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emf" ContentType="image/x-emf"/>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8" r:id="rId1"/>
    <p:sldMasterId id="2147483805" r:id="rId2"/>
    <p:sldMasterId id="2147483808" r:id="rId3"/>
    <p:sldMasterId id="2147483811" r:id="rId4"/>
    <p:sldMasterId id="2147483814" r:id="rId5"/>
  </p:sldMasterIdLst>
  <p:notesMasterIdLst>
    <p:notesMasterId r:id="rId46"/>
  </p:notesMasterIdLst>
  <p:handoutMasterIdLst>
    <p:handoutMasterId r:id="rId47"/>
  </p:handoutMasterIdLst>
  <p:sldIdLst>
    <p:sldId id="258" r:id="rId6"/>
    <p:sldId id="259" r:id="rId7"/>
    <p:sldId id="410" r:id="rId8"/>
    <p:sldId id="376" r:id="rId9"/>
    <p:sldId id="377" r:id="rId10"/>
    <p:sldId id="378" r:id="rId11"/>
    <p:sldId id="394" r:id="rId12"/>
    <p:sldId id="395" r:id="rId13"/>
    <p:sldId id="420" r:id="rId14"/>
    <p:sldId id="381" r:id="rId15"/>
    <p:sldId id="421" r:id="rId16"/>
    <p:sldId id="387" r:id="rId17"/>
    <p:sldId id="428" r:id="rId18"/>
    <p:sldId id="386" r:id="rId19"/>
    <p:sldId id="389" r:id="rId20"/>
    <p:sldId id="390" r:id="rId21"/>
    <p:sldId id="393" r:id="rId22"/>
    <p:sldId id="392" r:id="rId23"/>
    <p:sldId id="425" r:id="rId24"/>
    <p:sldId id="429" r:id="rId25"/>
    <p:sldId id="398" r:id="rId26"/>
    <p:sldId id="399" r:id="rId27"/>
    <p:sldId id="426" r:id="rId28"/>
    <p:sldId id="400" r:id="rId29"/>
    <p:sldId id="408" r:id="rId30"/>
    <p:sldId id="407" r:id="rId31"/>
    <p:sldId id="402" r:id="rId32"/>
    <p:sldId id="430" r:id="rId33"/>
    <p:sldId id="403" r:id="rId34"/>
    <p:sldId id="431" r:id="rId35"/>
    <p:sldId id="405" r:id="rId36"/>
    <p:sldId id="406" r:id="rId37"/>
    <p:sldId id="409" r:id="rId38"/>
    <p:sldId id="432" r:id="rId39"/>
    <p:sldId id="414" r:id="rId40"/>
    <p:sldId id="415" r:id="rId41"/>
    <p:sldId id="411" r:id="rId42"/>
    <p:sldId id="416" r:id="rId43"/>
    <p:sldId id="412" r:id="rId44"/>
    <p:sldId id="417" r:id="rId45"/>
  </p:sldIdLst>
  <p:sldSz cx="9144000" cy="6858000" type="letter"/>
  <p:notesSz cx="7010400" cy="9296400"/>
  <p:custDataLst>
    <p:tags r:id="rId48"/>
  </p:custDataLst>
  <p:defaultTextStyle>
    <a:defPPr>
      <a:defRPr lang="en-US"/>
    </a:defPPr>
    <a:lvl1pPr algn="ctr" rtl="0" eaLnBrk="0" fontAlgn="base" hangingPunct="0">
      <a:spcBef>
        <a:spcPct val="0"/>
      </a:spcBef>
      <a:spcAft>
        <a:spcPct val="0"/>
      </a:spcAft>
      <a:defRPr sz="2400" b="1" kern="1200">
        <a:solidFill>
          <a:schemeClr val="tx1"/>
        </a:solidFill>
        <a:latin typeface="Courier" pitchFamily="49" charset="0"/>
        <a:ea typeface="+mn-ea"/>
        <a:cs typeface="+mn-cs"/>
      </a:defRPr>
    </a:lvl1pPr>
    <a:lvl2pPr marL="457200" algn="ctr" rtl="0" eaLnBrk="0" fontAlgn="base" hangingPunct="0">
      <a:spcBef>
        <a:spcPct val="0"/>
      </a:spcBef>
      <a:spcAft>
        <a:spcPct val="0"/>
      </a:spcAft>
      <a:defRPr sz="2400" b="1" kern="1200">
        <a:solidFill>
          <a:schemeClr val="tx1"/>
        </a:solidFill>
        <a:latin typeface="Courier" pitchFamily="49" charset="0"/>
        <a:ea typeface="+mn-ea"/>
        <a:cs typeface="+mn-cs"/>
      </a:defRPr>
    </a:lvl2pPr>
    <a:lvl3pPr marL="914400" algn="ctr" rtl="0" eaLnBrk="0" fontAlgn="base" hangingPunct="0">
      <a:spcBef>
        <a:spcPct val="0"/>
      </a:spcBef>
      <a:spcAft>
        <a:spcPct val="0"/>
      </a:spcAft>
      <a:defRPr sz="2400" b="1" kern="1200">
        <a:solidFill>
          <a:schemeClr val="tx1"/>
        </a:solidFill>
        <a:latin typeface="Courier" pitchFamily="49" charset="0"/>
        <a:ea typeface="+mn-ea"/>
        <a:cs typeface="+mn-cs"/>
      </a:defRPr>
    </a:lvl3pPr>
    <a:lvl4pPr marL="1371600" algn="ctr" rtl="0" eaLnBrk="0" fontAlgn="base" hangingPunct="0">
      <a:spcBef>
        <a:spcPct val="0"/>
      </a:spcBef>
      <a:spcAft>
        <a:spcPct val="0"/>
      </a:spcAft>
      <a:defRPr sz="2400" b="1" kern="1200">
        <a:solidFill>
          <a:schemeClr val="tx1"/>
        </a:solidFill>
        <a:latin typeface="Courier" pitchFamily="49" charset="0"/>
        <a:ea typeface="+mn-ea"/>
        <a:cs typeface="+mn-cs"/>
      </a:defRPr>
    </a:lvl4pPr>
    <a:lvl5pPr marL="1828800" algn="ctr" rtl="0" eaLnBrk="0" fontAlgn="base" hangingPunct="0">
      <a:spcBef>
        <a:spcPct val="0"/>
      </a:spcBef>
      <a:spcAft>
        <a:spcPct val="0"/>
      </a:spcAft>
      <a:defRPr sz="2400" b="1" kern="1200">
        <a:solidFill>
          <a:schemeClr val="tx1"/>
        </a:solidFill>
        <a:latin typeface="Courier" pitchFamily="49" charset="0"/>
        <a:ea typeface="+mn-ea"/>
        <a:cs typeface="+mn-cs"/>
      </a:defRPr>
    </a:lvl5pPr>
    <a:lvl6pPr marL="2286000" algn="l" defTabSz="914400" rtl="0" eaLnBrk="1" latinLnBrk="0" hangingPunct="1">
      <a:defRPr sz="2400" b="1" kern="1200">
        <a:solidFill>
          <a:schemeClr val="tx1"/>
        </a:solidFill>
        <a:latin typeface="Courier" pitchFamily="49" charset="0"/>
        <a:ea typeface="+mn-ea"/>
        <a:cs typeface="+mn-cs"/>
      </a:defRPr>
    </a:lvl6pPr>
    <a:lvl7pPr marL="2743200" algn="l" defTabSz="914400" rtl="0" eaLnBrk="1" latinLnBrk="0" hangingPunct="1">
      <a:defRPr sz="2400" b="1" kern="1200">
        <a:solidFill>
          <a:schemeClr val="tx1"/>
        </a:solidFill>
        <a:latin typeface="Courier" pitchFamily="49" charset="0"/>
        <a:ea typeface="+mn-ea"/>
        <a:cs typeface="+mn-cs"/>
      </a:defRPr>
    </a:lvl7pPr>
    <a:lvl8pPr marL="3200400" algn="l" defTabSz="914400" rtl="0" eaLnBrk="1" latinLnBrk="0" hangingPunct="1">
      <a:defRPr sz="2400" b="1" kern="1200">
        <a:solidFill>
          <a:schemeClr val="tx1"/>
        </a:solidFill>
        <a:latin typeface="Courier" pitchFamily="49" charset="0"/>
        <a:ea typeface="+mn-ea"/>
        <a:cs typeface="+mn-cs"/>
      </a:defRPr>
    </a:lvl8pPr>
    <a:lvl9pPr marL="3657600" algn="l" defTabSz="914400" rtl="0" eaLnBrk="1" latinLnBrk="0" hangingPunct="1">
      <a:defRPr sz="2400" b="1" kern="1200">
        <a:solidFill>
          <a:schemeClr val="tx1"/>
        </a:solidFill>
        <a:latin typeface="Courier" pitchFamily="49"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David Bonal" initials="NOTE" lastIdx="10" clrIdx="0"/>
  <p:cmAuthor id="1" name="mvaughan" initials="" lastIdx="3" clrIdx="1"/>
  <p:cmAuthor id="2" name="sromine" initials="s" lastIdx="4" clrIdx="2"/>
  <p:cmAuthor id="3" name="Lisa Rivers" initials="LR" lastIdx="2" clrIdx="3"/>
  <p:cmAuthor id="4" name="Customer Education" initials="CE" lastIdx="3"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FF66"/>
    <a:srgbClr val="4D4D4D"/>
    <a:srgbClr val="DDDDDD"/>
    <a:srgbClr val="52575A"/>
    <a:srgbClr val="3366CC"/>
    <a:srgbClr val="0066FF"/>
    <a:srgbClr val="CC0000"/>
    <a:srgbClr val="E2C16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35" autoAdjust="0"/>
    <p:restoredTop sz="72525" autoAdjust="0"/>
  </p:normalViewPr>
  <p:slideViewPr>
    <p:cSldViewPr snapToGrid="0">
      <p:cViewPr>
        <p:scale>
          <a:sx n="80" d="100"/>
          <a:sy n="80" d="100"/>
        </p:scale>
        <p:origin x="-53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9" d="100"/>
          <a:sy n="79" d="100"/>
        </p:scale>
        <p:origin x="-1962" y="-8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handoutMaster" Target="handoutMasters/handoutMaster1.xml"/><Relationship Id="rId50"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ags" Target="tags/tag1.xml"/><Relationship Id="rId8" Type="http://schemas.openxmlformats.org/officeDocument/2006/relationships/slide" Target="slides/slide3.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19411" tIns="0" rIns="19411" bIns="0" numCol="1" anchor="t" anchorCtr="0" compatLnSpc="1">
            <a:prstTxWarp prst="textNoShape">
              <a:avLst/>
            </a:prstTxWarp>
          </a:bodyPr>
          <a:lstStyle>
            <a:lvl1pPr algn="l" defTabSz="931863">
              <a:lnSpc>
                <a:spcPct val="90000"/>
              </a:lnSpc>
              <a:defRPr sz="1000" b="0" i="1">
                <a:latin typeface="Times New Roman" pitchFamily="18" charset="0"/>
              </a:defRPr>
            </a:lvl1pPr>
          </a:lstStyle>
          <a:p>
            <a:endParaRPr lang="en-US"/>
          </a:p>
        </p:txBody>
      </p:sp>
      <p:sp>
        <p:nvSpPr>
          <p:cNvPr id="3075"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19411" tIns="0" rIns="19411" bIns="0" numCol="1" anchor="t" anchorCtr="0" compatLnSpc="1">
            <a:prstTxWarp prst="textNoShape">
              <a:avLst/>
            </a:prstTxWarp>
          </a:bodyPr>
          <a:lstStyle>
            <a:lvl1pPr algn="r" defTabSz="931863">
              <a:lnSpc>
                <a:spcPct val="90000"/>
              </a:lnSpc>
              <a:defRPr sz="1000" b="0" i="1">
                <a:latin typeface="Times New Roman" pitchFamily="18" charset="0"/>
              </a:defRPr>
            </a:lvl1pPr>
          </a:lstStyle>
          <a:p>
            <a:endParaRPr lang="en-US"/>
          </a:p>
        </p:txBody>
      </p:sp>
      <p:sp>
        <p:nvSpPr>
          <p:cNvPr id="3076"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19411" tIns="0" rIns="19411" bIns="0" numCol="1" anchor="b" anchorCtr="0" compatLnSpc="1">
            <a:prstTxWarp prst="textNoShape">
              <a:avLst/>
            </a:prstTxWarp>
          </a:bodyPr>
          <a:lstStyle>
            <a:lvl1pPr algn="l" defTabSz="931863">
              <a:lnSpc>
                <a:spcPct val="90000"/>
              </a:lnSpc>
              <a:defRPr sz="1000" b="0" i="1">
                <a:latin typeface="Times New Roman" pitchFamily="18" charset="0"/>
              </a:defRPr>
            </a:lvl1pPr>
          </a:lstStyle>
          <a:p>
            <a:endParaRPr lang="en-US"/>
          </a:p>
        </p:txBody>
      </p:sp>
      <p:sp>
        <p:nvSpPr>
          <p:cNvPr id="3077"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19411" tIns="0" rIns="19411" bIns="0" numCol="1" anchor="b" anchorCtr="0" compatLnSpc="1">
            <a:prstTxWarp prst="textNoShape">
              <a:avLst/>
            </a:prstTxWarp>
          </a:bodyPr>
          <a:lstStyle>
            <a:lvl1pPr algn="r" defTabSz="931863">
              <a:lnSpc>
                <a:spcPct val="90000"/>
              </a:lnSpc>
              <a:defRPr sz="1000" b="0" i="1">
                <a:latin typeface="Times New Roman" pitchFamily="18" charset="0"/>
              </a:defRPr>
            </a:lvl1pPr>
          </a:lstStyle>
          <a:p>
            <a:fld id="{91D1EE61-35D3-4800-9D43-7AF4742016F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4" name="Rectangle 6"/>
          <p:cNvSpPr>
            <a:spLocks noGrp="1" noRot="1" noChangeAspect="1" noChangeArrowheads="1" noTextEdit="1"/>
          </p:cNvSpPr>
          <p:nvPr>
            <p:ph type="sldImg" idx="2"/>
          </p:nvPr>
        </p:nvSpPr>
        <p:spPr bwMode="auto">
          <a:xfrm>
            <a:off x="740229" y="495069"/>
            <a:ext cx="5500914" cy="4125686"/>
          </a:xfrm>
          <a:prstGeom prst="rect">
            <a:avLst/>
          </a:prstGeom>
          <a:noFill/>
          <a:ln w="9525">
            <a:solidFill>
              <a:schemeClr val="tx1"/>
            </a:solidFill>
            <a:miter lim="800000"/>
            <a:headEnd/>
            <a:tailEnd/>
          </a:ln>
          <a:effectLst/>
        </p:spPr>
      </p:sp>
      <p:sp>
        <p:nvSpPr>
          <p:cNvPr id="2056" name="Rectangle 8"/>
          <p:cNvSpPr>
            <a:spLocks noChangeArrowheads="1"/>
          </p:cNvSpPr>
          <p:nvPr/>
        </p:nvSpPr>
        <p:spPr bwMode="auto">
          <a:xfrm>
            <a:off x="400050" y="8956675"/>
            <a:ext cx="6145213" cy="155575"/>
          </a:xfrm>
          <a:prstGeom prst="rect">
            <a:avLst/>
          </a:prstGeom>
          <a:noFill/>
          <a:ln w="9525">
            <a:noFill/>
            <a:miter lim="800000"/>
            <a:headEnd/>
            <a:tailEnd/>
          </a:ln>
          <a:effectLst/>
        </p:spPr>
        <p:txBody>
          <a:bodyPr lIns="64703" tIns="25881" rIns="64703" bIns="25881">
            <a:spAutoFit/>
          </a:bodyPr>
          <a:lstStyle/>
          <a:p>
            <a:pPr algn="l" defTabSz="946150">
              <a:lnSpc>
                <a:spcPct val="85000"/>
              </a:lnSpc>
              <a:tabLst>
                <a:tab pos="2794000" algn="l"/>
                <a:tab pos="3960813" algn="l"/>
              </a:tabLst>
            </a:pPr>
            <a:r>
              <a:rPr lang="en-US" sz="800" b="0" i="1" dirty="0">
                <a:latin typeface="Arial Narrow" pitchFamily="34" charset="0"/>
              </a:rPr>
              <a:t>	   </a:t>
            </a:r>
            <a:r>
              <a:rPr lang="en-US" sz="800" b="0" i="1" dirty="0" smtClean="0">
                <a:latin typeface="Arial Narrow" pitchFamily="34" charset="0"/>
              </a:rPr>
              <a:t>1-</a:t>
            </a:r>
            <a:fld id="{AEACC11F-B931-4603-96C5-13A6E29366C7}" type="slidenum">
              <a:rPr lang="en-US" sz="800" b="0" i="1">
                <a:latin typeface="Arial Narrow" pitchFamily="34" charset="0"/>
              </a:rPr>
              <a:pPr algn="l" defTabSz="946150">
                <a:lnSpc>
                  <a:spcPct val="85000"/>
                </a:lnSpc>
                <a:tabLst>
                  <a:tab pos="2794000" algn="l"/>
                  <a:tab pos="3960813" algn="l"/>
                </a:tabLst>
              </a:pPr>
              <a:t>‹#›</a:t>
            </a:fld>
            <a:r>
              <a:rPr lang="en-US" sz="800" b="0" i="1" dirty="0">
                <a:latin typeface="Arial Narrow" pitchFamily="34" charset="0"/>
              </a:rPr>
              <a:t> 	</a:t>
            </a:r>
          </a:p>
        </p:txBody>
      </p:sp>
      <p:sp>
        <p:nvSpPr>
          <p:cNvPr id="2057" name="Rectangle 9"/>
          <p:cNvSpPr>
            <a:spLocks noGrp="1" noChangeArrowheads="1"/>
          </p:cNvSpPr>
          <p:nvPr>
            <p:ph type="body" sz="quarter" idx="3"/>
          </p:nvPr>
        </p:nvSpPr>
        <p:spPr bwMode="auto">
          <a:xfrm>
            <a:off x="667657" y="4876800"/>
            <a:ext cx="5675086" cy="3757613"/>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p>
            <a:pPr marL="0" marR="0" lvl="0" indent="0" algn="l" defTabSz="914400" rtl="0" eaLnBrk="1" fontAlgn="base" latinLnBrk="0" hangingPunct="1">
              <a:lnSpc>
                <a:spcPct val="100000"/>
              </a:lnSpc>
              <a:spcBef>
                <a:spcPct val="30000"/>
              </a:spcBef>
              <a:spcAft>
                <a:spcPct val="0"/>
              </a:spcAft>
              <a:buClrTx/>
              <a:buSzTx/>
              <a:buFontTx/>
              <a:buNone/>
              <a:tabLst>
                <a:tab pos="457200" algn="l"/>
              </a:tabLst>
              <a:defRPr/>
            </a:pPr>
            <a:r>
              <a:rPr kumimoji="0" lang="en-US" sz="1400" b="1" i="0" u="none" strike="noStrike" kern="1200" cap="none" spc="0" normalizeH="0" baseline="0" noProof="0" dirty="0" smtClean="0">
                <a:ln>
                  <a:noFill/>
                </a:ln>
                <a:solidFill>
                  <a:srgbClr val="000000"/>
                </a:solidFill>
                <a:effectLst/>
                <a:uLnTx/>
                <a:uFillTx/>
                <a:latin typeface="Arial Narrow" pitchFamily="34" charset="0"/>
                <a:ea typeface="+mn-ea"/>
                <a:cs typeface="Arial" pitchFamily="34" charset="0"/>
              </a:rPr>
              <a:t>Click to edit Master text styles</a:t>
            </a:r>
          </a:p>
          <a:p>
            <a:pPr marL="0" marR="0" lvl="1" indent="0" algn="l" defTabSz="914400" rtl="0" eaLnBrk="1" fontAlgn="base" latinLnBrk="0" hangingPunct="1">
              <a:lnSpc>
                <a:spcPct val="100000"/>
              </a:lnSpc>
              <a:spcBef>
                <a:spcPct val="30000"/>
              </a:spcBef>
              <a:spcAft>
                <a:spcPct val="0"/>
              </a:spcAft>
              <a:buClrTx/>
              <a:buSzTx/>
              <a:buFontTx/>
              <a:buNone/>
              <a:tabLst>
                <a:tab pos="457200" algn="l"/>
              </a:tabLst>
              <a:defRPr/>
            </a:pPr>
            <a:r>
              <a:rPr kumimoji="0" lang="en-US" sz="1100" b="0" i="0" u="none" strike="noStrike" kern="1200" cap="none" spc="0" normalizeH="0" baseline="0" noProof="0" dirty="0" smtClean="0">
                <a:ln>
                  <a:noFill/>
                </a:ln>
                <a:solidFill>
                  <a:srgbClr val="000000"/>
                </a:solidFill>
                <a:effectLst/>
                <a:uLnTx/>
                <a:uFillTx/>
                <a:latin typeface="Times New Roman" pitchFamily="18" charset="0"/>
                <a:ea typeface="+mn-ea"/>
                <a:cs typeface="+mn-cs"/>
              </a:rPr>
              <a:t>Second level</a:t>
            </a:r>
          </a:p>
          <a:p>
            <a:pPr marL="228600" marR="0" lvl="2" indent="-228600" algn="l" defTabSz="914400" rtl="0" eaLnBrk="1" fontAlgn="base" latinLnBrk="0" hangingPunct="1">
              <a:lnSpc>
                <a:spcPct val="100000"/>
              </a:lnSpc>
              <a:spcBef>
                <a:spcPct val="30000"/>
              </a:spcBef>
              <a:spcAft>
                <a:spcPct val="0"/>
              </a:spcAft>
              <a:buClrTx/>
              <a:buSzTx/>
              <a:buFont typeface="Arial" pitchFamily="34" charset="0"/>
              <a:buChar char="•"/>
              <a:tabLst>
                <a:tab pos="457200" algn="l"/>
              </a:tabLst>
              <a:defRPr/>
            </a:pPr>
            <a:r>
              <a:rPr kumimoji="0" lang="en-US" sz="1100" b="0" i="0" u="none" strike="noStrike" kern="1200" cap="none" spc="0" normalizeH="0" baseline="0" noProof="0" dirty="0" smtClean="0">
                <a:ln>
                  <a:noFill/>
                </a:ln>
                <a:solidFill>
                  <a:srgbClr val="000000"/>
                </a:solidFill>
                <a:effectLst/>
                <a:uLnTx/>
                <a:uFillTx/>
                <a:latin typeface="Times New Roman" pitchFamily="18" charset="0"/>
                <a:ea typeface="+mn-ea"/>
                <a:cs typeface="+mn-cs"/>
              </a:rPr>
              <a:t>Third level</a:t>
            </a:r>
          </a:p>
          <a:p>
            <a:pPr marL="457200" marR="0" lvl="3" indent="-228600" algn="l" defTabSz="914400" rtl="0" eaLnBrk="1" fontAlgn="base" latinLnBrk="0" hangingPunct="1">
              <a:lnSpc>
                <a:spcPct val="100000"/>
              </a:lnSpc>
              <a:spcBef>
                <a:spcPct val="30000"/>
              </a:spcBef>
              <a:spcAft>
                <a:spcPct val="0"/>
              </a:spcAft>
              <a:buClrTx/>
              <a:buSzTx/>
              <a:buFont typeface="Times New Roman" pitchFamily="18" charset="0"/>
              <a:buChar char="–"/>
              <a:tabLst>
                <a:tab pos="457200" algn="l"/>
              </a:tabLst>
              <a:defRPr/>
            </a:pPr>
            <a:r>
              <a:rPr kumimoji="0" lang="en-US" sz="1100" b="0" i="0" u="none" strike="noStrike" kern="1200" cap="none" spc="0" normalizeH="0" baseline="0" noProof="0" dirty="0" smtClean="0">
                <a:ln>
                  <a:noFill/>
                </a:ln>
                <a:solidFill>
                  <a:srgbClr val="000000"/>
                </a:solidFill>
                <a:effectLst/>
                <a:uLnTx/>
                <a:uFillTx/>
                <a:latin typeface="Times New Roman" pitchFamily="18" charset="0"/>
                <a:ea typeface="+mn-ea"/>
                <a:cs typeface="+mn-cs"/>
              </a:rPr>
              <a:t>Fourth level</a:t>
            </a:r>
          </a:p>
          <a:p>
            <a:pPr marL="1019175" marR="0" lvl="4" indent="-1019175" algn="l" defTabSz="914400" rtl="0" eaLnBrk="1" fontAlgn="base" latinLnBrk="0" hangingPunct="1">
              <a:lnSpc>
                <a:spcPct val="100000"/>
              </a:lnSpc>
              <a:spcBef>
                <a:spcPct val="30000"/>
              </a:spcBef>
              <a:spcAft>
                <a:spcPct val="0"/>
              </a:spcAft>
              <a:buClrTx/>
              <a:buSzTx/>
              <a:buFontTx/>
              <a:buNone/>
              <a:tabLst>
                <a:tab pos="400050" algn="l"/>
                <a:tab pos="1019175" algn="l"/>
              </a:tabLst>
              <a:defRPr/>
            </a:pPr>
            <a:r>
              <a:rPr kumimoji="0" lang="en-US" sz="1100" b="0" i="0" u="none" strike="noStrike" kern="1200" cap="none" spc="0" normalizeH="0" baseline="0" noProof="0" dirty="0" smtClean="0">
                <a:ln>
                  <a:noFill/>
                </a:ln>
                <a:solidFill>
                  <a:srgbClr val="000000"/>
                </a:solidFill>
                <a:effectLst/>
                <a:uLnTx/>
                <a:uFillTx/>
                <a:latin typeface="Times New Roman" pitchFamily="18" charset="0"/>
                <a:ea typeface="+mn-ea"/>
                <a:cs typeface="+mn-cs"/>
              </a:rPr>
              <a:t>Fifth level</a:t>
            </a:r>
          </a:p>
        </p:txBody>
      </p:sp>
    </p:spTree>
  </p:cSld>
  <p:clrMap bg1="lt1" tx1="dk1" bg2="lt2" tx2="dk2" accent1="accent1" accent2="accent2" accent3="accent3" accent4="accent4" accent5="accent5" accent6="accent6" hlink="hlink" folHlink="folHlink"/>
  <p:notesStyle>
    <a:lvl1pPr marL="0" marR="0" indent="0" algn="l" defTabSz="914400" rtl="0" eaLnBrk="1" fontAlgn="base" latinLnBrk="0" hangingPunct="1">
      <a:lnSpc>
        <a:spcPct val="100000"/>
      </a:lnSpc>
      <a:spcBef>
        <a:spcPct val="30000"/>
      </a:spcBef>
      <a:spcAft>
        <a:spcPct val="0"/>
      </a:spcAft>
      <a:buClrTx/>
      <a:buSzTx/>
      <a:buFontTx/>
      <a:buNone/>
      <a:tabLst>
        <a:tab pos="457200" algn="l"/>
      </a:tabLst>
      <a:defRPr sz="1100" kern="1200">
        <a:solidFill>
          <a:schemeClr val="tx1"/>
        </a:solidFill>
        <a:latin typeface="Times New Roman" pitchFamily="18" charset="0"/>
        <a:ea typeface="+mn-ea"/>
        <a:cs typeface="+mn-cs"/>
      </a:defRPr>
    </a:lvl1pPr>
    <a:lvl2pPr marL="0" marR="0" indent="0" algn="l" defTabSz="914400" rtl="0" eaLnBrk="1" fontAlgn="base" latinLnBrk="0" hangingPunct="1">
      <a:lnSpc>
        <a:spcPct val="100000"/>
      </a:lnSpc>
      <a:spcBef>
        <a:spcPct val="30000"/>
      </a:spcBef>
      <a:spcAft>
        <a:spcPct val="0"/>
      </a:spcAft>
      <a:buClrTx/>
      <a:buSzTx/>
      <a:buFontTx/>
      <a:buNone/>
      <a:tabLst>
        <a:tab pos="457200" algn="l"/>
      </a:tabLst>
      <a:defRPr sz="1100" kern="1200">
        <a:solidFill>
          <a:schemeClr val="tx1"/>
        </a:solidFill>
        <a:latin typeface="Times New Roman" pitchFamily="18" charset="0"/>
        <a:ea typeface="+mn-ea"/>
        <a:cs typeface="+mn-cs"/>
      </a:defRPr>
    </a:lvl2pPr>
    <a:lvl3pPr marL="228600" marR="0" indent="-228600" algn="l" defTabSz="914400" rtl="0" eaLnBrk="1" fontAlgn="base" latinLnBrk="0" hangingPunct="1">
      <a:lnSpc>
        <a:spcPct val="100000"/>
      </a:lnSpc>
      <a:spcBef>
        <a:spcPct val="30000"/>
      </a:spcBef>
      <a:spcAft>
        <a:spcPct val="0"/>
      </a:spcAft>
      <a:buClrTx/>
      <a:buSzTx/>
      <a:buFont typeface="Arial" pitchFamily="34" charset="0"/>
      <a:buChar char="•"/>
      <a:tabLst>
        <a:tab pos="457200" algn="l"/>
      </a:tabLst>
      <a:defRPr sz="1100" kern="1200">
        <a:solidFill>
          <a:schemeClr val="tx1"/>
        </a:solidFill>
        <a:latin typeface="Times New Roman" pitchFamily="18" charset="0"/>
        <a:ea typeface="+mn-ea"/>
        <a:cs typeface="+mn-cs"/>
      </a:defRPr>
    </a:lvl3pPr>
    <a:lvl4pPr marL="457200" marR="0" indent="-228600" algn="l" defTabSz="914400" rtl="0" eaLnBrk="1" fontAlgn="base" latinLnBrk="0" hangingPunct="1">
      <a:lnSpc>
        <a:spcPct val="100000"/>
      </a:lnSpc>
      <a:spcBef>
        <a:spcPct val="30000"/>
      </a:spcBef>
      <a:spcAft>
        <a:spcPct val="0"/>
      </a:spcAft>
      <a:buClrTx/>
      <a:buSzTx/>
      <a:buFont typeface="Times New Roman" pitchFamily="18" charset="0"/>
      <a:buChar char="–"/>
      <a:tabLst>
        <a:tab pos="457200" algn="l"/>
      </a:tabLst>
      <a:defRPr sz="1200" kern="1200">
        <a:solidFill>
          <a:schemeClr val="tx1"/>
        </a:solidFill>
        <a:latin typeface="Times New Roman" pitchFamily="18" charset="0"/>
        <a:ea typeface="+mn-ea"/>
        <a:cs typeface="+mn-cs"/>
      </a:defRPr>
    </a:lvl4pPr>
    <a:lvl5pPr marL="1019175" marR="0" indent="-1019175" algn="l" defTabSz="914400" rtl="0" eaLnBrk="1" fontAlgn="base" latinLnBrk="0" hangingPunct="1">
      <a:lnSpc>
        <a:spcPct val="100000"/>
      </a:lnSpc>
      <a:spcBef>
        <a:spcPct val="30000"/>
      </a:spcBef>
      <a:spcAft>
        <a:spcPct val="0"/>
      </a:spcAft>
      <a:buClrTx/>
      <a:buSzTx/>
      <a:buFontTx/>
      <a:buNone/>
      <a:tabLst>
        <a:tab pos="400050" algn="l"/>
        <a:tab pos="1019175" algn="l"/>
      </a:tabLs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9" name="Rectangle 3"/>
          <p:cNvSpPr>
            <a:spLocks noGrp="1" noChangeArrowheads="1"/>
          </p:cNvSpPr>
          <p:nvPr>
            <p:ph type="body" idx="1"/>
          </p:nvPr>
        </p:nvSpPr>
        <p:spPr/>
        <p:txBody>
          <a:bodyPr>
            <a:normAutofit/>
          </a:bodyPr>
          <a:lstStyle/>
          <a:p>
            <a:r>
              <a:rPr lang="en-US" sz="1400" b="1" dirty="0" smtClean="0">
                <a:latin typeface="Arial Narrow" pitchFamily="34" charset="0"/>
              </a:rPr>
              <a:t>Lesson 4: Databases</a:t>
            </a:r>
          </a:p>
          <a:p>
            <a:r>
              <a:rPr lang="en-US" dirty="0" smtClean="0"/>
              <a:t>Databases are</a:t>
            </a:r>
            <a:r>
              <a:rPr lang="en-US" baseline="0" dirty="0" smtClean="0"/>
              <a:t> good for storing data and offer enterprise connectivity to the data</a:t>
            </a:r>
            <a:r>
              <a:rPr lang="en-US" dirty="0" smtClean="0"/>
              <a:t>. This lesson describes database</a:t>
            </a:r>
            <a:r>
              <a:rPr lang="en-US" baseline="0" dirty="0" smtClean="0"/>
              <a:t> terminology and database programming in </a:t>
            </a:r>
            <a:r>
              <a:rPr lang="en-US" baseline="0" dirty="0" err="1" smtClean="0"/>
              <a:t>LabVIEW</a:t>
            </a:r>
            <a:r>
              <a:rPr lang="en-US" dirty="0" smtClean="0"/>
              <a:t>. At the end of this lesson you will be able to connect to a database with </a:t>
            </a:r>
            <a:r>
              <a:rPr lang="en-US" dirty="0" err="1" smtClean="0"/>
              <a:t>LabVIEW</a:t>
            </a:r>
            <a:r>
              <a:rPr lang="en-US" dirty="0" smtClean="0"/>
              <a:t>, view the contents</a:t>
            </a:r>
            <a:r>
              <a:rPr lang="en-US" baseline="0" dirty="0" smtClean="0"/>
              <a:t> of the database, insert data into the database, and execute SQL statements on the database.</a:t>
            </a:r>
            <a:endParaRPr lang="en-US" dirty="0" smtClean="0"/>
          </a:p>
          <a:p>
            <a:endParaRPr lang="en-US" dirty="0" smtClean="0"/>
          </a:p>
          <a:p>
            <a:r>
              <a:rPr lang="en-US" dirty="0" smtClean="0"/>
              <a:t>Lesson objectives:</a:t>
            </a:r>
          </a:p>
          <a:p>
            <a:endParaRPr lang="en-US" dirty="0" smtClean="0"/>
          </a:p>
          <a:p>
            <a:pPr marL="0" marR="0" indent="0" algn="l" defTabSz="914400" rtl="0" eaLnBrk="1" fontAlgn="base" latinLnBrk="0" hangingPunct="1">
              <a:lnSpc>
                <a:spcPct val="100000"/>
              </a:lnSpc>
              <a:spcBef>
                <a:spcPct val="30000"/>
              </a:spcBef>
              <a:spcAft>
                <a:spcPct val="0"/>
              </a:spcAft>
              <a:buClrTx/>
              <a:buSzTx/>
              <a:buFontTx/>
              <a:buNone/>
              <a:tabLst>
                <a:tab pos="457200" algn="l"/>
              </a:tabLst>
              <a:defRPr/>
            </a:pPr>
            <a:r>
              <a:rPr lang="en-US" dirty="0" smtClean="0"/>
              <a:t>At the end of this lesson learners should be able to connect to a database with </a:t>
            </a:r>
            <a:r>
              <a:rPr lang="en-US" dirty="0" err="1" smtClean="0"/>
              <a:t>LabVIEW</a:t>
            </a:r>
            <a:r>
              <a:rPr lang="en-US" dirty="0" smtClean="0"/>
              <a:t>, view the contents of the database, insert data into the database, and execute SQL statements on the database.</a:t>
            </a:r>
            <a:endParaRPr lang="en-US" smtClean="0"/>
          </a:p>
          <a:p>
            <a:endParaRPr lang="en-US" dirty="0"/>
          </a:p>
        </p:txBody>
      </p:sp>
      <p:sp>
        <p:nvSpPr>
          <p:cNvPr id="11" name="Slide Image Placeholder 10"/>
          <p:cNvSpPr>
            <a:spLocks noGrp="1" noRot="1" noChangeAspect="1"/>
          </p:cNvSpPr>
          <p:nvPr>
            <p:ph type="sldImg"/>
          </p:nvPr>
        </p:nvSpPr>
        <p:spPr>
          <a:xfrm>
            <a:off x="739775" y="495300"/>
            <a:ext cx="5500688" cy="4125913"/>
          </a:xfr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739775" y="495300"/>
            <a:ext cx="5500688" cy="4125913"/>
          </a:xfrm>
        </p:spPr>
      </p:sp>
      <p:sp>
        <p:nvSpPr>
          <p:cNvPr id="344067" name="Rectangle 3"/>
          <p:cNvSpPr>
            <a:spLocks noGrp="1" noChangeArrowheads="1"/>
          </p:cNvSpPr>
          <p:nvPr>
            <p:ph type="body" idx="1"/>
          </p:nvPr>
        </p:nvSpPr>
        <p:spPr>
          <a:noFill/>
          <a:ln/>
        </p:spPr>
        <p:txBody>
          <a:bodyPr/>
          <a:lstStyle/>
          <a:p>
            <a:r>
              <a:rPr lang="en-US" dirty="0" smtClean="0"/>
              <a:t>ODBC is the older technology.</a:t>
            </a:r>
            <a:r>
              <a:rPr lang="en-US" baseline="0" dirty="0" smtClean="0"/>
              <a:t> LabVIEW supports both standards, however this course (and the exercises) focuses on OLE.</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pPr eaLnBrk="1" hangingPunct="1"/>
            <a:r>
              <a:rPr lang="en-US" sz="1600" b="1" u="sng" dirty="0" smtClean="0">
                <a:latin typeface="Arial Narrow" pitchFamily="34" charset="0"/>
              </a:rPr>
              <a:t>Communication Hierarchy</a:t>
            </a:r>
          </a:p>
          <a:p>
            <a:pPr eaLnBrk="1" hangingPunct="1"/>
            <a:r>
              <a:rPr lang="en-US" sz="1100" dirty="0" smtClean="0">
                <a:latin typeface="Times New Roman" pitchFamily="18" charset="0"/>
              </a:rPr>
              <a:t>At a high level you can think of communication with a database as a hierarchy.  </a:t>
            </a:r>
            <a:r>
              <a:rPr lang="en-US" sz="1100" dirty="0" err="1" smtClean="0">
                <a:latin typeface="Times New Roman" pitchFamily="18" charset="0"/>
              </a:rPr>
              <a:t>LabVIEW</a:t>
            </a:r>
            <a:r>
              <a:rPr lang="en-US" sz="1100" dirty="0" smtClean="0">
                <a:latin typeface="Times New Roman" pitchFamily="18" charset="0"/>
              </a:rPr>
              <a:t> will  make calls to Microsoft ActiveX Data Object (ADO).  Then, communication is done to the database through either the ODBC standard (uses a DSN) or the OLE DB standard (uses a UDL file) to the DBMS. There are layers within these layers as we have already discussed, but generally, this is how communication with a database is set up and accomplished with the Database Connectivity Toolkit</a:t>
            </a:r>
            <a:r>
              <a:rPr lang="en-US" dirty="0" smtClean="0">
                <a:latin typeface="Arial" charset="0"/>
              </a:rPr>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r>
              <a:rPr lang="en-US" dirty="0" smtClean="0"/>
              <a:t>Exercise time: 10 minutes</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TheatreDatabase.mdb</a:t>
            </a:r>
            <a:r>
              <a:rPr lang="en-US" baseline="0" dirty="0" smtClean="0"/>
              <a:t> is a relational database.   </a:t>
            </a:r>
          </a:p>
          <a:p>
            <a:endParaRPr lang="en-US" baseline="0" dirty="0" smtClean="0"/>
          </a:p>
          <a:p>
            <a:r>
              <a:rPr lang="en-US" baseline="0" dirty="0" smtClean="0"/>
              <a:t>First of all, Access is a relational database management system that supports relational databases.</a:t>
            </a:r>
          </a:p>
          <a:p>
            <a:endParaRPr lang="en-US" baseline="0" dirty="0" smtClean="0"/>
          </a:p>
          <a:p>
            <a:r>
              <a:rPr lang="en-US" baseline="0" dirty="0" smtClean="0"/>
              <a:t>However, in this particular example, we see that </a:t>
            </a:r>
            <a:r>
              <a:rPr lang="en-US" baseline="0" dirty="0" err="1" smtClean="0"/>
              <a:t>Production_ID</a:t>
            </a:r>
            <a:r>
              <a:rPr lang="en-US" baseline="0" dirty="0" smtClean="0"/>
              <a:t> is a field that appears in all three of the tables that were viewed in this exercise.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tabLst>
                <a:tab pos="0" algn="l"/>
              </a:tabLst>
            </a:pPr>
            <a:endParaRPr lang="en-US" dirty="0"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r>
              <a:rPr lang="en-US" sz="2400" b="1" u="sng" dirty="0" smtClean="0">
                <a:latin typeface="Arial Narrow" pitchFamily="34" charset="0"/>
              </a:rPr>
              <a:t>Step 1:  Connect To Database</a:t>
            </a:r>
          </a:p>
          <a:p>
            <a:pPr eaLnBrk="1" hangingPunct="1"/>
            <a:r>
              <a:rPr lang="en-US" sz="1600" dirty="0" smtClean="0">
                <a:latin typeface="Times New Roman" pitchFamily="18" charset="0"/>
              </a:rPr>
              <a:t>The first step in doing database operations with the Database Connectivity Toolkit is to connect to the database.  The </a:t>
            </a:r>
            <a:r>
              <a:rPr lang="en-US" sz="1600" b="1" dirty="0" smtClean="0">
                <a:latin typeface="Times New Roman" pitchFamily="18" charset="0"/>
              </a:rPr>
              <a:t>DB Tools Open Connection</a:t>
            </a:r>
            <a:r>
              <a:rPr lang="en-US" sz="1600" dirty="0" smtClean="0">
                <a:latin typeface="Times New Roman" pitchFamily="18" charset="0"/>
              </a:rPr>
              <a:t> VI is used to open connections to the database.  This VI determines the connection from the </a:t>
            </a:r>
            <a:r>
              <a:rPr lang="en-US" sz="1600" b="1" dirty="0" smtClean="0">
                <a:latin typeface="Times New Roman" pitchFamily="18" charset="0"/>
              </a:rPr>
              <a:t>connection information</a:t>
            </a:r>
            <a:r>
              <a:rPr lang="en-US" sz="1600" dirty="0" smtClean="0">
                <a:latin typeface="Times New Roman" pitchFamily="18" charset="0"/>
              </a:rPr>
              <a:t> terminal.  This polymorphic VI will accept a path to a User DSN or UDL, or the name of System or User DSNs.  If a connection has not yet been established to a database a connection can be create through the optional </a:t>
            </a:r>
            <a:r>
              <a:rPr lang="en-US" sz="1600" b="1" dirty="0" smtClean="0">
                <a:latin typeface="Times New Roman" pitchFamily="18" charset="0"/>
              </a:rPr>
              <a:t>prompt </a:t>
            </a:r>
            <a:r>
              <a:rPr lang="en-US" sz="1600" dirty="0" smtClean="0">
                <a:latin typeface="Times New Roman" pitchFamily="18" charset="0"/>
              </a:rPr>
              <a:t>terminal.  </a:t>
            </a:r>
          </a:p>
          <a:p>
            <a:pPr eaLnBrk="1" hangingPunct="1"/>
            <a:endParaRPr lang="en-US" sz="1600" dirty="0" smtClean="0">
              <a:latin typeface="Times New Roman" pitchFamily="18" charset="0"/>
            </a:endParaRPr>
          </a:p>
          <a:p>
            <a:pPr eaLnBrk="1" hangingPunct="1"/>
            <a:r>
              <a:rPr lang="en-US" sz="1600" dirty="0" smtClean="0">
                <a:latin typeface="Times New Roman" pitchFamily="18" charset="0"/>
              </a:rPr>
              <a:t>The </a:t>
            </a:r>
            <a:r>
              <a:rPr lang="en-US" sz="1600" b="1" dirty="0" smtClean="0">
                <a:latin typeface="Times New Roman" pitchFamily="18" charset="0"/>
              </a:rPr>
              <a:t>connection reference</a:t>
            </a:r>
            <a:r>
              <a:rPr lang="en-US" sz="1600" dirty="0" smtClean="0">
                <a:latin typeface="Times New Roman" pitchFamily="18" charset="0"/>
              </a:rPr>
              <a:t> output terminal is actually an ActiveX ADO </a:t>
            </a:r>
            <a:r>
              <a:rPr lang="en-US" sz="1600" dirty="0" err="1" smtClean="0">
                <a:latin typeface="Times New Roman" pitchFamily="18" charset="0"/>
              </a:rPr>
              <a:t>refnum</a:t>
            </a:r>
            <a:r>
              <a:rPr lang="en-US" sz="1600" dirty="0" smtClean="0">
                <a:latin typeface="Times New Roman" pitchFamily="18" charset="0"/>
              </a:rPr>
              <a: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endParaRPr lang="en-US" sz="1600" dirty="0"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r>
              <a:rPr lang="en-US" sz="2400" b="0" u="none" dirty="0" smtClean="0">
                <a:latin typeface="Arial Narrow" pitchFamily="34" charset="0"/>
              </a:rPr>
              <a:t>You can create a UDL in one of the following three ways:</a:t>
            </a:r>
          </a:p>
          <a:p>
            <a:pPr eaLnBrk="1" hangingPunct="1">
              <a:buFont typeface="Arial" pitchFamily="34" charset="0"/>
              <a:buChar char="•"/>
            </a:pPr>
            <a:r>
              <a:rPr lang="en-US" sz="2400" b="0" u="none" dirty="0" smtClean="0">
                <a:latin typeface="Arial Narrow" pitchFamily="34" charset="0"/>
              </a:rPr>
              <a:t> Use the prompt? input of the DB Tools Open Connection VI.  The prompt? input displays the Data Link Properties dialog box when the DB Tools Open Connection VI runs. You can select the appropriate options in this dialog box to make the database connection.</a:t>
            </a:r>
          </a:p>
          <a:p>
            <a:pPr eaLnBrk="1" hangingPunct="1">
              <a:buFont typeface="Arial" pitchFamily="34" charset="0"/>
              <a:buChar char="•"/>
            </a:pPr>
            <a:r>
              <a:rPr lang="en-US" sz="2400" b="0" u="none" dirty="0" smtClean="0">
                <a:latin typeface="Arial Narrow" pitchFamily="34" charset="0"/>
              </a:rPr>
              <a:t> Select </a:t>
            </a:r>
            <a:r>
              <a:rPr lang="en-US" sz="2400" b="1" u="none" dirty="0" err="1" smtClean="0">
                <a:latin typeface="Arial Narrow" pitchFamily="34" charset="0"/>
              </a:rPr>
              <a:t>Tools»Create</a:t>
            </a:r>
            <a:r>
              <a:rPr lang="en-US" sz="2400" b="1" u="none" dirty="0" smtClean="0">
                <a:latin typeface="Arial Narrow" pitchFamily="34" charset="0"/>
              </a:rPr>
              <a:t> Data Link</a:t>
            </a:r>
            <a:r>
              <a:rPr lang="en-US" sz="2400" b="0" u="none" dirty="0" smtClean="0">
                <a:latin typeface="Arial Narrow" pitchFamily="34" charset="0"/>
              </a:rPr>
              <a:t> in </a:t>
            </a:r>
            <a:r>
              <a:rPr lang="en-US" sz="2400" b="0" u="none" dirty="0" err="1" smtClean="0">
                <a:latin typeface="Arial Narrow" pitchFamily="34" charset="0"/>
              </a:rPr>
              <a:t>LabVIEW</a:t>
            </a:r>
            <a:r>
              <a:rPr lang="en-US" sz="2400" b="0" u="none" dirty="0" smtClean="0">
                <a:latin typeface="Arial Narrow" pitchFamily="34" charset="0"/>
              </a:rPr>
              <a:t> to display the Data Link Properties dialog box. (The Database Connectivity Toolkit installer creates a directory called data links inside the </a:t>
            </a:r>
            <a:r>
              <a:rPr lang="en-US" sz="2400" b="0" u="none" dirty="0" err="1" smtClean="0">
                <a:latin typeface="Arial Narrow" pitchFamily="34" charset="0"/>
              </a:rPr>
              <a:t>labview</a:t>
            </a:r>
            <a:r>
              <a:rPr lang="en-US" sz="2400" b="0" u="none" dirty="0" smtClean="0">
                <a:latin typeface="Arial Narrow" pitchFamily="34" charset="0"/>
              </a:rPr>
              <a:t>/Database directory. Save all UDL files and file DSNs to this directory so you can find them easily)</a:t>
            </a:r>
          </a:p>
          <a:p>
            <a:pPr eaLnBrk="1" hangingPunct="1">
              <a:buFont typeface="Arial" pitchFamily="34" charset="0"/>
              <a:buChar char="•"/>
            </a:pPr>
            <a:r>
              <a:rPr lang="en-US" sz="2400" b="0" u="none" dirty="0" smtClean="0">
                <a:latin typeface="Arial Narrow" pitchFamily="34" charset="0"/>
              </a:rPr>
              <a:t> In Windows Explorer, right-click an empty location in a folder and select </a:t>
            </a:r>
            <a:r>
              <a:rPr lang="en-US" sz="2400" b="0" u="none" dirty="0" err="1" smtClean="0">
                <a:latin typeface="Arial Narrow" pitchFamily="34" charset="0"/>
              </a:rPr>
              <a:t>New»Text</a:t>
            </a:r>
            <a:r>
              <a:rPr lang="en-US" sz="2400" b="0" u="none" dirty="0" smtClean="0">
                <a:latin typeface="Arial Narrow" pitchFamily="34" charset="0"/>
              </a:rPr>
              <a:t> Document from the shortcut menu. Change the file extension of this document from .txt to .</a:t>
            </a:r>
            <a:r>
              <a:rPr lang="en-US" sz="2400" b="0" u="none" dirty="0" err="1" smtClean="0">
                <a:latin typeface="Arial Narrow" pitchFamily="34" charset="0"/>
              </a:rPr>
              <a:t>udl</a:t>
            </a:r>
            <a:r>
              <a:rPr lang="en-US" sz="2400" b="0" u="none" dirty="0" smtClean="0">
                <a:latin typeface="Arial Narrow" pitchFamily="34" charset="0"/>
              </a:rPr>
              <a:t>. You then can double-click the UDL file to display the Data Link Properties dialog box.</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r>
              <a:rPr lang="en-US" dirty="0" smtClean="0"/>
              <a:t>Demonstrate</a:t>
            </a:r>
            <a:r>
              <a:rPr lang="en-US" baseline="0" dirty="0" smtClean="0"/>
              <a:t> </a:t>
            </a:r>
            <a:r>
              <a:rPr lang="en-US" dirty="0" smtClean="0"/>
              <a:t>the steps listed in &lt;Exercises&gt;\</a:t>
            </a:r>
            <a:r>
              <a:rPr lang="en-US" dirty="0" err="1" smtClean="0"/>
              <a:t>LabVIEW</a:t>
            </a:r>
            <a:r>
              <a:rPr lang="en-US" baseline="0" smtClean="0"/>
              <a:t> Connectivity\Demonstrations\OLE </a:t>
            </a:r>
            <a:r>
              <a:rPr lang="en-US" baseline="0" dirty="0" smtClean="0"/>
              <a:t>DB\OLE DB Demo Script.docx.</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r>
              <a:rPr lang="en-US" dirty="0" smtClean="0"/>
              <a:t>Exercise time: </a:t>
            </a:r>
            <a:r>
              <a:rPr lang="en-US" dirty="0" smtClean="0"/>
              <a:t>10 </a:t>
            </a:r>
            <a:r>
              <a:rPr lang="en-US" dirty="0" smtClean="0"/>
              <a:t>minutes</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Rot="1" noChangeAspect="1" noChangeArrowheads="1" noTextEdit="1"/>
          </p:cNvSpPr>
          <p:nvPr>
            <p:ph type="sldImg"/>
          </p:nvPr>
        </p:nvSpPr>
        <p:spPr>
          <a:xfrm>
            <a:off x="739775" y="495300"/>
            <a:ext cx="5500688" cy="4125913"/>
          </a:xfrm>
        </p:spPr>
      </p:sp>
      <p:sp>
        <p:nvSpPr>
          <p:cNvPr id="344067"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r>
              <a:rPr lang="en-US" dirty="0" smtClean="0"/>
              <a:t>The UDL file contains information</a:t>
            </a:r>
            <a:r>
              <a:rPr lang="en-US" baseline="0" dirty="0" smtClean="0"/>
              <a:t> about the provider as well as the database location.  </a:t>
            </a:r>
          </a:p>
          <a:p>
            <a:endParaRPr lang="en-US" baseline="0" dirty="0" smtClean="0"/>
          </a:p>
          <a:p>
            <a:r>
              <a:rPr lang="en-US" baseline="0" dirty="0" smtClean="0"/>
              <a:t>In this case, the provider is Microsoft Jet 4.0 OLE DB.</a:t>
            </a:r>
          </a:p>
          <a:p>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tab pos="457200" algn="l"/>
              </a:tabLst>
              <a:defRPr/>
            </a:pPr>
            <a:r>
              <a:rPr lang="en-US" baseline="0" dirty="0" smtClean="0"/>
              <a:t>You do not need to recreate the UDL file each time you access the database.</a:t>
            </a:r>
            <a:endParaRPr lang="en-US" dirty="0" smtClean="0"/>
          </a:p>
          <a:p>
            <a:endParaRPr lang="en-US" baseline="0" dirty="0" smtClean="0"/>
          </a:p>
          <a:p>
            <a:r>
              <a:rPr lang="en-US" baseline="0" dirty="0" smtClean="0"/>
              <a:t>However, if you move your database file, you will need to update the UDL file.  For example, if you deploy to another system.</a:t>
            </a:r>
          </a:p>
          <a:p>
            <a:endParaRPr lang="en-US" baseline="0"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lnSpc>
                <a:spcPct val="90000"/>
              </a:lnSpc>
            </a:pPr>
            <a:r>
              <a:rPr lang="en-US" sz="3200" b="1" u="sng" dirty="0" smtClean="0">
                <a:latin typeface="Arial Narrow" pitchFamily="34" charset="0"/>
              </a:rPr>
              <a:t>Step 2:  Insert or Select Data</a:t>
            </a:r>
          </a:p>
          <a:p>
            <a:pPr eaLnBrk="1" hangingPunct="1">
              <a:lnSpc>
                <a:spcPct val="90000"/>
              </a:lnSpc>
            </a:pPr>
            <a:r>
              <a:rPr lang="en-US" sz="2400" dirty="0" smtClean="0">
                <a:latin typeface="Times New Roman" pitchFamily="18" charset="0"/>
              </a:rPr>
              <a:t>After the connection to the database is established, you can insert data into the database or select data from the database in a number of methods.  The highest level inserts are done with the </a:t>
            </a:r>
            <a:r>
              <a:rPr lang="en-US" sz="2400" b="1" dirty="0" smtClean="0">
                <a:latin typeface="Times New Roman" pitchFamily="18" charset="0"/>
              </a:rPr>
              <a:t>DB Tools Insert Data</a:t>
            </a:r>
            <a:r>
              <a:rPr lang="en-US" sz="2400" dirty="0" smtClean="0">
                <a:latin typeface="Times New Roman" pitchFamily="18" charset="0"/>
              </a:rPr>
              <a:t> VI.  To use this VI a connection reference must be wired in.  Also, the table used for storing the data  must be specified.  You can select to create the table if it does not already exist.  You can also specify which columns the data is to be inserted into.  The data itself is inserted into the database in the </a:t>
            </a:r>
            <a:r>
              <a:rPr lang="en-US" sz="2400" b="1" dirty="0" smtClean="0">
                <a:latin typeface="Times New Roman" pitchFamily="18" charset="0"/>
              </a:rPr>
              <a:t>data</a:t>
            </a:r>
            <a:r>
              <a:rPr lang="en-US" sz="2400" dirty="0" smtClean="0">
                <a:latin typeface="Times New Roman" pitchFamily="18" charset="0"/>
              </a:rPr>
              <a:t> terminal.    Each record to be inserted is bundled together as a cluster.  An array of clusters should be created to insert more than one record into the database.  </a:t>
            </a:r>
          </a:p>
          <a:p>
            <a:pPr eaLnBrk="1" hangingPunct="1">
              <a:lnSpc>
                <a:spcPct val="90000"/>
              </a:lnSpc>
            </a:pPr>
            <a:endParaRPr lang="en-US" sz="2400" dirty="0" smtClean="0">
              <a:latin typeface="Times New Roman" pitchFamily="18" charset="0"/>
            </a:endParaRPr>
          </a:p>
          <a:p>
            <a:pPr eaLnBrk="1" hangingPunct="1">
              <a:lnSpc>
                <a:spcPct val="90000"/>
              </a:lnSpc>
            </a:pPr>
            <a:r>
              <a:rPr lang="en-US" sz="2400" dirty="0" smtClean="0">
                <a:latin typeface="Times New Roman" pitchFamily="18" charset="0"/>
              </a:rPr>
              <a:t>If you want to select data from the database, then, at the highest level, use the </a:t>
            </a:r>
            <a:r>
              <a:rPr lang="en-US" sz="2400" b="1" dirty="0" smtClean="0">
                <a:latin typeface="Times New Roman" pitchFamily="18" charset="0"/>
              </a:rPr>
              <a:t>DB Tools Select Data</a:t>
            </a:r>
            <a:r>
              <a:rPr lang="en-US" sz="2400" dirty="0" smtClean="0">
                <a:latin typeface="Times New Roman" pitchFamily="18" charset="0"/>
              </a:rPr>
              <a:t> VI to extract information.  To use this VI, you first need to wire in a </a:t>
            </a:r>
            <a:r>
              <a:rPr lang="en-US" sz="2400" b="1" dirty="0" smtClean="0">
                <a:latin typeface="Times New Roman" pitchFamily="18" charset="0"/>
              </a:rPr>
              <a:t>connection reference</a:t>
            </a:r>
            <a:r>
              <a:rPr lang="en-US" sz="2400" dirty="0" smtClean="0">
                <a:latin typeface="Times New Roman" pitchFamily="18" charset="0"/>
              </a:rPr>
              <a:t> and the name of the </a:t>
            </a:r>
            <a:r>
              <a:rPr lang="en-US" sz="2400" b="1" dirty="0" smtClean="0">
                <a:latin typeface="Times New Roman" pitchFamily="18" charset="0"/>
              </a:rPr>
              <a:t>table</a:t>
            </a:r>
            <a:r>
              <a:rPr lang="en-US" sz="2400" dirty="0" smtClean="0">
                <a:latin typeface="Times New Roman" pitchFamily="18" charset="0"/>
              </a:rPr>
              <a:t> that you want to extract the information from.  You can also specify specific </a:t>
            </a:r>
            <a:r>
              <a:rPr lang="en-US" sz="2400" b="1" dirty="0" smtClean="0">
                <a:latin typeface="Times New Roman" pitchFamily="18" charset="0"/>
              </a:rPr>
              <a:t>columns </a:t>
            </a:r>
            <a:r>
              <a:rPr lang="en-US" sz="2400" dirty="0" smtClean="0">
                <a:latin typeface="Times New Roman" pitchFamily="18" charset="0"/>
              </a:rPr>
              <a:t>to extract.  The </a:t>
            </a:r>
            <a:r>
              <a:rPr lang="en-US" sz="2400" b="1" dirty="0" smtClean="0">
                <a:latin typeface="Times New Roman" pitchFamily="18" charset="0"/>
              </a:rPr>
              <a:t>DB Tools Select Data VI</a:t>
            </a:r>
            <a:r>
              <a:rPr lang="en-US" sz="2400" dirty="0" smtClean="0">
                <a:latin typeface="Times New Roman" pitchFamily="18" charset="0"/>
              </a:rPr>
              <a:t> will return all of the fields from all of the records that are in the columns supplied and meet the optional clause.  The optional clause is an SQL statement that is optional.  If no SQL statement is wired into the optional clause it will extract the data from all of the records.  If you want to extract all of the fields of all the records, then simply leave the </a:t>
            </a:r>
            <a:r>
              <a:rPr lang="en-US" sz="2400" b="1" dirty="0" smtClean="0">
                <a:latin typeface="Times New Roman" pitchFamily="18" charset="0"/>
              </a:rPr>
              <a:t>optional clause</a:t>
            </a:r>
            <a:r>
              <a:rPr lang="en-US" sz="2400" dirty="0" smtClean="0">
                <a:latin typeface="Times New Roman" pitchFamily="18" charset="0"/>
              </a:rPr>
              <a:t> and </a:t>
            </a:r>
            <a:r>
              <a:rPr lang="en-US" sz="2400" b="1" dirty="0" smtClean="0">
                <a:latin typeface="Times New Roman" pitchFamily="18" charset="0"/>
              </a:rPr>
              <a:t>columns</a:t>
            </a:r>
            <a:r>
              <a:rPr lang="en-US" sz="2400" dirty="0" smtClean="0">
                <a:latin typeface="Times New Roman" pitchFamily="18" charset="0"/>
              </a:rPr>
              <a:t> terminal empty.  The data will be returned through the </a:t>
            </a:r>
            <a:r>
              <a:rPr lang="en-US" sz="2400" b="1" dirty="0" smtClean="0">
                <a:latin typeface="Times New Roman" pitchFamily="18" charset="0"/>
              </a:rPr>
              <a:t>data</a:t>
            </a:r>
            <a:r>
              <a:rPr lang="en-US" sz="2400" dirty="0" smtClean="0">
                <a:latin typeface="Times New Roman" pitchFamily="18" charset="0"/>
              </a:rPr>
              <a:t> terminal.  It will be returned as an two-dimensional array of variants.  Each row of the array is a different record and each column is a different field in the record.  Use the </a:t>
            </a:r>
            <a:r>
              <a:rPr lang="en-US" sz="2400" b="1" dirty="0" smtClean="0">
                <a:latin typeface="Times New Roman" pitchFamily="18" charset="0"/>
              </a:rPr>
              <a:t>Database Variant To Data</a:t>
            </a:r>
            <a:r>
              <a:rPr lang="en-US" sz="2400" dirty="0" smtClean="0">
                <a:latin typeface="Times New Roman" pitchFamily="18" charset="0"/>
              </a:rPr>
              <a:t> VI to convert from the variant to the correct data type.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lnSpc>
                <a:spcPct val="90000"/>
              </a:lnSpc>
            </a:pPr>
            <a:r>
              <a:rPr lang="en-US" sz="3200" b="1" u="sng" dirty="0" smtClean="0">
                <a:latin typeface="Arial Narrow" pitchFamily="34" charset="0"/>
              </a:rPr>
              <a:t>Step 2:  Insert or Select Data</a:t>
            </a:r>
          </a:p>
          <a:p>
            <a:pPr eaLnBrk="1" hangingPunct="1">
              <a:lnSpc>
                <a:spcPct val="90000"/>
              </a:lnSpc>
            </a:pPr>
            <a:r>
              <a:rPr lang="en-US" sz="2400" dirty="0" smtClean="0">
                <a:latin typeface="Times New Roman" pitchFamily="18" charset="0"/>
              </a:rPr>
              <a:t>After the connection to the database is established, you can insert data into the database or select data from the database in a number of methods.  The highest level inserts are done with the </a:t>
            </a:r>
            <a:r>
              <a:rPr lang="en-US" sz="2400" b="1" dirty="0" smtClean="0">
                <a:latin typeface="Times New Roman" pitchFamily="18" charset="0"/>
              </a:rPr>
              <a:t>DB Tools Insert Data</a:t>
            </a:r>
            <a:r>
              <a:rPr lang="en-US" sz="2400" dirty="0" smtClean="0">
                <a:latin typeface="Times New Roman" pitchFamily="18" charset="0"/>
              </a:rPr>
              <a:t> VI.  To use this VI a connection reference must be wired in.  Also, the table used for storing the data  must be specified.  You can select to create the table if it does not already exist.  You can also specify which columns the data is to be inserted into.  The data itself is inserted into the database in the </a:t>
            </a:r>
            <a:r>
              <a:rPr lang="en-US" sz="2400" b="1" dirty="0" smtClean="0">
                <a:latin typeface="Times New Roman" pitchFamily="18" charset="0"/>
              </a:rPr>
              <a:t>data</a:t>
            </a:r>
            <a:r>
              <a:rPr lang="en-US" sz="2400" dirty="0" smtClean="0">
                <a:latin typeface="Times New Roman" pitchFamily="18" charset="0"/>
              </a:rPr>
              <a:t> terminal.    Each record to be inserted is bundled together as a cluster.  An array of clusters should be created to insert more than one record into the database.  </a:t>
            </a:r>
          </a:p>
          <a:p>
            <a:pPr eaLnBrk="1" hangingPunct="1">
              <a:lnSpc>
                <a:spcPct val="90000"/>
              </a:lnSpc>
            </a:pPr>
            <a:endParaRPr lang="en-US" sz="2400" dirty="0" smtClean="0">
              <a:latin typeface="Times New Roman" pitchFamily="18" charset="0"/>
            </a:endParaRPr>
          </a:p>
          <a:p>
            <a:pPr eaLnBrk="1" hangingPunct="1">
              <a:lnSpc>
                <a:spcPct val="90000"/>
              </a:lnSpc>
            </a:pPr>
            <a:r>
              <a:rPr lang="en-US" sz="2400" dirty="0" smtClean="0">
                <a:latin typeface="Times New Roman" pitchFamily="18" charset="0"/>
              </a:rPr>
              <a:t>If you want to select data from the database, then, at the highest level, use the </a:t>
            </a:r>
            <a:r>
              <a:rPr lang="en-US" sz="2400" b="1" dirty="0" smtClean="0">
                <a:latin typeface="Times New Roman" pitchFamily="18" charset="0"/>
              </a:rPr>
              <a:t>DB Tools Select Data</a:t>
            </a:r>
            <a:r>
              <a:rPr lang="en-US" sz="2400" dirty="0" smtClean="0">
                <a:latin typeface="Times New Roman" pitchFamily="18" charset="0"/>
              </a:rPr>
              <a:t> VI to extract information.  To use this VI, you first need to wire in a </a:t>
            </a:r>
            <a:r>
              <a:rPr lang="en-US" sz="2400" b="1" dirty="0" smtClean="0">
                <a:latin typeface="Times New Roman" pitchFamily="18" charset="0"/>
              </a:rPr>
              <a:t>connection reference</a:t>
            </a:r>
            <a:r>
              <a:rPr lang="en-US" sz="2400" dirty="0" smtClean="0">
                <a:latin typeface="Times New Roman" pitchFamily="18" charset="0"/>
              </a:rPr>
              <a:t> and the name of the </a:t>
            </a:r>
            <a:r>
              <a:rPr lang="en-US" sz="2400" b="1" dirty="0" smtClean="0">
                <a:latin typeface="Times New Roman" pitchFamily="18" charset="0"/>
              </a:rPr>
              <a:t>table</a:t>
            </a:r>
            <a:r>
              <a:rPr lang="en-US" sz="2400" dirty="0" smtClean="0">
                <a:latin typeface="Times New Roman" pitchFamily="18" charset="0"/>
              </a:rPr>
              <a:t> that you want to extract the information from.  You can also specify specific </a:t>
            </a:r>
            <a:r>
              <a:rPr lang="en-US" sz="2400" b="1" dirty="0" smtClean="0">
                <a:latin typeface="Times New Roman" pitchFamily="18" charset="0"/>
              </a:rPr>
              <a:t>columns </a:t>
            </a:r>
            <a:r>
              <a:rPr lang="en-US" sz="2400" dirty="0" smtClean="0">
                <a:latin typeface="Times New Roman" pitchFamily="18" charset="0"/>
              </a:rPr>
              <a:t>to extract.  The </a:t>
            </a:r>
            <a:r>
              <a:rPr lang="en-US" sz="2400" b="1" dirty="0" smtClean="0">
                <a:latin typeface="Times New Roman" pitchFamily="18" charset="0"/>
              </a:rPr>
              <a:t>DB Tools Select Data VI</a:t>
            </a:r>
            <a:r>
              <a:rPr lang="en-US" sz="2400" dirty="0" smtClean="0">
                <a:latin typeface="Times New Roman" pitchFamily="18" charset="0"/>
              </a:rPr>
              <a:t> will return all of the fields from all of the records that are in the columns supplied and meet the optional clause.  The optional clause is an SQL statement that is optional.  If no SQL statement is wired into the optional clause it will extract the data from all of the records.  If you want to extract all of the fields of all the records, then simply leave the </a:t>
            </a:r>
            <a:r>
              <a:rPr lang="en-US" sz="2400" b="1" dirty="0" smtClean="0">
                <a:latin typeface="Times New Roman" pitchFamily="18" charset="0"/>
              </a:rPr>
              <a:t>optional clause</a:t>
            </a:r>
            <a:r>
              <a:rPr lang="en-US" sz="2400" dirty="0" smtClean="0">
                <a:latin typeface="Times New Roman" pitchFamily="18" charset="0"/>
              </a:rPr>
              <a:t> and </a:t>
            </a:r>
            <a:r>
              <a:rPr lang="en-US" sz="2400" b="1" dirty="0" smtClean="0">
                <a:latin typeface="Times New Roman" pitchFamily="18" charset="0"/>
              </a:rPr>
              <a:t>columns</a:t>
            </a:r>
            <a:r>
              <a:rPr lang="en-US" sz="2400" dirty="0" smtClean="0">
                <a:latin typeface="Times New Roman" pitchFamily="18" charset="0"/>
              </a:rPr>
              <a:t> terminal empty.  The data will be returned through the </a:t>
            </a:r>
            <a:r>
              <a:rPr lang="en-US" sz="2400" b="1" dirty="0" smtClean="0">
                <a:latin typeface="Times New Roman" pitchFamily="18" charset="0"/>
              </a:rPr>
              <a:t>data</a:t>
            </a:r>
            <a:r>
              <a:rPr lang="en-US" sz="2400" dirty="0" smtClean="0">
                <a:latin typeface="Times New Roman" pitchFamily="18" charset="0"/>
              </a:rPr>
              <a:t> terminal.  It will be returned as an two-dimensional array of variants.  Each row of the array is a different record and each column is a different field in the record.  Use the </a:t>
            </a:r>
            <a:r>
              <a:rPr lang="en-US" sz="2400" b="1" dirty="0" smtClean="0">
                <a:latin typeface="Times New Roman" pitchFamily="18" charset="0"/>
              </a:rPr>
              <a:t>Database Variant To Data</a:t>
            </a:r>
            <a:r>
              <a:rPr lang="en-US" sz="2400" dirty="0" smtClean="0">
                <a:latin typeface="Times New Roman" pitchFamily="18" charset="0"/>
              </a:rPr>
              <a:t> VI to convert from the variant to the correct data type.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lnSpc>
                <a:spcPct val="90000"/>
              </a:lnSpc>
            </a:pPr>
            <a:r>
              <a:rPr lang="en-US" sz="3200" b="1" u="sng" dirty="0" smtClean="0">
                <a:latin typeface="Arial Narrow" pitchFamily="34" charset="0"/>
              </a:rPr>
              <a:t>Database Variant To Data</a:t>
            </a:r>
          </a:p>
          <a:p>
            <a:pPr eaLnBrk="1" hangingPunct="1">
              <a:lnSpc>
                <a:spcPct val="90000"/>
              </a:lnSpc>
            </a:pPr>
            <a:r>
              <a:rPr lang="en-US" sz="3200" b="0" u="none" dirty="0" smtClean="0">
                <a:latin typeface="Arial Narrow" pitchFamily="34" charset="0"/>
              </a:rPr>
              <a:t>Converts a Database Variant to the </a:t>
            </a:r>
            <a:r>
              <a:rPr lang="en-US" sz="3200" b="0" u="none" dirty="0" err="1" smtClean="0">
                <a:latin typeface="Arial Narrow" pitchFamily="34" charset="0"/>
              </a:rPr>
              <a:t>LabVIEW</a:t>
            </a:r>
            <a:r>
              <a:rPr lang="en-US" sz="3200" b="0" u="none" dirty="0" smtClean="0">
                <a:latin typeface="Arial Narrow" pitchFamily="34" charset="0"/>
              </a:rPr>
              <a:t> data type specified in type so that the data can be used in another function or </a:t>
            </a:r>
            <a:r>
              <a:rPr lang="en-US" sz="3200" b="0" u="none" dirty="0" err="1" smtClean="0">
                <a:latin typeface="Arial Narrow" pitchFamily="34" charset="0"/>
              </a:rPr>
              <a:t>subVI</a:t>
            </a:r>
            <a:r>
              <a:rPr lang="en-US" sz="3200" b="0" u="none" dirty="0" smtClean="0">
                <a:latin typeface="Arial Narrow" pitchFamily="34" charset="0"/>
              </a:rPr>
              <a:t>.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lnSpc>
                <a:spcPct val="90000"/>
              </a:lnSpc>
            </a:pPr>
            <a:r>
              <a:rPr lang="en-US" sz="2400" dirty="0" smtClean="0">
                <a:latin typeface="Times New Roman" pitchFamily="18" charset="0"/>
              </a:rPr>
              <a:t>If you want to select data from the database, then, at the highest level, use the </a:t>
            </a:r>
            <a:r>
              <a:rPr lang="en-US" sz="2400" b="1" dirty="0" smtClean="0">
                <a:latin typeface="Times New Roman" pitchFamily="18" charset="0"/>
              </a:rPr>
              <a:t>DB Tools Select Data</a:t>
            </a:r>
            <a:r>
              <a:rPr lang="en-US" sz="2400" dirty="0" smtClean="0">
                <a:latin typeface="Times New Roman" pitchFamily="18" charset="0"/>
              </a:rPr>
              <a:t> VI to extract information.  To use this VI, you first need to wire in a </a:t>
            </a:r>
            <a:r>
              <a:rPr lang="en-US" sz="2400" b="1" dirty="0" smtClean="0">
                <a:latin typeface="Times New Roman" pitchFamily="18" charset="0"/>
              </a:rPr>
              <a:t>connection reference</a:t>
            </a:r>
            <a:r>
              <a:rPr lang="en-US" sz="2400" dirty="0" smtClean="0">
                <a:latin typeface="Times New Roman" pitchFamily="18" charset="0"/>
              </a:rPr>
              <a:t> and the name of the </a:t>
            </a:r>
            <a:r>
              <a:rPr lang="en-US" sz="2400" b="1" dirty="0" smtClean="0">
                <a:latin typeface="Times New Roman" pitchFamily="18" charset="0"/>
              </a:rPr>
              <a:t>table</a:t>
            </a:r>
            <a:r>
              <a:rPr lang="en-US" sz="2400" dirty="0" smtClean="0">
                <a:latin typeface="Times New Roman" pitchFamily="18" charset="0"/>
              </a:rPr>
              <a:t> that you want to extract the information from.  You can also specify specific </a:t>
            </a:r>
            <a:r>
              <a:rPr lang="en-US" sz="2400" b="1" dirty="0" smtClean="0">
                <a:latin typeface="Times New Roman" pitchFamily="18" charset="0"/>
              </a:rPr>
              <a:t>columns </a:t>
            </a:r>
            <a:r>
              <a:rPr lang="en-US" sz="2400" dirty="0" smtClean="0">
                <a:latin typeface="Times New Roman" pitchFamily="18" charset="0"/>
              </a:rPr>
              <a:t>to extract.  The </a:t>
            </a:r>
            <a:r>
              <a:rPr lang="en-US" sz="2400" b="1" dirty="0" smtClean="0">
                <a:latin typeface="Times New Roman" pitchFamily="18" charset="0"/>
              </a:rPr>
              <a:t>DB Tools Select Data VI</a:t>
            </a:r>
            <a:r>
              <a:rPr lang="en-US" sz="2400" dirty="0" smtClean="0">
                <a:latin typeface="Times New Roman" pitchFamily="18" charset="0"/>
              </a:rPr>
              <a:t> will return all of the fields from all of the records that are in the columns supplied and meet the optional clause.  The optional clause is an SQL statement that is optional.  If no SQL statement is wired into the optional clause it will extract the data from all of the records.  If you want to extract all of the fields of all the records, then simply leave the </a:t>
            </a:r>
            <a:r>
              <a:rPr lang="en-US" sz="2400" b="1" dirty="0" smtClean="0">
                <a:latin typeface="Times New Roman" pitchFamily="18" charset="0"/>
              </a:rPr>
              <a:t>optional clause</a:t>
            </a:r>
            <a:r>
              <a:rPr lang="en-US" sz="2400" dirty="0" smtClean="0">
                <a:latin typeface="Times New Roman" pitchFamily="18" charset="0"/>
              </a:rPr>
              <a:t> and </a:t>
            </a:r>
            <a:r>
              <a:rPr lang="en-US" sz="2400" b="1" dirty="0" smtClean="0">
                <a:latin typeface="Times New Roman" pitchFamily="18" charset="0"/>
              </a:rPr>
              <a:t>columns</a:t>
            </a:r>
            <a:r>
              <a:rPr lang="en-US" sz="2400" dirty="0" smtClean="0">
                <a:latin typeface="Times New Roman" pitchFamily="18" charset="0"/>
              </a:rPr>
              <a:t> terminal empty.  The data will be returned through the </a:t>
            </a:r>
            <a:r>
              <a:rPr lang="en-US" sz="2400" b="1" dirty="0" smtClean="0">
                <a:latin typeface="Times New Roman" pitchFamily="18" charset="0"/>
              </a:rPr>
              <a:t>data</a:t>
            </a:r>
            <a:r>
              <a:rPr lang="en-US" sz="2400" dirty="0" smtClean="0">
                <a:latin typeface="Times New Roman" pitchFamily="18" charset="0"/>
              </a:rPr>
              <a:t> terminal.  It will be returned as an two-dimensional array of variants.  Each row of the array is a different record and each column is a different field in the record.  Use the </a:t>
            </a:r>
            <a:r>
              <a:rPr lang="en-US" sz="2400" b="1" dirty="0" smtClean="0">
                <a:latin typeface="Times New Roman" pitchFamily="18" charset="0"/>
              </a:rPr>
              <a:t>Database Variant To Data</a:t>
            </a:r>
            <a:r>
              <a:rPr lang="en-US" sz="2400" dirty="0" smtClean="0">
                <a:latin typeface="Times New Roman" pitchFamily="18" charset="0"/>
              </a:rPr>
              <a:t> VI to convert from the variant to the correct data type.  </a:t>
            </a:r>
          </a:p>
          <a:p>
            <a:pPr eaLnBrk="1" hangingPunct="1">
              <a:lnSpc>
                <a:spcPct val="90000"/>
              </a:lnSpc>
            </a:pPr>
            <a:endParaRPr lang="en-US" sz="2400" dirty="0" smtClean="0">
              <a:latin typeface="Times New Roman" pitchFamily="18" charset="0"/>
            </a:endParaRPr>
          </a:p>
          <a:p>
            <a:pPr eaLnBrk="1" hangingPunct="1">
              <a:lnSpc>
                <a:spcPct val="90000"/>
              </a:lnSpc>
            </a:pPr>
            <a:r>
              <a:rPr lang="en-US" sz="2400" dirty="0" smtClean="0">
                <a:latin typeface="Times New Roman" pitchFamily="18" charset="0"/>
              </a:rPr>
              <a:t>This</a:t>
            </a:r>
            <a:r>
              <a:rPr lang="en-US" sz="2400" baseline="0" dirty="0" smtClean="0">
                <a:latin typeface="Times New Roman" pitchFamily="18" charset="0"/>
              </a:rPr>
              <a:t> example shows that you can selectively extract specific fields from a record.  If you were interested in all the fields, you could skip the auto-indexing and bundling by wiring in an array of clusters to the Database Variant to Data node.  Users will see this contrasting approach in the next exercise (Ex 4-3).</a:t>
            </a:r>
            <a:endParaRPr lang="en-US" sz="2400" dirty="0"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lnSpc>
                <a:spcPct val="90000"/>
              </a:lnSpc>
            </a:pPr>
            <a:endParaRPr lang="en-US" sz="2400" dirty="0"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r>
              <a:rPr lang="en-US" dirty="0" smtClean="0"/>
              <a:t>Exercise time: </a:t>
            </a:r>
            <a:r>
              <a:rPr lang="en-US" dirty="0" smtClean="0"/>
              <a:t>15 </a:t>
            </a:r>
            <a:r>
              <a:rPr lang="en-US" dirty="0" smtClean="0"/>
              <a:t>minutes</a:t>
            </a:r>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Yes.   The column list must match the cluster elements in the type input.</a:t>
            </a:r>
          </a:p>
          <a:p>
            <a:endParaRPr lang="en-US" dirty="0" smtClean="0"/>
          </a:p>
          <a:p>
            <a:r>
              <a:rPr lang="en-US" dirty="0" smtClean="0"/>
              <a:t>If the elements</a:t>
            </a:r>
            <a:r>
              <a:rPr lang="en-US" baseline="0" dirty="0" smtClean="0"/>
              <a:t> do not match, you will get a runtime error indicating that </a:t>
            </a:r>
            <a:r>
              <a:rPr lang="en-US" dirty="0" smtClean="0"/>
              <a:t>the data type of the variant is not compatible with the data type wired to the type input.</a:t>
            </a:r>
          </a:p>
          <a:p>
            <a:endParaRPr lang="en-US" dirty="0" smtClean="0"/>
          </a:p>
          <a:p>
            <a:r>
              <a:rPr lang="en-US" dirty="0" smtClean="0"/>
              <a:t>If</a:t>
            </a:r>
            <a:r>
              <a:rPr lang="en-US" baseline="0" dirty="0" smtClean="0"/>
              <a:t> the cluster is not in an array, you will get a broken wire indicating you have connected terminals of different type.</a:t>
            </a:r>
            <a:endParaRPr lang="en-US" dirty="0" smtClean="0"/>
          </a:p>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r>
              <a:rPr lang="en-US" dirty="0" smtClean="0"/>
              <a:t>Exercise</a:t>
            </a:r>
            <a:r>
              <a:rPr lang="en-US" baseline="0" dirty="0" smtClean="0"/>
              <a:t> time: 20 minutes</a:t>
            </a:r>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r>
              <a:rPr lang="en-US" dirty="0" smtClean="0"/>
              <a:t>The Data input is</a:t>
            </a:r>
            <a:r>
              <a:rPr lang="en-US" baseline="0" dirty="0" smtClean="0"/>
              <a:t> of type Variant.  The actual data being wired in is a cluster.  Therefore, </a:t>
            </a:r>
            <a:r>
              <a:rPr lang="en-US" baseline="0" dirty="0" err="1" smtClean="0"/>
              <a:t>LabVIEW</a:t>
            </a:r>
            <a:r>
              <a:rPr lang="en-US" baseline="0" dirty="0" smtClean="0"/>
              <a:t> automatically coerces the data to a Variant.</a:t>
            </a:r>
          </a:p>
          <a:p>
            <a:endParaRPr lang="en-US" baseline="0" dirty="0" smtClean="0"/>
          </a:p>
          <a:p>
            <a:r>
              <a:rPr lang="en-US" baseline="0" dirty="0" smtClean="0"/>
              <a:t>Since the BD Tools Insert Data VI only compares column list with Data  input at runtime, you will not get an edit-time error if these don’t match.  You will get a runtime error indicating there is an argument error where the </a:t>
            </a:r>
            <a:r>
              <a:rPr lang="en-US" dirty="0" smtClean="0"/>
              <a:t>number of columns does not equal the number of parameters.</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endParaRPr lang="en-US" sz="1600" dirty="0"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r>
              <a:rPr lang="en-US" sz="1600" b="1" u="sng" dirty="0" smtClean="0">
                <a:latin typeface="Arial Narrow" pitchFamily="34" charset="0"/>
              </a:rPr>
              <a:t>What is SQL</a:t>
            </a:r>
            <a:endParaRPr lang="en-US" sz="1100" dirty="0" smtClean="0">
              <a:latin typeface="Times New Roman" pitchFamily="18" charset="0"/>
            </a:endParaRPr>
          </a:p>
          <a:p>
            <a:pPr eaLnBrk="1" hangingPunct="1"/>
            <a:r>
              <a:rPr lang="en-US" sz="1100" dirty="0" smtClean="0">
                <a:latin typeface="Times New Roman" pitchFamily="18" charset="0"/>
              </a:rPr>
              <a:t>SQL is a set of character string commands that is a widely supported standard for database access.  SQL statements can be used to store data into a database, query a database for records that match certain criteria, and many other database operations. </a:t>
            </a:r>
            <a:endParaRPr lang="hu-HU" sz="1100" dirty="0" smtClean="0">
              <a:latin typeface="Times New Roman" pitchFamily="18" charset="0"/>
            </a:endParaRPr>
          </a:p>
          <a:p>
            <a:pPr eaLnBrk="1" hangingPunct="1"/>
            <a:endParaRPr lang="hu-HU" sz="1100" dirty="0" smtClean="0">
              <a:latin typeface="Times New Roman" pitchFamily="18" charset="0"/>
            </a:endParaRPr>
          </a:p>
          <a:p>
            <a:pPr eaLnBrk="1" hangingPunct="1"/>
            <a:r>
              <a:rPr lang="en-US" sz="1100" dirty="0" smtClean="0">
                <a:latin typeface="Times New Roman" pitchFamily="18" charset="0"/>
              </a:rPr>
              <a:t>There are three different classes of SQL statements:</a:t>
            </a:r>
          </a:p>
          <a:p>
            <a:pPr marL="342900" lvl="1" indent="-114300" eaLnBrk="1" hangingPunct="1">
              <a:buFontTx/>
              <a:buChar char="•"/>
            </a:pPr>
            <a:r>
              <a:rPr lang="en-US" sz="1400" b="1" dirty="0" smtClean="0">
                <a:latin typeface="Arial Narrow" pitchFamily="34" charset="0"/>
              </a:rPr>
              <a:t>Data Definition/Control Language (DDL/CDL)</a:t>
            </a:r>
            <a:r>
              <a:rPr lang="en-US" dirty="0" smtClean="0">
                <a:latin typeface="Arial" charset="0"/>
              </a:rPr>
              <a:t> </a:t>
            </a:r>
            <a:r>
              <a:rPr lang="en-US" sz="1100" dirty="0" smtClean="0">
                <a:latin typeface="Arial" charset="0"/>
              </a:rPr>
              <a:t>– </a:t>
            </a:r>
            <a:r>
              <a:rPr lang="en-US" sz="1100" dirty="0" smtClean="0">
                <a:latin typeface="Times New Roman" pitchFamily="18" charset="0"/>
              </a:rPr>
              <a:t>These statements define and control the structure of the database.  They also define and grant  access privileges.  Use the statements to create, define, and change databases and tables.</a:t>
            </a:r>
          </a:p>
          <a:p>
            <a:pPr marL="342900" lvl="1" indent="-114300" eaLnBrk="1" hangingPunct="1">
              <a:buFontTx/>
              <a:buChar char="•"/>
            </a:pPr>
            <a:r>
              <a:rPr lang="en-US" sz="1400" b="1" dirty="0" smtClean="0">
                <a:latin typeface="Arial Narrow" pitchFamily="34" charset="0"/>
              </a:rPr>
              <a:t>Data Manipulation Language (DML</a:t>
            </a:r>
            <a:r>
              <a:rPr lang="en-US" sz="1400" b="1" dirty="0" smtClean="0">
                <a:latin typeface="Arial" charset="0"/>
              </a:rPr>
              <a:t>)</a:t>
            </a:r>
            <a:r>
              <a:rPr lang="en-US" dirty="0" smtClean="0">
                <a:latin typeface="Arial" charset="0"/>
              </a:rPr>
              <a:t> </a:t>
            </a:r>
            <a:r>
              <a:rPr lang="en-US" sz="1100" dirty="0" smtClean="0">
                <a:latin typeface="Times New Roman" pitchFamily="18" charset="0"/>
              </a:rPr>
              <a:t>– Use these statements to operate on the data contents of tables.  You can use these statements to insert, delete, and update records in a database table and conduct database transactions.</a:t>
            </a:r>
            <a:r>
              <a:rPr lang="en-US" sz="1100" dirty="0" smtClean="0">
                <a:latin typeface="Arial" charset="0"/>
              </a:rPr>
              <a:t>  </a:t>
            </a:r>
          </a:p>
          <a:p>
            <a:pPr marL="342900" lvl="1" indent="-114300" eaLnBrk="1" hangingPunct="1">
              <a:buFontTx/>
              <a:buChar char="•"/>
            </a:pPr>
            <a:r>
              <a:rPr lang="en-US" sz="1400" b="1" dirty="0" smtClean="0">
                <a:latin typeface="Arial Narrow" pitchFamily="34" charset="0"/>
              </a:rPr>
              <a:t>Queries</a:t>
            </a:r>
            <a:r>
              <a:rPr lang="en-US" dirty="0" smtClean="0">
                <a:latin typeface="Arial" charset="0"/>
              </a:rPr>
              <a:t> </a:t>
            </a:r>
            <a:r>
              <a:rPr lang="en-US" sz="1100" dirty="0" smtClean="0">
                <a:latin typeface="Times New Roman" pitchFamily="18" charset="0"/>
              </a:rPr>
              <a:t>– These are SQL SELECT statements that specify which tables and records are retrieved from the database.</a:t>
            </a:r>
          </a:p>
          <a:p>
            <a:pPr eaLnBrk="1" hangingPunct="1"/>
            <a:endParaRPr lang="en-US" sz="1100" dirty="0" smtClean="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r>
              <a:rPr lang="en-US" sz="4000" b="1" u="sng" dirty="0" smtClean="0">
                <a:latin typeface="Arial Narrow" pitchFamily="34" charset="0"/>
              </a:rPr>
              <a:t>Executing SQL Statements</a:t>
            </a:r>
          </a:p>
          <a:p>
            <a:pPr eaLnBrk="1" hangingPunct="1"/>
            <a:r>
              <a:rPr lang="en-US" sz="3200" dirty="0" smtClean="0">
                <a:latin typeface="Times New Roman" pitchFamily="18" charset="0"/>
              </a:rPr>
              <a:t>If you want to execute an SQL statement and navigate through the returned data, you can use the Advanced VIs in the Database Connectivity Toolkit.  To execute a query you use </a:t>
            </a:r>
            <a:r>
              <a:rPr lang="en-US" sz="3200" b="0" dirty="0" smtClean="0">
                <a:latin typeface="Times New Roman" pitchFamily="18" charset="0"/>
              </a:rPr>
              <a:t>the DB Tools Execute Query V</a:t>
            </a:r>
            <a:r>
              <a:rPr lang="en-US" sz="3200" dirty="0" smtClean="0">
                <a:latin typeface="Times New Roman" pitchFamily="18" charset="0"/>
              </a:rPr>
              <a:t>I.  This VI accepts an </a:t>
            </a:r>
            <a:r>
              <a:rPr lang="en-US" sz="3200" b="1" dirty="0" smtClean="0">
                <a:latin typeface="Times New Roman" pitchFamily="18" charset="0"/>
              </a:rPr>
              <a:t>SQL query</a:t>
            </a:r>
            <a:r>
              <a:rPr lang="en-US" sz="3200" dirty="0" smtClean="0">
                <a:latin typeface="Times New Roman" pitchFamily="18" charset="0"/>
              </a:rPr>
              <a:t> string, which is an SQL query statement, and it returns a </a:t>
            </a:r>
            <a:r>
              <a:rPr lang="en-US" sz="3200" b="1" dirty="0" err="1" smtClean="0">
                <a:latin typeface="Times New Roman" pitchFamily="18" charset="0"/>
              </a:rPr>
              <a:t>recordset</a:t>
            </a:r>
            <a:r>
              <a:rPr lang="en-US" sz="3200" b="1" dirty="0" smtClean="0">
                <a:latin typeface="Times New Roman" pitchFamily="18" charset="0"/>
              </a:rPr>
              <a:t> reference</a:t>
            </a:r>
            <a:r>
              <a:rPr lang="en-US" sz="3200" dirty="0" smtClean="0">
                <a:latin typeface="Times New Roman" pitchFamily="18" charset="0"/>
              </a:rPr>
              <a:t>.  A </a:t>
            </a:r>
            <a:r>
              <a:rPr lang="en-US" sz="3200" dirty="0" err="1" smtClean="0">
                <a:latin typeface="Times New Roman" pitchFamily="18" charset="0"/>
              </a:rPr>
              <a:t>recordset</a:t>
            </a:r>
            <a:r>
              <a:rPr lang="en-US" sz="3200" baseline="0" dirty="0" smtClean="0">
                <a:latin typeface="Times New Roman" pitchFamily="18" charset="0"/>
              </a:rPr>
              <a:t> is a collection of records (usually referring to records that match a specific search criteria).</a:t>
            </a:r>
            <a:r>
              <a:rPr lang="en-US" sz="3200" dirty="0" smtClean="0">
                <a:latin typeface="Times New Roman" pitchFamily="18" charset="0"/>
              </a:rPr>
              <a:t> The </a:t>
            </a:r>
            <a:r>
              <a:rPr lang="en-US" sz="3200" dirty="0" err="1" smtClean="0">
                <a:latin typeface="Times New Roman" pitchFamily="18" charset="0"/>
              </a:rPr>
              <a:t>recordset</a:t>
            </a:r>
            <a:r>
              <a:rPr lang="en-US" sz="3200" dirty="0" smtClean="0">
                <a:latin typeface="Times New Roman" pitchFamily="18" charset="0"/>
              </a:rPr>
              <a:t> referenced is a </a:t>
            </a:r>
            <a:r>
              <a:rPr lang="en-US" sz="3200" dirty="0" err="1" smtClean="0">
                <a:latin typeface="Times New Roman" pitchFamily="18" charset="0"/>
              </a:rPr>
              <a:t>recordset</a:t>
            </a:r>
            <a:r>
              <a:rPr lang="en-US" sz="3200" dirty="0" smtClean="0">
                <a:latin typeface="Times New Roman" pitchFamily="18" charset="0"/>
              </a:rPr>
              <a:t> corresponding to all of the records that matched the query parameters.  </a:t>
            </a:r>
          </a:p>
          <a:p>
            <a:pPr eaLnBrk="1" hangingPunct="1"/>
            <a:endParaRPr lang="en-US" sz="3200" dirty="0" smtClean="0">
              <a:latin typeface="Times New Roman" pitchFamily="18" charset="0"/>
            </a:endParaRPr>
          </a:p>
          <a:p>
            <a:pPr eaLnBrk="1" hangingPunct="1"/>
            <a:r>
              <a:rPr lang="en-US" sz="3200" dirty="0" smtClean="0">
                <a:latin typeface="Times New Roman" pitchFamily="18" charset="0"/>
              </a:rPr>
              <a:t>Once you have a reference to the matching data, you can fetch data from the </a:t>
            </a:r>
            <a:r>
              <a:rPr lang="en-US" sz="3200" dirty="0" err="1" smtClean="0">
                <a:latin typeface="Times New Roman" pitchFamily="18" charset="0"/>
              </a:rPr>
              <a:t>recordset</a:t>
            </a:r>
            <a:r>
              <a:rPr lang="en-US" sz="3200" dirty="0" smtClean="0">
                <a:latin typeface="Times New Roman" pitchFamily="18" charset="0"/>
              </a:rPr>
              <a:t> in a variety of forms.  You can extract all of the data at once with the </a:t>
            </a:r>
            <a:r>
              <a:rPr lang="en-US" sz="3200" b="1" dirty="0" smtClean="0">
                <a:latin typeface="Times New Roman" pitchFamily="18" charset="0"/>
              </a:rPr>
              <a:t>DB Tools Fetch </a:t>
            </a:r>
            <a:r>
              <a:rPr lang="en-US" sz="3200" b="1" dirty="0" err="1" smtClean="0">
                <a:latin typeface="Times New Roman" pitchFamily="18" charset="0"/>
              </a:rPr>
              <a:t>Recordset</a:t>
            </a:r>
            <a:r>
              <a:rPr lang="en-US" sz="3200" b="1" dirty="0" smtClean="0">
                <a:latin typeface="Times New Roman" pitchFamily="18" charset="0"/>
              </a:rPr>
              <a:t> Data</a:t>
            </a:r>
            <a:r>
              <a:rPr lang="en-US" sz="3200" dirty="0" smtClean="0">
                <a:latin typeface="Times New Roman" pitchFamily="18" charset="0"/>
              </a:rPr>
              <a:t> VI, or you can navigate thought individual records or fields with other Advanced </a:t>
            </a:r>
            <a:r>
              <a:rPr lang="en-US" sz="3200" dirty="0" err="1" smtClean="0">
                <a:latin typeface="Times New Roman" pitchFamily="18" charset="0"/>
              </a:rPr>
              <a:t>VIs.</a:t>
            </a:r>
            <a:endParaRPr lang="en-US" sz="3200" dirty="0" smtClean="0">
              <a:latin typeface="Times New Roman" pitchFamily="18" charset="0"/>
            </a:endParaRPr>
          </a:p>
          <a:p>
            <a:pPr eaLnBrk="1" hangingPunct="1"/>
            <a:endParaRPr lang="en-US" sz="3200" dirty="0" smtClean="0">
              <a:latin typeface="Times New Roman" pitchFamily="18" charset="0"/>
            </a:endParaRPr>
          </a:p>
          <a:p>
            <a:pPr eaLnBrk="1" hangingPunct="1"/>
            <a:r>
              <a:rPr lang="en-US" sz="3200" dirty="0" smtClean="0">
                <a:latin typeface="Times New Roman" pitchFamily="18" charset="0"/>
              </a:rPr>
              <a:t>After the data has been extracted from the </a:t>
            </a:r>
            <a:r>
              <a:rPr lang="en-US" sz="3200" dirty="0" err="1" smtClean="0">
                <a:latin typeface="Times New Roman" pitchFamily="18" charset="0"/>
              </a:rPr>
              <a:t>recordset</a:t>
            </a:r>
            <a:r>
              <a:rPr lang="en-US" sz="3200" dirty="0" smtClean="0">
                <a:latin typeface="Times New Roman" pitchFamily="18" charset="0"/>
              </a:rPr>
              <a:t>, you close the reference to the </a:t>
            </a:r>
            <a:r>
              <a:rPr lang="en-US" sz="3200" dirty="0" err="1" smtClean="0">
                <a:latin typeface="Times New Roman" pitchFamily="18" charset="0"/>
              </a:rPr>
              <a:t>recordset</a:t>
            </a:r>
            <a:r>
              <a:rPr lang="en-US" sz="3200" dirty="0" smtClean="0">
                <a:latin typeface="Times New Roman" pitchFamily="18" charset="0"/>
              </a:rPr>
              <a:t> and free up the </a:t>
            </a:r>
            <a:r>
              <a:rPr lang="en-US" sz="3200" dirty="0" err="1" smtClean="0">
                <a:latin typeface="Times New Roman" pitchFamily="18" charset="0"/>
              </a:rPr>
              <a:t>recordset</a:t>
            </a:r>
            <a:r>
              <a:rPr lang="en-US" sz="3200" dirty="0" smtClean="0">
                <a:latin typeface="Times New Roman" pitchFamily="18" charset="0"/>
              </a:rPr>
              <a:t> with the </a:t>
            </a:r>
            <a:r>
              <a:rPr lang="en-US" sz="3200" b="1" dirty="0" smtClean="0">
                <a:latin typeface="Times New Roman" pitchFamily="18" charset="0"/>
              </a:rPr>
              <a:t>DB Tools Free Object</a:t>
            </a:r>
            <a:r>
              <a:rPr lang="en-US" sz="3200" dirty="0" smtClean="0">
                <a:latin typeface="Times New Roman" pitchFamily="18" charset="0"/>
              </a:rPr>
              <a:t> VI.</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r>
              <a:rPr lang="en-US" dirty="0" smtClean="0"/>
              <a:t>Exercise time</a:t>
            </a:r>
            <a:r>
              <a:rPr lang="en-US" smtClean="0"/>
              <a:t>:</a:t>
            </a:r>
            <a:r>
              <a:rPr lang="en-US" baseline="0" smtClean="0"/>
              <a:t> </a:t>
            </a:r>
            <a:r>
              <a:rPr lang="en-US" baseline="0" smtClean="0"/>
              <a:t>10 </a:t>
            </a:r>
            <a:r>
              <a:rPr lang="en-US" baseline="0" dirty="0" smtClean="0"/>
              <a:t>minutes</a:t>
            </a:r>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r>
              <a:rPr lang="en-US" dirty="0" smtClean="0"/>
              <a:t>You would need to change both the SQL query AND</a:t>
            </a:r>
            <a:r>
              <a:rPr lang="en-US" baseline="0" dirty="0" smtClean="0"/>
              <a:t> the Cue Data cluster.</a:t>
            </a:r>
          </a:p>
          <a:p>
            <a:endParaRPr lang="en-US" baseline="0" dirty="0" smtClean="0"/>
          </a:p>
          <a:p>
            <a:r>
              <a:rPr lang="en-US" baseline="0" dirty="0" smtClean="0"/>
              <a:t>The Select list must match the number and data types of the cluster elements in the cluster array. If not, you will get a runtime error indicating the data type of the variant is not compatible with the data type wired to the type input.</a:t>
            </a:r>
          </a:p>
          <a:p>
            <a:endParaRPr lang="en-US" baseline="0" dirty="0" smtClean="0"/>
          </a:p>
          <a:p>
            <a:r>
              <a:rPr lang="en-US" baseline="0" dirty="0" smtClean="0"/>
              <a:t>Modified SQL query:</a:t>
            </a:r>
          </a:p>
          <a:p>
            <a:endParaRPr lang="en-US" baseline="0" dirty="0" smtClean="0"/>
          </a:p>
          <a:p>
            <a:r>
              <a:rPr lang="en-US" baseline="0" dirty="0" smtClean="0"/>
              <a:t>SELECT </a:t>
            </a:r>
            <a:r>
              <a:rPr lang="en-US" baseline="0" dirty="0" err="1" smtClean="0"/>
              <a:t>Cue_Name</a:t>
            </a:r>
            <a:r>
              <a:rPr lang="en-US" baseline="0" dirty="0" smtClean="0"/>
              <a:t>,  </a:t>
            </a:r>
            <a:r>
              <a:rPr lang="en-US" baseline="0" dirty="0" err="1" smtClean="0"/>
              <a:t>Fade_Time</a:t>
            </a:r>
            <a:r>
              <a:rPr lang="en-US" baseline="0" dirty="0" smtClean="0"/>
              <a:t> FROM </a:t>
            </a:r>
            <a:r>
              <a:rPr lang="en-US" baseline="0" dirty="0" err="1" smtClean="0"/>
              <a:t>Cue_Information_Table</a:t>
            </a:r>
            <a:r>
              <a:rPr lang="en-US" baseline="0" dirty="0" smtClean="0"/>
              <a:t> WHERE </a:t>
            </a:r>
            <a:r>
              <a:rPr lang="en-US" baseline="0" dirty="0" err="1" smtClean="0"/>
              <a:t>Production_ID</a:t>
            </a:r>
            <a:r>
              <a:rPr lang="en-US" baseline="0" dirty="0" smtClean="0"/>
              <a:t>=4</a:t>
            </a:r>
          </a:p>
          <a:p>
            <a:endParaRPr lang="en-US" baseline="0" dirty="0" smtClean="0"/>
          </a:p>
          <a:p>
            <a:r>
              <a:rPr lang="en-US" baseline="0" dirty="0" smtClean="0"/>
              <a:t>Alternatively, you could extract the Cue Name and Wait File from the Cue Data </a:t>
            </a:r>
            <a:r>
              <a:rPr lang="en-US" baseline="0" smtClean="0"/>
              <a:t>array.</a:t>
            </a:r>
            <a:endParaRPr lang="en-US" baseline="0"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Rot="1" noChangeAspect="1" noChangeArrowheads="1" noTextEdit="1"/>
          </p:cNvSpPr>
          <p:nvPr>
            <p:ph type="sldImg"/>
          </p:nvPr>
        </p:nvSpPr>
        <p:spPr>
          <a:xfrm>
            <a:off x="739775" y="495300"/>
            <a:ext cx="5500688" cy="4125913"/>
          </a:xfrm>
        </p:spPr>
      </p:sp>
      <p:sp>
        <p:nvSpPr>
          <p:cNvPr id="357379" name="Rectangle 3"/>
          <p:cNvSpPr>
            <a:spLocks noGrp="1" noChangeArrowheads="1"/>
          </p:cNvSpPr>
          <p:nvPr>
            <p:ph type="body" idx="1"/>
          </p:nvPr>
        </p:nvSpPr>
        <p:spPr>
          <a:ln/>
        </p:spPr>
        <p:txBody>
          <a:bodyPr/>
          <a:lstStyle/>
          <a:p>
            <a:pPr>
              <a:tabLst>
                <a:tab pos="342900" algn="l"/>
              </a:tabLst>
            </a:pPr>
            <a:r>
              <a:rPr lang="en-US" dirty="0" smtClean="0"/>
              <a:t>Answer is a and b.</a:t>
            </a:r>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Rot="1" noChangeAspect="1" noChangeArrowheads="1" noTextEdit="1"/>
          </p:cNvSpPr>
          <p:nvPr>
            <p:ph type="sldImg"/>
          </p:nvPr>
        </p:nvSpPr>
        <p:spPr>
          <a:xfrm>
            <a:off x="739775" y="495300"/>
            <a:ext cx="5500688" cy="4125913"/>
          </a:xfrm>
        </p:spPr>
      </p:sp>
      <p:sp>
        <p:nvSpPr>
          <p:cNvPr id="357379" name="Rectangle 3"/>
          <p:cNvSpPr>
            <a:spLocks noGrp="1" noChangeArrowheads="1"/>
          </p:cNvSpPr>
          <p:nvPr>
            <p:ph type="body" idx="1"/>
          </p:nvPr>
        </p:nvSpPr>
        <p:spPr>
          <a:ln/>
        </p:spPr>
        <p:txBody>
          <a:bodyPr/>
          <a:lstStyle/>
          <a:p>
            <a:pPr>
              <a:tabLst>
                <a:tab pos="342900" algn="l"/>
              </a:tabLst>
            </a:pPr>
            <a:r>
              <a:rPr lang="en-US" dirty="0" smtClean="0"/>
              <a:t>Answer is a and b.</a:t>
            </a:r>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Rot="1" noChangeAspect="1" noChangeArrowheads="1" noTextEdit="1"/>
          </p:cNvSpPr>
          <p:nvPr>
            <p:ph type="sldImg"/>
          </p:nvPr>
        </p:nvSpPr>
        <p:spPr>
          <a:xfrm>
            <a:off x="739775" y="495300"/>
            <a:ext cx="5500688" cy="4125913"/>
          </a:xfrm>
        </p:spPr>
      </p:sp>
      <p:sp>
        <p:nvSpPr>
          <p:cNvPr id="357379" name="Rectangle 3"/>
          <p:cNvSpPr>
            <a:spLocks noGrp="1" noChangeArrowheads="1"/>
          </p:cNvSpPr>
          <p:nvPr>
            <p:ph type="body" idx="1"/>
          </p:nvPr>
        </p:nvSpPr>
        <p:spPr>
          <a:ln/>
        </p:spPr>
        <p:txBody>
          <a:bodyPr/>
          <a:lstStyle/>
          <a:p>
            <a:pPr>
              <a:tabLst>
                <a:tab pos="342900" algn="l"/>
              </a:tabLst>
            </a:pPr>
            <a:r>
              <a:rPr lang="en-US" dirty="0" smtClean="0"/>
              <a:t>Answer is d) Database Variant to Data</a:t>
            </a:r>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Rot="1" noChangeAspect="1" noChangeArrowheads="1" noTextEdit="1"/>
          </p:cNvSpPr>
          <p:nvPr>
            <p:ph type="sldImg"/>
          </p:nvPr>
        </p:nvSpPr>
        <p:spPr>
          <a:xfrm>
            <a:off x="739775" y="495300"/>
            <a:ext cx="5500688" cy="4125913"/>
          </a:xfrm>
        </p:spPr>
      </p:sp>
      <p:sp>
        <p:nvSpPr>
          <p:cNvPr id="357379" name="Rectangle 3"/>
          <p:cNvSpPr>
            <a:spLocks noGrp="1" noChangeArrowheads="1"/>
          </p:cNvSpPr>
          <p:nvPr>
            <p:ph type="body" idx="1"/>
          </p:nvPr>
        </p:nvSpPr>
        <p:spPr>
          <a:ln/>
        </p:spPr>
        <p:txBody>
          <a:bodyPr/>
          <a:lstStyle/>
          <a:p>
            <a:pPr>
              <a:tabLst>
                <a:tab pos="342900" algn="l"/>
              </a:tabLst>
            </a:pPr>
            <a:r>
              <a:rPr lang="en-US" dirty="0" smtClean="0"/>
              <a:t>Answer is d) Database Variant to Data</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tabLst>
                <a:tab pos="0" algn="l"/>
              </a:tabLst>
            </a:pPr>
            <a:r>
              <a:rPr lang="en-US" sz="1600" b="1" u="sng" dirty="0" smtClean="0">
                <a:latin typeface="Arial Narrow" pitchFamily="34" charset="0"/>
              </a:rPr>
              <a:t>Database Terminology</a:t>
            </a:r>
          </a:p>
          <a:p>
            <a:pPr eaLnBrk="1" hangingPunct="1">
              <a:tabLst>
                <a:tab pos="0" algn="l"/>
              </a:tabLst>
            </a:pPr>
            <a:r>
              <a:rPr lang="en-US" sz="1100" dirty="0" smtClean="0">
                <a:latin typeface="Times New Roman" pitchFamily="18" charset="0"/>
              </a:rPr>
              <a:t>Before learning more about the Database Connectivity Toolkit, there are some important terms that need to be defined.</a:t>
            </a:r>
          </a:p>
          <a:p>
            <a:pPr marL="342900" lvl="1" indent="-114300" eaLnBrk="1" hangingPunct="1">
              <a:buFontTx/>
              <a:buChar char="•"/>
              <a:tabLst>
                <a:tab pos="0" algn="l"/>
              </a:tabLst>
            </a:pPr>
            <a:r>
              <a:rPr lang="en-US" sz="1400" b="1" dirty="0" smtClean="0">
                <a:latin typeface="Arial Narrow" pitchFamily="34" charset="0"/>
              </a:rPr>
              <a:t>Database</a:t>
            </a:r>
            <a:r>
              <a:rPr lang="en-US" dirty="0" smtClean="0">
                <a:latin typeface="Arial" charset="0"/>
              </a:rPr>
              <a:t>:  </a:t>
            </a:r>
            <a:r>
              <a:rPr lang="en-US" sz="1100" dirty="0" smtClean="0">
                <a:latin typeface="Times New Roman" pitchFamily="18" charset="0"/>
              </a:rPr>
              <a:t>Organized collection of data consisting of data structures called tables.</a:t>
            </a:r>
          </a:p>
          <a:p>
            <a:pPr marL="342900" lvl="1" indent="-114300" eaLnBrk="1" hangingPunct="1">
              <a:buFontTx/>
              <a:buChar char="•"/>
              <a:tabLst>
                <a:tab pos="0" algn="l"/>
              </a:tabLst>
            </a:pPr>
            <a:r>
              <a:rPr lang="en-US" sz="1400" b="1" dirty="0" smtClean="0">
                <a:latin typeface="Arial Narrow" pitchFamily="34" charset="0"/>
              </a:rPr>
              <a:t>Table</a:t>
            </a:r>
            <a:r>
              <a:rPr lang="en-US" dirty="0" smtClean="0">
                <a:latin typeface="Arial" charset="0"/>
              </a:rPr>
              <a:t>:  </a:t>
            </a:r>
            <a:r>
              <a:rPr lang="en-US" sz="1100" dirty="0" smtClean="0">
                <a:latin typeface="Times New Roman" pitchFamily="18" charset="0"/>
              </a:rPr>
              <a:t>Collection of rows (records) and columns of data in a database.  Each table has a unique name in a database.</a:t>
            </a:r>
            <a:endParaRPr lang="en-US" dirty="0" smtClean="0">
              <a:latin typeface="Arial" charset="0"/>
            </a:endParaRPr>
          </a:p>
          <a:p>
            <a:pPr marL="342900" lvl="1" indent="-114300" eaLnBrk="1" hangingPunct="1">
              <a:buFontTx/>
              <a:buChar char="•"/>
              <a:tabLst>
                <a:tab pos="0" algn="l"/>
              </a:tabLst>
            </a:pPr>
            <a:r>
              <a:rPr lang="en-US" sz="1400" b="1" dirty="0" smtClean="0">
                <a:latin typeface="Arial Narrow" pitchFamily="34" charset="0"/>
              </a:rPr>
              <a:t>Field</a:t>
            </a:r>
            <a:r>
              <a:rPr lang="en-US" dirty="0" smtClean="0">
                <a:latin typeface="Arial" charset="0"/>
              </a:rPr>
              <a:t>:  This refers to the searchable items in a database. Database fields can be customized according to your needs. Together the fields make up a database record.</a:t>
            </a:r>
            <a:endParaRPr lang="en-US" sz="1100" dirty="0" smtClean="0">
              <a:latin typeface="Times New Roman" pitchFamily="18" charset="0"/>
            </a:endParaRPr>
          </a:p>
          <a:p>
            <a:pPr marL="342900" lvl="1" indent="-114300" eaLnBrk="1" hangingPunct="1">
              <a:buFontTx/>
              <a:buChar char="•"/>
              <a:tabLst>
                <a:tab pos="0" algn="l"/>
              </a:tabLst>
            </a:pPr>
            <a:r>
              <a:rPr lang="en-US" sz="1400" b="1" dirty="0" smtClean="0">
                <a:latin typeface="Arial Narrow" pitchFamily="34" charset="0"/>
              </a:rPr>
              <a:t>Record</a:t>
            </a:r>
            <a:r>
              <a:rPr lang="en-US" dirty="0" smtClean="0">
                <a:latin typeface="Arial" charset="0"/>
              </a:rPr>
              <a:t>:  </a:t>
            </a:r>
            <a:r>
              <a:rPr lang="en-US" sz="1100" dirty="0" smtClean="0">
                <a:latin typeface="Times New Roman" pitchFamily="18" charset="0"/>
              </a:rPr>
              <a:t>An entry (row) in a table that has values for fields in the table.  A record can have empty fields which means that it contains NULL values.  These NULL values are often referred to as SQL NULL values because they are not exactly the same as other NULL values such as NULL values in C programming.</a:t>
            </a:r>
          </a:p>
          <a:p>
            <a:pPr marL="342900" lvl="1" indent="-114300" eaLnBrk="1" hangingPunct="1">
              <a:buFontTx/>
              <a:buChar char="•"/>
              <a:tabLst>
                <a:tab pos="0" algn="l"/>
              </a:tabLst>
            </a:pPr>
            <a:r>
              <a:rPr lang="en-US" sz="1400" b="1" dirty="0" smtClean="0">
                <a:latin typeface="Arial Narrow" pitchFamily="34" charset="0"/>
              </a:rPr>
              <a:t>Primary Key</a:t>
            </a:r>
            <a:r>
              <a:rPr lang="en-US" b="1" dirty="0" smtClean="0">
                <a:latin typeface="Arial" charset="0"/>
              </a:rPr>
              <a:t>:  </a:t>
            </a:r>
            <a:r>
              <a:rPr lang="en-US" sz="1100" dirty="0" smtClean="0">
                <a:latin typeface="Times New Roman" pitchFamily="18" charset="0"/>
              </a:rPr>
              <a:t>Field (or collection of fields) that uniquely identifies each record in a table.</a:t>
            </a:r>
          </a:p>
          <a:p>
            <a:pPr marL="342900" lvl="1" indent="-114300" eaLnBrk="1" hangingPunct="1">
              <a:buFontTx/>
              <a:buChar char="•"/>
              <a:tabLst>
                <a:tab pos="0" algn="l"/>
              </a:tabLst>
            </a:pPr>
            <a:r>
              <a:rPr lang="en-US" sz="1400" b="1" dirty="0" err="1" smtClean="0">
                <a:latin typeface="Arial Narrow" pitchFamily="34" charset="0"/>
              </a:rPr>
              <a:t>Recordset</a:t>
            </a:r>
            <a:r>
              <a:rPr lang="en-US" b="1" dirty="0" smtClean="0">
                <a:latin typeface="Arial" charset="0"/>
              </a:rPr>
              <a:t>:</a:t>
            </a:r>
            <a:r>
              <a:rPr lang="en-US" dirty="0" smtClean="0">
                <a:latin typeface="Arial" charset="0"/>
              </a:rPr>
              <a:t>  </a:t>
            </a:r>
            <a:r>
              <a:rPr lang="en-US" sz="1100" dirty="0" smtClean="0">
                <a:latin typeface="Times New Roman" pitchFamily="18" charset="0"/>
              </a:rPr>
              <a:t>Collection of records - usually referring to records that match a specific search criteria.</a:t>
            </a:r>
            <a:endParaRPr lang="hu-HU" sz="1100" dirty="0" smtClean="0">
              <a:latin typeface="Times New Roman" pitchFamily="18" charset="0"/>
            </a:endParaRPr>
          </a:p>
          <a:p>
            <a:pPr marL="342900" lvl="1" indent="-114300" eaLnBrk="1" hangingPunct="1">
              <a:buFontTx/>
              <a:buChar char="•"/>
              <a:tabLst>
                <a:tab pos="0" algn="l"/>
              </a:tabLst>
            </a:pPr>
            <a:r>
              <a:rPr lang="hu-HU" sz="1100" b="1" dirty="0" smtClean="0">
                <a:latin typeface="Times New Roman" pitchFamily="18" charset="0"/>
              </a:rPr>
              <a:t>DBMS:</a:t>
            </a:r>
            <a:r>
              <a:rPr lang="hu-HU" sz="1100" dirty="0" smtClean="0">
                <a:latin typeface="Times New Roman" pitchFamily="18" charset="0"/>
              </a:rPr>
              <a:t> </a:t>
            </a:r>
            <a:r>
              <a:rPr lang="en-US" dirty="0" smtClean="0">
                <a:latin typeface="Arial" charset="0"/>
              </a:rPr>
              <a:t>A collection of software for organizing the information in a database that might contain routines for data input, verification, storage, retrieval, and combination. </a:t>
            </a:r>
          </a:p>
          <a:p>
            <a:pPr eaLnBrk="1" hangingPunct="1">
              <a:tabLst>
                <a:tab pos="0" algn="l"/>
              </a:tabLst>
            </a:pPr>
            <a:endParaRPr lang="en-US" dirty="0"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r>
              <a:rPr lang="en-US" sz="2400" b="1" u="sng" dirty="0" smtClean="0">
                <a:latin typeface="Arial Narrow" pitchFamily="34" charset="0"/>
              </a:rPr>
              <a:t>Database Table Example</a:t>
            </a:r>
          </a:p>
          <a:p>
            <a:pPr eaLnBrk="1" hangingPunct="1"/>
            <a:r>
              <a:rPr lang="en-US" sz="1600" dirty="0" smtClean="0">
                <a:latin typeface="Times New Roman" pitchFamily="18" charset="0"/>
              </a:rPr>
              <a:t>The example above shows an example table. Each table in a database and each field in a table  must have a unique name.  In this example the results from a test sequence on Units Under Tests (UUTs) are store in a table.  Each UUT has a serial number which is stored in the </a:t>
            </a:r>
            <a:r>
              <a:rPr lang="en-US" sz="1600" b="1" dirty="0" smtClean="0">
                <a:latin typeface="Times New Roman" pitchFamily="18" charset="0"/>
              </a:rPr>
              <a:t>UUT_NUM</a:t>
            </a:r>
            <a:r>
              <a:rPr lang="en-US" sz="1600" dirty="0" smtClean="0">
                <a:latin typeface="Times New Roman" pitchFamily="18" charset="0"/>
              </a:rPr>
              <a:t> field.  The test that was performed on the UUT is stored in the </a:t>
            </a:r>
            <a:r>
              <a:rPr lang="en-US" sz="1600" b="1" dirty="0" smtClean="0">
                <a:latin typeface="Times New Roman" pitchFamily="18" charset="0"/>
              </a:rPr>
              <a:t>TEST_NAME</a:t>
            </a:r>
            <a:r>
              <a:rPr lang="en-US" sz="1600" dirty="0" smtClean="0">
                <a:latin typeface="Times New Roman" pitchFamily="18" charset="0"/>
              </a:rPr>
              <a:t> field and the result of the test is stored in the </a:t>
            </a:r>
            <a:r>
              <a:rPr lang="en-US" sz="1600" b="1" dirty="0" smtClean="0">
                <a:latin typeface="Times New Roman" pitchFamily="18" charset="0"/>
              </a:rPr>
              <a:t>RESULT </a:t>
            </a:r>
            <a:r>
              <a:rPr lang="en-US" sz="1600" dirty="0" smtClean="0">
                <a:latin typeface="Times New Roman" pitchFamily="18" charset="0"/>
              </a:rPr>
              <a:t> field.  Also, the </a:t>
            </a:r>
            <a:r>
              <a:rPr lang="en-US" sz="1600" b="1" dirty="0" smtClean="0">
                <a:latin typeface="Times New Roman" pitchFamily="18" charset="0"/>
              </a:rPr>
              <a:t>MEAS1</a:t>
            </a:r>
            <a:r>
              <a:rPr lang="en-US" sz="1600" dirty="0" smtClean="0">
                <a:latin typeface="Times New Roman" pitchFamily="18" charset="0"/>
              </a:rPr>
              <a:t> and </a:t>
            </a:r>
            <a:r>
              <a:rPr lang="en-US" sz="1600" b="1" dirty="0" smtClean="0">
                <a:latin typeface="Times New Roman" pitchFamily="18" charset="0"/>
              </a:rPr>
              <a:t>MEAS2</a:t>
            </a:r>
            <a:r>
              <a:rPr lang="en-US" sz="1600" dirty="0" smtClean="0">
                <a:latin typeface="Times New Roman" pitchFamily="18" charset="0"/>
              </a:rPr>
              <a:t> fields display measurement information for the UUT during the test.  Notice that there is a different record (row) for each test for the UUT. </a:t>
            </a:r>
          </a:p>
          <a:p>
            <a:pPr eaLnBrk="1" hangingPunct="1"/>
            <a:endParaRPr lang="en-US" sz="1600" dirty="0" smtClean="0">
              <a:latin typeface="Times New Roman" pitchFamily="18" charset="0"/>
            </a:endParaRPr>
          </a:p>
          <a:p>
            <a:pPr marL="342900" lvl="1" indent="-114300" eaLnBrk="1" hangingPunct="1">
              <a:buFontTx/>
              <a:buChar char="•"/>
              <a:tabLst>
                <a:tab pos="0" algn="l"/>
              </a:tabLst>
            </a:pPr>
            <a:r>
              <a:rPr lang="en-US" sz="1400" b="1" dirty="0" smtClean="0">
                <a:latin typeface="Arial Narrow" pitchFamily="34" charset="0"/>
              </a:rPr>
              <a:t>Field</a:t>
            </a:r>
            <a:r>
              <a:rPr lang="en-US" dirty="0" smtClean="0">
                <a:latin typeface="Arial" charset="0"/>
              </a:rPr>
              <a:t>:  This refers to the searchable items in a database. Database fields can be customized according to your needs. Together the fields make up a database record.</a:t>
            </a:r>
            <a:endParaRPr lang="en-US" sz="1100" dirty="0" smtClean="0">
              <a:latin typeface="Times New Roman" pitchFamily="18" charset="0"/>
            </a:endParaRPr>
          </a:p>
          <a:p>
            <a:pPr marL="342900" lvl="1" indent="-114300" eaLnBrk="1" hangingPunct="1">
              <a:buFontTx/>
              <a:buChar char="•"/>
              <a:tabLst>
                <a:tab pos="0" algn="l"/>
              </a:tabLst>
            </a:pPr>
            <a:r>
              <a:rPr lang="en-US" sz="1400" b="1" dirty="0" smtClean="0">
                <a:latin typeface="Arial Narrow" pitchFamily="34" charset="0"/>
              </a:rPr>
              <a:t>Record</a:t>
            </a:r>
            <a:r>
              <a:rPr lang="en-US" dirty="0" smtClean="0">
                <a:latin typeface="Arial" charset="0"/>
              </a:rPr>
              <a:t>:  </a:t>
            </a:r>
            <a:r>
              <a:rPr lang="en-US" sz="1100" dirty="0" smtClean="0">
                <a:latin typeface="Times New Roman" pitchFamily="18" charset="0"/>
              </a:rPr>
              <a:t>An entry (row) in a table that has values for fields in the table.  A record can have empty fields which means that it contains NULL values.  These NULL values are often referred to as SQL NULL values because they are not exactly the same as other NULL values such as NULL values in C programming.</a:t>
            </a:r>
          </a:p>
          <a:p>
            <a:pPr eaLnBrk="1" hangingPunct="1"/>
            <a:endParaRPr lang="en-US" sz="1600"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Rot="1" noChangeAspect="1" noChangeArrowheads="1" noTextEdit="1"/>
          </p:cNvSpPr>
          <p:nvPr>
            <p:ph type="sldImg"/>
          </p:nvPr>
        </p:nvSpPr>
        <p:spPr>
          <a:xfrm>
            <a:off x="739775" y="495300"/>
            <a:ext cx="5500688" cy="4125913"/>
          </a:xfrm>
        </p:spPr>
      </p:sp>
      <p:sp>
        <p:nvSpPr>
          <p:cNvPr id="487427" name="Rectangle 3"/>
          <p:cNvSpPr>
            <a:spLocks noGrp="1" noChangeArrowheads="1"/>
          </p:cNvSpPr>
          <p:nvPr>
            <p:ph type="body" idx="1"/>
          </p:nvPr>
        </p:nvSpPr>
        <p:spPr/>
        <p:txBody>
          <a:bodyPr/>
          <a:lstStyle/>
          <a:p>
            <a:pPr eaLnBrk="1" hangingPunct="1"/>
            <a:r>
              <a:rPr lang="en-US" sz="1600" b="1" u="sng" dirty="0" smtClean="0">
                <a:latin typeface="Arial Narrow" pitchFamily="34" charset="0"/>
              </a:rPr>
              <a:t>Data Type of Fields</a:t>
            </a:r>
          </a:p>
          <a:p>
            <a:pPr eaLnBrk="1" hangingPunct="1"/>
            <a:r>
              <a:rPr lang="en-US" sz="1100" dirty="0" smtClean="0">
                <a:latin typeface="Times New Roman" pitchFamily="18" charset="0"/>
              </a:rPr>
              <a:t>When you create a table each of the fields has properties associate with it:</a:t>
            </a:r>
          </a:p>
          <a:p>
            <a:pPr marL="342900" lvl="1" indent="-114300" eaLnBrk="1" hangingPunct="1">
              <a:buFontTx/>
              <a:buChar char="•"/>
            </a:pPr>
            <a:r>
              <a:rPr lang="en-US" sz="1400" b="1" dirty="0" smtClean="0">
                <a:latin typeface="Arial Narrow" pitchFamily="34" charset="0"/>
              </a:rPr>
              <a:t>Name</a:t>
            </a:r>
            <a:r>
              <a:rPr lang="en-US" dirty="0" smtClean="0">
                <a:latin typeface="Arial" charset="0"/>
              </a:rPr>
              <a:t>:  </a:t>
            </a:r>
            <a:r>
              <a:rPr lang="en-US" sz="1100" dirty="0" smtClean="0">
                <a:latin typeface="Times New Roman" pitchFamily="18" charset="0"/>
              </a:rPr>
              <a:t>The physical name of the field.  Each field must have a unique name.</a:t>
            </a:r>
          </a:p>
          <a:p>
            <a:pPr marL="342900" lvl="1" indent="-114300" eaLnBrk="1" hangingPunct="1">
              <a:buFontTx/>
              <a:buChar char="•"/>
            </a:pPr>
            <a:r>
              <a:rPr lang="en-US" sz="1400" b="1" dirty="0" smtClean="0">
                <a:latin typeface="Arial Narrow" pitchFamily="34" charset="0"/>
              </a:rPr>
              <a:t>Data Type</a:t>
            </a:r>
            <a:r>
              <a:rPr lang="en-US" dirty="0" smtClean="0">
                <a:latin typeface="Arial" charset="0"/>
              </a:rPr>
              <a:t>:  </a:t>
            </a:r>
            <a:r>
              <a:rPr lang="en-US" sz="1100" dirty="0" smtClean="0">
                <a:latin typeface="Times New Roman" pitchFamily="18" charset="0"/>
              </a:rPr>
              <a:t>The data type that the field can accept.  For instance a field may be a string, a number, or a date/time string.</a:t>
            </a:r>
          </a:p>
          <a:p>
            <a:pPr marL="342900" lvl="1" indent="-114300" eaLnBrk="1" hangingPunct="1">
              <a:buFontTx/>
              <a:buChar char="•"/>
            </a:pPr>
            <a:r>
              <a:rPr lang="en-US" sz="1400" b="1" dirty="0" smtClean="0">
                <a:latin typeface="Arial Narrow" pitchFamily="34" charset="0"/>
              </a:rPr>
              <a:t>Size</a:t>
            </a:r>
            <a:r>
              <a:rPr lang="en-US" dirty="0" smtClean="0">
                <a:latin typeface="Arial" charset="0"/>
              </a:rPr>
              <a:t>:  </a:t>
            </a:r>
            <a:r>
              <a:rPr lang="en-US" sz="1100" dirty="0" smtClean="0">
                <a:latin typeface="Times New Roman" pitchFamily="18" charset="0"/>
              </a:rPr>
              <a:t>Maximum size of a field in a database – only used with strings.</a:t>
            </a:r>
          </a:p>
          <a:p>
            <a:pPr marL="342900" lvl="1" indent="-114300" eaLnBrk="1" hangingPunct="1">
              <a:buFontTx/>
              <a:buChar char="•"/>
            </a:pPr>
            <a:r>
              <a:rPr lang="en-US" sz="1400" b="1" dirty="0" smtClean="0">
                <a:latin typeface="Arial Narrow" pitchFamily="34" charset="0"/>
              </a:rPr>
              <a:t>Allow Null</a:t>
            </a:r>
            <a:r>
              <a:rPr lang="en-US" dirty="0" smtClean="0">
                <a:latin typeface="Arial" charset="0"/>
              </a:rPr>
              <a:t>:  </a:t>
            </a:r>
            <a:r>
              <a:rPr lang="en-US" sz="1100" dirty="0" smtClean="0">
                <a:latin typeface="Times New Roman" pitchFamily="18" charset="0"/>
              </a:rPr>
              <a:t>You can have an empty field in a record that contains no data.  If this value is true, then this field will allow NULL values for records, and if it is false the field must have a value.  </a:t>
            </a:r>
          </a:p>
          <a:p>
            <a:pPr lvl="4" eaLnBrk="1" hangingPunct="1">
              <a:buFontTx/>
              <a:buChar char="•"/>
            </a:pPr>
            <a:endParaRPr lang="en-US" sz="1100" dirty="0" smtClean="0">
              <a:latin typeface="Times New Roman" pitchFamily="18" charset="0"/>
            </a:endParaRPr>
          </a:p>
          <a:p>
            <a:pPr eaLnBrk="1" hangingPunct="1"/>
            <a:r>
              <a:rPr lang="en-US" sz="1100" dirty="0" smtClean="0">
                <a:latin typeface="Times New Roman" pitchFamily="18" charset="0"/>
              </a:rPr>
              <a:t>The data types that are available in a database vary depending on the DBMS.  </a:t>
            </a:r>
            <a:r>
              <a:rPr lang="en-US" sz="1100" dirty="0" err="1" smtClean="0">
                <a:latin typeface="Times New Roman" pitchFamily="18" charset="0"/>
              </a:rPr>
              <a:t>LabVIEW</a:t>
            </a:r>
            <a:r>
              <a:rPr lang="en-US" sz="1100" dirty="0" smtClean="0">
                <a:latin typeface="Times New Roman" pitchFamily="18" charset="0"/>
              </a:rPr>
              <a:t> uses a few common data types for its operations, and conversions to the native data types are done automatically.  </a:t>
            </a:r>
          </a:p>
          <a:p>
            <a:pPr eaLnBrk="1" hangingPunct="1"/>
            <a:endParaRPr lang="en-US" sz="1100"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r>
              <a:rPr lang="en-US" dirty="0" smtClean="0"/>
              <a:t>Non-relational databases allow you to store all the information</a:t>
            </a:r>
            <a:r>
              <a:rPr lang="en-US" baseline="0" dirty="0" smtClean="0"/>
              <a:t> in one large structure. This method is sometimes inefficient, because all of the information is one table, and searching for a specific piece of data can be difficult and time-consuming</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r>
              <a:rPr lang="en-US" dirty="0" smtClean="0"/>
              <a:t>Relational</a:t>
            </a:r>
            <a:r>
              <a:rPr lang="en-US" baseline="0" dirty="0" smtClean="0"/>
              <a:t> databases have information stored in multiple structures, or tables, where each table can be smaller and contain a specific subset of information. The figure in the slide shows two database tables that are related to each other through the lot field.</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9775" y="495300"/>
            <a:ext cx="5500688" cy="4125913"/>
          </a:xfrm>
        </p:spPr>
      </p:sp>
      <p:sp>
        <p:nvSpPr>
          <p:cNvPr id="3" name="Notes Placeholder 2"/>
          <p:cNvSpPr>
            <a:spLocks noGrp="1"/>
          </p:cNvSpPr>
          <p:nvPr>
            <p:ph type="body" idx="1"/>
          </p:nvPr>
        </p:nvSpPr>
        <p:spPr/>
        <p:txBody>
          <a:bodyPr>
            <a:normAutofit/>
          </a:bodyPr>
          <a:lstStyle/>
          <a:p>
            <a:pPr eaLnBrk="1" hangingPunct="1"/>
            <a:r>
              <a:rPr lang="en-US" b="1" dirty="0" smtClean="0">
                <a:latin typeface="Arial" charset="0"/>
              </a:rPr>
              <a:t>Data – </a:t>
            </a:r>
            <a:r>
              <a:rPr lang="en-US" b="0" dirty="0" smtClean="0">
                <a:latin typeface="Arial" charset="0"/>
              </a:rPr>
              <a:t>Yo</a:t>
            </a:r>
            <a:r>
              <a:rPr lang="en-US" dirty="0" smtClean="0">
                <a:latin typeface="Arial" charset="0"/>
              </a:rPr>
              <a:t>u can make</a:t>
            </a:r>
            <a:r>
              <a:rPr lang="en-US" baseline="0" dirty="0" smtClean="0">
                <a:latin typeface="Arial" charset="0"/>
              </a:rPr>
              <a:t> specific queries to return the data that you want instead of manually searching and parsing through every piece of data.</a:t>
            </a:r>
          </a:p>
          <a:p>
            <a:pPr eaLnBrk="1" hangingPunct="1"/>
            <a:r>
              <a:rPr lang="en-US" b="1" dirty="0" smtClean="0">
                <a:latin typeface="Arial" charset="0"/>
              </a:rPr>
              <a:t>Large number of simultaneous users – </a:t>
            </a:r>
            <a:r>
              <a:rPr lang="en-US" b="0" dirty="0" smtClean="0">
                <a:latin typeface="Arial" charset="0"/>
              </a:rPr>
              <a:t>Databases</a:t>
            </a:r>
            <a:r>
              <a:rPr lang="en-US" b="0" baseline="0" dirty="0" smtClean="0">
                <a:latin typeface="Arial" charset="0"/>
              </a:rPr>
              <a:t> were designed to allow many users to access data at the same time.</a:t>
            </a:r>
            <a:endParaRPr lang="en-US" dirty="0" smtClean="0">
              <a:latin typeface="Arial" charset="0"/>
            </a:endParaRPr>
          </a:p>
          <a:p>
            <a:pPr eaLnBrk="1" hangingPunct="1"/>
            <a:r>
              <a:rPr lang="en-US" b="1" dirty="0" smtClean="0">
                <a:latin typeface="Arial" charset="0"/>
              </a:rPr>
              <a:t>Security</a:t>
            </a:r>
            <a:r>
              <a:rPr lang="en-US" b="1" baseline="0" dirty="0" smtClean="0">
                <a:latin typeface="Arial" charset="0"/>
              </a:rPr>
              <a:t> – </a:t>
            </a:r>
            <a:r>
              <a:rPr lang="en-US" b="0" baseline="0" dirty="0" smtClean="0">
                <a:latin typeface="Arial" charset="0"/>
              </a:rPr>
              <a:t>You have the option of </a:t>
            </a:r>
            <a:r>
              <a:rPr lang="en-US" baseline="0" dirty="0" smtClean="0">
                <a:latin typeface="Arial" charset="0"/>
              </a:rPr>
              <a:t>setting passwords and read/write access for users of a database.</a:t>
            </a:r>
          </a:p>
          <a:p>
            <a:pPr eaLnBrk="1" hangingPunct="1"/>
            <a:r>
              <a:rPr lang="en-US" b="1" baseline="0" dirty="0" smtClean="0">
                <a:latin typeface="Arial" charset="0"/>
              </a:rPr>
              <a:t>Enterprise connectivity – </a:t>
            </a:r>
            <a:r>
              <a:rPr lang="en-US" b="0" baseline="0" dirty="0" smtClean="0">
                <a:latin typeface="Arial" charset="0"/>
              </a:rPr>
              <a:t>Many companies already have a database set up to store many types of information such as manufacturing numbers, sales orders, and statistics. Integrate your data into existing databases to leverage existing technology and make your data accessible to other users of the database.</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14" descr="7784_static"/>
          <p:cNvPicPr>
            <a:picLocks noChangeAspect="1" noChangeArrowheads="1"/>
          </p:cNvPicPr>
          <p:nvPr/>
        </p:nvPicPr>
        <p:blipFill>
          <a:blip r:embed="rId2" cstate="print"/>
          <a:srcRect l="1610"/>
          <a:stretch>
            <a:fillRect/>
          </a:stretch>
        </p:blipFill>
        <p:spPr bwMode="auto">
          <a:xfrm>
            <a:off x="0" y="381000"/>
            <a:ext cx="9144000" cy="6483350"/>
          </a:xfrm>
          <a:prstGeom prst="rect">
            <a:avLst/>
          </a:prstGeom>
          <a:noFill/>
        </p:spPr>
      </p:pic>
      <p:sp>
        <p:nvSpPr>
          <p:cNvPr id="2" name="Title 1"/>
          <p:cNvSpPr>
            <a:spLocks noGrp="1"/>
          </p:cNvSpPr>
          <p:nvPr>
            <p:ph type="ctrTitle"/>
          </p:nvPr>
        </p:nvSpPr>
        <p:spPr>
          <a:xfrm>
            <a:off x="2438400" y="228600"/>
            <a:ext cx="6248400" cy="1143000"/>
          </a:xfrm>
        </p:spPr>
        <p:txBody>
          <a:bodyPr>
            <a:normAutofit/>
          </a:bodyPr>
          <a:lstStyle>
            <a:lvl1pPr algn="r">
              <a:defRPr sz="38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648200" y="5105400"/>
            <a:ext cx="4495800" cy="1752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wo Column w/Head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8229600"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ne Column w/Head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8229600"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8229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rmAutofit/>
          </a:bodyPr>
          <a:lstStyle>
            <a:lvl1pPr algn="l">
              <a:defRPr sz="28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quarter" idx="10"/>
          </p:nvPr>
        </p:nvSpPr>
        <p:spPr>
          <a:xfrm>
            <a:off x="457200" y="3429000"/>
            <a:ext cx="8229600" cy="266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2007 Two Content w/head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2057400"/>
            <a:ext cx="39624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057400"/>
            <a:ext cx="39624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0"/>
          </p:nvPr>
        </p:nvSpPr>
        <p:spPr>
          <a:xfrm>
            <a:off x="533400" y="1447800"/>
            <a:ext cx="8077200" cy="609600"/>
          </a:xfrm>
        </p:spPr>
        <p:txBody>
          <a:bodyPr/>
          <a:lstStyle>
            <a:lvl1pPr>
              <a:buNone/>
              <a:defRPr/>
            </a:lvl1pPr>
            <a:lvl2pPr>
              <a:buNone/>
              <a:defRPr/>
            </a:lvl2pPr>
            <a:lvl3pPr>
              <a:buNone/>
              <a:defRPr/>
            </a:lvl3pPr>
            <a:lvl4pPr>
              <a:buNone/>
              <a:defRPr/>
            </a:lvl4pPr>
            <a:lvl5pPr>
              <a:buNone/>
              <a:defRPr/>
            </a:lvl5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3352800"/>
            <a:ext cx="4038600" cy="2773363"/>
          </a:xfrm>
        </p:spPr>
        <p:txBody>
          <a:bodyPr/>
          <a:lstStyle>
            <a:lvl1pPr marL="457200" indent="-457200">
              <a:tabLst>
                <a:tab pos="457200" algn="l"/>
              </a:tabLst>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4" name="Content Placeholder 3"/>
          <p:cNvSpPr>
            <a:spLocks noGrp="1"/>
          </p:cNvSpPr>
          <p:nvPr>
            <p:ph sz="half" idx="2"/>
          </p:nvPr>
        </p:nvSpPr>
        <p:spPr>
          <a:xfrm>
            <a:off x="4648200" y="3352800"/>
            <a:ext cx="4038600" cy="2773363"/>
          </a:xfrm>
        </p:spPr>
        <p:txBody>
          <a:bodyPr/>
          <a:lstStyle>
            <a:lvl1pPr marL="457200" indent="-457200">
              <a:tabLst>
                <a:tab pos="457200" algn="l"/>
              </a:tabLst>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xercise w/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2"/>
          <p:cNvSpPr>
            <a:spLocks noGrp="1"/>
          </p:cNvSpPr>
          <p:nvPr>
            <p:ph idx="1"/>
          </p:nvPr>
        </p:nvSpPr>
        <p:spPr>
          <a:xfrm>
            <a:off x="489098" y="4038600"/>
            <a:ext cx="8197701" cy="1945757"/>
          </a:xfrm>
        </p:spPr>
        <p:txBody>
          <a:bodyPr/>
          <a:lstStyle>
            <a:lvl1pPr marL="225425" indent="-225425">
              <a:buFont typeface="Arial" pitchFamily="34" charset="0"/>
              <a:buChar char="•"/>
              <a:defRPr>
                <a:solidFill>
                  <a:schemeClr val="tx1"/>
                </a:solidFill>
              </a:defRPr>
            </a:lvl1pPr>
            <a:lvl2pPr>
              <a:defRPr sz="2600">
                <a:solidFill>
                  <a:schemeClr val="tx1"/>
                </a:solidFill>
              </a:defRPr>
            </a:lvl2pPr>
            <a:lvl3pPr>
              <a:defRPr>
                <a:solidFill>
                  <a:schemeClr val="tx1"/>
                </a:solidFill>
              </a:defRPr>
            </a:lvl3pPr>
            <a:lvl4pPr>
              <a:defRPr>
                <a:solidFill>
                  <a:schemeClr val="accent1"/>
                </a:solidFill>
              </a:defRPr>
            </a:lvl4pPr>
            <a:lvl5pPr>
              <a:defRPr>
                <a:solidFill>
                  <a:schemeClr val="accent1"/>
                </a:solidFill>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Discussion w/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scussion w/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2"/>
          <p:cNvSpPr>
            <a:spLocks noGrp="1"/>
          </p:cNvSpPr>
          <p:nvPr>
            <p:ph idx="1"/>
          </p:nvPr>
        </p:nvSpPr>
        <p:spPr>
          <a:xfrm>
            <a:off x="489098" y="3886200"/>
            <a:ext cx="8197701" cy="1981200"/>
          </a:xfrm>
        </p:spPr>
        <p:txBody>
          <a:bodyPr/>
          <a:lstStyle>
            <a:lvl1pPr marL="225425" indent="-225425">
              <a:buFont typeface="Arial" pitchFamily="34" charset="0"/>
              <a:buChar char="•"/>
              <a:defRPr>
                <a:solidFill>
                  <a:schemeClr val="tx1"/>
                </a:solidFill>
              </a:defRPr>
            </a:lvl1pPr>
            <a:lvl2pPr>
              <a:defRPr sz="2600">
                <a:solidFill>
                  <a:schemeClr val="tx1"/>
                </a:solidFill>
              </a:defRPr>
            </a:lvl2pPr>
            <a:lvl3pPr>
              <a:defRPr>
                <a:solidFill>
                  <a:schemeClr val="tx1"/>
                </a:solidFill>
              </a:defRPr>
            </a:lvl3pPr>
            <a:lvl4pPr>
              <a:defRPr>
                <a:solidFill>
                  <a:schemeClr val="accent1"/>
                </a:solidFill>
              </a:defRPr>
            </a:lvl4pPr>
            <a:lvl5pPr>
              <a:defRPr>
                <a:solidFill>
                  <a:schemeClr val="accent1"/>
                </a:solidFill>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Discussion w/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iscussion w/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2"/>
          <p:cNvSpPr>
            <a:spLocks noGrp="1"/>
          </p:cNvSpPr>
          <p:nvPr>
            <p:ph idx="1"/>
          </p:nvPr>
        </p:nvSpPr>
        <p:spPr>
          <a:xfrm>
            <a:off x="489098" y="3886200"/>
            <a:ext cx="8197701" cy="1981200"/>
          </a:xfrm>
        </p:spPr>
        <p:txBody>
          <a:bodyPr/>
          <a:lstStyle>
            <a:lvl1pPr marL="225425" indent="-225425">
              <a:buFont typeface="Arial" pitchFamily="34" charset="0"/>
              <a:buChar char="•"/>
              <a:defRPr>
                <a:solidFill>
                  <a:schemeClr val="tx1"/>
                </a:solidFill>
              </a:defRPr>
            </a:lvl1pPr>
            <a:lvl2pPr>
              <a:defRPr sz="2600">
                <a:solidFill>
                  <a:schemeClr val="tx1"/>
                </a:solidFill>
              </a:defRPr>
            </a:lvl2pPr>
            <a:lvl3pPr>
              <a:defRPr>
                <a:solidFill>
                  <a:schemeClr val="tx1"/>
                </a:solidFill>
              </a:defRPr>
            </a:lvl3pPr>
            <a:lvl4pPr>
              <a:defRPr>
                <a:solidFill>
                  <a:schemeClr val="accent1"/>
                </a:solidFill>
              </a:defRPr>
            </a:lvl4pPr>
            <a:lvl5pPr>
              <a:defRPr>
                <a:solidFill>
                  <a:schemeClr val="accent1"/>
                </a:solidFill>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ep Offset 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2286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71800" y="1600200"/>
            <a:ext cx="5715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Reverse Deep Offset 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5791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600200"/>
            <a:ext cx="213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Offset 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2971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657600" y="1600200"/>
            <a:ext cx="5029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atching Qui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09800"/>
            <a:ext cx="4038600" cy="3916363"/>
          </a:xfrm>
        </p:spPr>
        <p:txBody>
          <a:bodyPr/>
          <a:lstStyle>
            <a:lvl1pPr marL="514350" indent="-514350">
              <a:buFont typeface="+mj-lt"/>
              <a:buAutoNum type="arabicPeriod"/>
              <a:defRPr sz="2800"/>
            </a:lvl1pPr>
            <a:lvl2pPr marL="339725" indent="-339725">
              <a:buFont typeface="+mj-lt"/>
              <a:buAutoNum type="arabicPeriod"/>
              <a:defRPr sz="2400"/>
            </a:lvl2pPr>
            <a:lvl3pPr marL="690563" indent="-350838">
              <a:buFont typeface="+mj-lt"/>
              <a:buAutoNum type="alphaLcPeriod"/>
              <a:defRPr sz="2000"/>
            </a:lvl3pPr>
            <a:lvl4pPr marL="1031875" indent="-341313">
              <a:buFont typeface="+mj-lt"/>
              <a:buAutoNum type="romanLcPeriod"/>
              <a:defRPr sz="1800"/>
            </a:lvl4pPr>
            <a:lvl5pPr marL="1371600" indent="-339725">
              <a:buFont typeface="+mj-lt"/>
              <a:buAutoNum type="alphaLcPeriod"/>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4" name="Content Placeholder 3"/>
          <p:cNvSpPr>
            <a:spLocks noGrp="1"/>
          </p:cNvSpPr>
          <p:nvPr>
            <p:ph sz="half" idx="2"/>
          </p:nvPr>
        </p:nvSpPr>
        <p:spPr>
          <a:xfrm>
            <a:off x="4648200" y="2209800"/>
            <a:ext cx="4038600" cy="3916363"/>
          </a:xfrm>
        </p:spPr>
        <p:txBody>
          <a:bodyPr/>
          <a:lstStyle>
            <a:lvl1pPr marL="514350" indent="-514350">
              <a:buFont typeface="+mj-lt"/>
              <a:buAutoNum type="alphaLcPeriod"/>
              <a:defRPr sz="2800"/>
            </a:lvl1pPr>
            <a:lvl2pPr marL="339725" indent="-339725">
              <a:buFont typeface="+mj-lt"/>
              <a:buAutoNum type="arabicPeriod"/>
              <a:defRPr sz="2400"/>
            </a:lvl2pPr>
            <a:lvl3pPr marL="688975" indent="-349250">
              <a:buFont typeface="+mj-lt"/>
              <a:buAutoNum type="alphaLcPeriod"/>
              <a:defRPr sz="2000"/>
            </a:lvl3pPr>
            <a:lvl4pPr marL="1036638" indent="-346075">
              <a:buFont typeface="+mj-lt"/>
              <a:buAutoNum type="romanLcPeriod"/>
              <a:tabLst/>
              <a:defRPr sz="1800"/>
            </a:lvl4pPr>
            <a:lvl5pPr marL="1371600" indent="-339725">
              <a:buFont typeface="+mj-lt"/>
              <a:buAutoNum type="alphaLcPeriod"/>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5" name="Text Placeholder 2"/>
          <p:cNvSpPr>
            <a:spLocks noGrp="1"/>
          </p:cNvSpPr>
          <p:nvPr>
            <p:ph type="body" idx="10"/>
          </p:nvPr>
        </p:nvSpPr>
        <p:spPr>
          <a:xfrm>
            <a:off x="457200" y="1535113"/>
            <a:ext cx="8229600" cy="63976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Quiz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marL="339725" indent="-339725">
              <a:buFont typeface="+mj-lt"/>
              <a:buAutoNum type="arabicPeriod"/>
              <a:defRPr sz="2400"/>
            </a:lvl2pPr>
            <a:lvl3pPr marL="690563" indent="-350838">
              <a:buFont typeface="+mj-lt"/>
              <a:buAutoNum type="alphaLcPeriod"/>
              <a:defRPr sz="2000"/>
            </a:lvl3pPr>
            <a:lvl4pPr marL="1031875" indent="-341313">
              <a:buFont typeface="+mj-lt"/>
              <a:buAutoNum type="romanLcPeriod"/>
              <a:defRPr sz="1800"/>
            </a:lvl4pPr>
            <a:lvl5pPr marL="1371600" indent="-339725">
              <a:buFont typeface="+mj-lt"/>
              <a:buAutoNum type="alphaLcPeriod"/>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marL="339725" indent="-339725">
              <a:buFont typeface="+mj-lt"/>
              <a:buAutoNum type="arabicPeriod"/>
              <a:defRPr sz="2400"/>
            </a:lvl2pPr>
            <a:lvl3pPr marL="688975" indent="-349250">
              <a:buFont typeface="+mj-lt"/>
              <a:buAutoNum type="alphaLcPeriod"/>
              <a:defRPr sz="2000"/>
            </a:lvl3pPr>
            <a:lvl4pPr marL="1036638" indent="-346075">
              <a:buFont typeface="+mj-lt"/>
              <a:buAutoNum type="romanLcPeriod"/>
              <a:tabLst/>
              <a:defRPr sz="1800"/>
            </a:lvl4pPr>
            <a:lvl5pPr marL="1371600" indent="-339725">
              <a:buFont typeface="+mj-lt"/>
              <a:buAutoNum type="alphaLcPeriod"/>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5" Type="http://schemas.openxmlformats.org/officeDocument/2006/relationships/image" Target="../media/image1.jpeg"/><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27.xml"/><Relationship Id="rId1"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descr="nilogo.jpg"/>
          <p:cNvPicPr>
            <a:picLocks noChangeAspect="1"/>
          </p:cNvPicPr>
          <p:nvPr/>
        </p:nvPicPr>
        <p:blipFill>
          <a:blip r:embed="rId21" cstate="print"/>
          <a:stretch>
            <a:fillRect/>
          </a:stretch>
        </p:blipFill>
        <p:spPr>
          <a:xfrm>
            <a:off x="4191000" y="6248400"/>
            <a:ext cx="2133600" cy="516987"/>
          </a:xfrm>
          <a:prstGeom prst="rect">
            <a:avLst/>
          </a:prstGeom>
        </p:spPr>
      </p:pic>
      <p:sp>
        <p:nvSpPr>
          <p:cNvPr id="9" name="TextBox 8"/>
          <p:cNvSpPr txBox="1"/>
          <p:nvPr/>
        </p:nvSpPr>
        <p:spPr>
          <a:xfrm>
            <a:off x="7010400" y="6305490"/>
            <a:ext cx="1981200" cy="400110"/>
          </a:xfrm>
          <a:prstGeom prst="rect">
            <a:avLst/>
          </a:prstGeom>
          <a:noFill/>
        </p:spPr>
        <p:txBody>
          <a:bodyPr wrap="square" rtlCol="0">
            <a:spAutoFit/>
          </a:bodyPr>
          <a:lstStyle/>
          <a:p>
            <a:pPr algn="ctr"/>
            <a:r>
              <a:rPr lang="en-US" sz="2000" b="1" dirty="0" smtClean="0">
                <a:solidFill>
                  <a:schemeClr val="accent1"/>
                </a:solidFill>
                <a:latin typeface="Arial Narrow" pitchFamily="34" charset="0"/>
              </a:rPr>
              <a:t>ni.com/training</a:t>
            </a:r>
            <a:endParaRPr lang="en-US" sz="2000" b="1" dirty="0">
              <a:solidFill>
                <a:schemeClr val="accent1"/>
              </a:solidFill>
              <a:latin typeface="Arial Narrow" pitchFamily="34" charset="0"/>
            </a:endParaRPr>
          </a:p>
        </p:txBody>
      </p:sp>
      <p:cxnSp>
        <p:nvCxnSpPr>
          <p:cNvPr id="10" name="Straight Connector 9"/>
          <p:cNvCxnSpPr/>
          <p:nvPr/>
        </p:nvCxnSpPr>
        <p:spPr>
          <a:xfrm rot="5400000">
            <a:off x="6667861" y="6514739"/>
            <a:ext cx="381000" cy="72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 id="2147483803" r:id="rId15"/>
    <p:sldLayoutId id="2147483804" r:id="rId16"/>
    <p:sldLayoutId id="2147483817" r:id="rId17"/>
    <p:sldLayoutId id="2147483821" r:id="rId18"/>
    <p:sldLayoutId id="2147483822" r:id="rId19"/>
  </p:sldLayoutIdLst>
  <p:timing>
    <p:tnLst>
      <p:par>
        <p:cTn id="1" dur="indefinite" restart="never" nodeType="tmRoot"/>
      </p:par>
    </p:tnLst>
  </p:timing>
  <p:txStyles>
    <p:titleStyle>
      <a:lvl1pPr algn="l" defTabSz="914400" rtl="0" eaLnBrk="1" latinLnBrk="0" hangingPunct="1">
        <a:spcBef>
          <a:spcPct val="0"/>
        </a:spcBef>
        <a:buNone/>
        <a:defRPr sz="3600" b="1"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1pPr>
      <a:lvl2pPr marL="233363" indent="-233363"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457200" indent="-223838" algn="l" defTabSz="914400" rtl="0" eaLnBrk="1" latinLnBrk="0" hangingPunct="1">
        <a:spcBef>
          <a:spcPct val="20000"/>
        </a:spcBef>
        <a:buFont typeface="Arial Narrow" pitchFamily="34" charset="0"/>
        <a:buChar char="−"/>
        <a:defRPr sz="2600" kern="1200">
          <a:solidFill>
            <a:schemeClr val="tx1"/>
          </a:solidFill>
          <a:latin typeface="+mn-lt"/>
          <a:ea typeface="+mn-ea"/>
          <a:cs typeface="+mn-cs"/>
        </a:defRPr>
      </a:lvl3pPr>
      <a:lvl4pPr marL="690563" indent="-233363"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914400" indent="-214313" algn="l" defTabSz="914400" rtl="0" eaLnBrk="1" latinLnBrk="0" hangingPunct="1">
        <a:spcBef>
          <a:spcPct val="20000"/>
        </a:spcBef>
        <a:buFont typeface="Arial Narrow"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10" descr="Defining_the_Application"/>
          <p:cNvPicPr>
            <a:picLocks noChangeAspect="1" noChangeArrowheads="1"/>
          </p:cNvPicPr>
          <p:nvPr/>
        </p:nvPicPr>
        <p:blipFill>
          <a:blip r:embed="rId4" cstate="print">
            <a:lum bright="5000"/>
          </a:blip>
          <a:srcRect r="2055" b="12500"/>
          <a:stretch>
            <a:fillRect/>
          </a:stretch>
        </p:blipFill>
        <p:spPr bwMode="auto">
          <a:xfrm>
            <a:off x="1881188" y="1371600"/>
            <a:ext cx="7262812" cy="5334000"/>
          </a:xfrm>
          <a:prstGeom prst="rect">
            <a:avLst/>
          </a:prstGeom>
          <a:noFill/>
        </p:spPr>
      </p:pic>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3352800"/>
            <a:ext cx="8229600" cy="2773363"/>
          </a:xfrm>
          <a:prstGeom prst="rect">
            <a:avLst/>
          </a:prstGeom>
        </p:spPr>
        <p:txBody>
          <a:bodyPr vert="horz" lIns="91440" tIns="45720" rIns="91440" bIns="45720" rtlCol="0">
            <a:normAutofit/>
          </a:bodyPr>
          <a:lstStyle/>
          <a:p>
            <a:pPr lvl="0"/>
            <a:r>
              <a:rPr lang="en-US" dirty="0" smtClean="0"/>
              <a:t>Click to edit Master text styles</a:t>
            </a:r>
          </a:p>
        </p:txBody>
      </p:sp>
      <p:sp>
        <p:nvSpPr>
          <p:cNvPr id="8" name="Text Box 9"/>
          <p:cNvSpPr txBox="1">
            <a:spLocks noChangeArrowheads="1"/>
          </p:cNvSpPr>
          <p:nvPr/>
        </p:nvSpPr>
        <p:spPr bwMode="auto">
          <a:xfrm>
            <a:off x="533400" y="2743200"/>
            <a:ext cx="1793875" cy="579438"/>
          </a:xfrm>
          <a:prstGeom prst="rect">
            <a:avLst/>
          </a:prstGeom>
          <a:noFill/>
          <a:ln w="9525" algn="ctr">
            <a:noFill/>
            <a:miter lim="800000"/>
            <a:headEnd type="none" w="sm" len="sm"/>
            <a:tailEnd type="none" w="sm" len="sm"/>
          </a:ln>
          <a:effectLst/>
        </p:spPr>
        <p:txBody>
          <a:bodyPr>
            <a:spAutoFit/>
            <a:flatTx/>
          </a:bodyPr>
          <a:lstStyle/>
          <a:p>
            <a:pPr algn="l">
              <a:spcBef>
                <a:spcPct val="50000"/>
              </a:spcBef>
            </a:pPr>
            <a:r>
              <a:rPr lang="en-US" sz="3200" b="1" dirty="0">
                <a:solidFill>
                  <a:schemeClr val="hlink"/>
                </a:solidFill>
                <a:latin typeface="Arial Narrow" pitchFamily="34" charset="0"/>
              </a:rPr>
              <a:t>TOPICS</a:t>
            </a:r>
          </a:p>
        </p:txBody>
      </p:sp>
      <p:pic>
        <p:nvPicPr>
          <p:cNvPr id="9" name="Picture 8" descr="nilogo.jpg"/>
          <p:cNvPicPr>
            <a:picLocks noChangeAspect="1"/>
          </p:cNvPicPr>
          <p:nvPr/>
        </p:nvPicPr>
        <p:blipFill>
          <a:blip r:embed="rId5" cstate="print"/>
          <a:stretch>
            <a:fillRect/>
          </a:stretch>
        </p:blipFill>
        <p:spPr>
          <a:xfrm>
            <a:off x="4191000" y="6248400"/>
            <a:ext cx="2133600" cy="516987"/>
          </a:xfrm>
          <a:prstGeom prst="rect">
            <a:avLst/>
          </a:prstGeom>
        </p:spPr>
      </p:pic>
      <p:sp>
        <p:nvSpPr>
          <p:cNvPr id="10" name="TextBox 9"/>
          <p:cNvSpPr txBox="1"/>
          <p:nvPr/>
        </p:nvSpPr>
        <p:spPr>
          <a:xfrm>
            <a:off x="7010400" y="6305490"/>
            <a:ext cx="1981200" cy="400110"/>
          </a:xfrm>
          <a:prstGeom prst="rect">
            <a:avLst/>
          </a:prstGeom>
          <a:noFill/>
        </p:spPr>
        <p:txBody>
          <a:bodyPr wrap="square" rtlCol="0">
            <a:spAutoFit/>
          </a:bodyPr>
          <a:lstStyle/>
          <a:p>
            <a:pPr algn="ctr"/>
            <a:r>
              <a:rPr lang="en-US" sz="2000" b="1" dirty="0" smtClean="0">
                <a:solidFill>
                  <a:schemeClr val="accent1"/>
                </a:solidFill>
                <a:latin typeface="Arial Narrow" pitchFamily="34" charset="0"/>
              </a:rPr>
              <a:t>ni.com/training</a:t>
            </a:r>
            <a:endParaRPr lang="en-US" sz="2000" b="1" dirty="0">
              <a:solidFill>
                <a:schemeClr val="accent1"/>
              </a:solidFill>
              <a:latin typeface="Arial Narrow" pitchFamily="34" charset="0"/>
            </a:endParaRPr>
          </a:p>
        </p:txBody>
      </p:sp>
      <p:cxnSp>
        <p:nvCxnSpPr>
          <p:cNvPr id="11" name="Straight Connector 10"/>
          <p:cNvCxnSpPr/>
          <p:nvPr/>
        </p:nvCxnSpPr>
        <p:spPr>
          <a:xfrm rot="5400000">
            <a:off x="6667861" y="6514739"/>
            <a:ext cx="381000" cy="72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06" r:id="rId1"/>
    <p:sldLayoutId id="2147483807" r:id="rId2"/>
  </p:sldLayoutIdLst>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514350" indent="-514350" algn="l" defTabSz="914400" rtl="0" eaLnBrk="1" latinLnBrk="0" hangingPunct="1">
        <a:spcBef>
          <a:spcPct val="20000"/>
        </a:spcBef>
        <a:buFont typeface="+mj-lt"/>
        <a:buAutoNum type="alphaUcPeriod"/>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3962400"/>
            <a:ext cx="8229600" cy="1981200"/>
          </a:xfrm>
          <a:prstGeom prst="rect">
            <a:avLst/>
          </a:prstGeom>
        </p:spPr>
        <p:txBody>
          <a:bodyPr vert="horz" lIns="91440" tIns="45720" rIns="91440" bIns="45720" rtlCol="0" anchor="b">
            <a:normAutofit/>
          </a:bodyPr>
          <a:lstStyle/>
          <a:p>
            <a:pPr lvl="0"/>
            <a:r>
              <a:rPr lang="en-US" dirty="0" smtClean="0"/>
              <a:t>Click to edit Master text styles</a:t>
            </a:r>
          </a:p>
        </p:txBody>
      </p:sp>
      <p:sp>
        <p:nvSpPr>
          <p:cNvPr id="11" name="Rectangle 10"/>
          <p:cNvSpPr/>
          <p:nvPr/>
        </p:nvSpPr>
        <p:spPr>
          <a:xfrm>
            <a:off x="457200" y="6096000"/>
            <a:ext cx="8229600" cy="559981"/>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12" name="TextBox 11"/>
          <p:cNvSpPr txBox="1"/>
          <p:nvPr/>
        </p:nvSpPr>
        <p:spPr>
          <a:xfrm>
            <a:off x="567068" y="6106180"/>
            <a:ext cx="7967332" cy="523220"/>
          </a:xfrm>
          <a:prstGeom prst="rect">
            <a:avLst/>
          </a:prstGeom>
          <a:noFill/>
        </p:spPr>
        <p:txBody>
          <a:bodyPr wrap="square" rtlCol="0">
            <a:spAutoFit/>
          </a:bodyPr>
          <a:lstStyle/>
          <a:p>
            <a:pPr algn="l"/>
            <a:r>
              <a:rPr lang="en-US" sz="2800" b="1" dirty="0" smtClean="0">
                <a:solidFill>
                  <a:schemeClr val="bg1"/>
                </a:solidFill>
                <a:latin typeface="+mj-lt"/>
              </a:rPr>
              <a:t>GOAL</a:t>
            </a:r>
            <a:endParaRPr lang="en-US" sz="2800" b="1" dirty="0">
              <a:solidFill>
                <a:schemeClr val="bg1"/>
              </a:solidFill>
              <a:latin typeface="+mj-lt"/>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Lst>
  <p:txStyles>
    <p:titleStyle>
      <a:lvl1pPr algn="l" defTabSz="914400" rtl="0" eaLnBrk="1" latinLnBrk="0" hangingPunct="1">
        <a:spcBef>
          <a:spcPct val="0"/>
        </a:spcBef>
        <a:buNone/>
        <a:defRPr sz="3600" b="1" i="0"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angle 16"/>
          <p:cNvSpPr/>
          <p:nvPr/>
        </p:nvSpPr>
        <p:spPr>
          <a:xfrm>
            <a:off x="457200" y="6096000"/>
            <a:ext cx="8229600" cy="581247"/>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3505200"/>
            <a:ext cx="8229600" cy="2362200"/>
          </a:xfrm>
          <a:prstGeom prst="rect">
            <a:avLst/>
          </a:prstGeom>
        </p:spPr>
        <p:txBody>
          <a:bodyPr vert="horz" lIns="91440" tIns="45720" rIns="91440" bIns="45720" rtlCol="0" anchor="b" anchorCtr="0">
            <a:normAutofit/>
          </a:bodyPr>
          <a:lstStyle/>
          <a:p>
            <a:pPr lvl="0"/>
            <a:r>
              <a:rPr lang="en-US" dirty="0" smtClean="0"/>
              <a:t>Click to edit Master text styles</a:t>
            </a:r>
          </a:p>
        </p:txBody>
      </p:sp>
      <p:sp>
        <p:nvSpPr>
          <p:cNvPr id="12" name="TextBox 11"/>
          <p:cNvSpPr txBox="1"/>
          <p:nvPr/>
        </p:nvSpPr>
        <p:spPr>
          <a:xfrm>
            <a:off x="533400" y="6106180"/>
            <a:ext cx="8077200" cy="523220"/>
          </a:xfrm>
          <a:prstGeom prst="rect">
            <a:avLst/>
          </a:prstGeom>
          <a:noFill/>
        </p:spPr>
        <p:txBody>
          <a:bodyPr wrap="square" rtlCol="0">
            <a:spAutoFit/>
          </a:bodyPr>
          <a:lstStyle/>
          <a:p>
            <a:pPr algn="r"/>
            <a:r>
              <a:rPr lang="en-US" sz="2800" b="1" dirty="0" smtClean="0">
                <a:solidFill>
                  <a:schemeClr val="bg1"/>
                </a:solidFill>
                <a:latin typeface="+mj-lt"/>
              </a:rPr>
              <a:t>DISCUSSION</a:t>
            </a:r>
            <a:endParaRPr lang="en-US" sz="2800" b="1" dirty="0">
              <a:solidFill>
                <a:schemeClr val="bg1"/>
              </a:solidFill>
              <a:latin typeface="+mj-lt"/>
            </a:endParaRPr>
          </a:p>
        </p:txBody>
      </p:sp>
    </p:spTree>
  </p:cSld>
  <p:clrMap bg1="lt1" tx1="dk1" bg2="lt2" tx2="dk2" accent1="accent1" accent2="accent2" accent3="accent3" accent4="accent4" accent5="accent5" accent6="accent6" hlink="hlink" folHlink="folHlink"/>
  <p:sldLayoutIdLst>
    <p:sldLayoutId id="2147483812" r:id="rId1"/>
    <p:sldLayoutId id="2147483813" r:id="rId2"/>
  </p:sldLayoutIdLst>
  <p:txStyles>
    <p:titleStyle>
      <a:lvl1pPr algn="l" defTabSz="914400" rtl="0" eaLnBrk="1" latinLnBrk="0" hangingPunct="1">
        <a:spcBef>
          <a:spcPct val="0"/>
        </a:spcBef>
        <a:buNone/>
        <a:defRPr sz="3600" b="1" i="0"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Rectangle 16"/>
          <p:cNvSpPr/>
          <p:nvPr/>
        </p:nvSpPr>
        <p:spPr>
          <a:xfrm>
            <a:off x="457200" y="6096000"/>
            <a:ext cx="8229600" cy="581247"/>
          </a:xfrm>
          <a:prstGeom prst="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3505200"/>
            <a:ext cx="8229600" cy="2362200"/>
          </a:xfrm>
          <a:prstGeom prst="rect">
            <a:avLst/>
          </a:prstGeom>
        </p:spPr>
        <p:txBody>
          <a:bodyPr vert="horz" lIns="91440" tIns="45720" rIns="91440" bIns="45720" rtlCol="0" anchor="b" anchorCtr="0">
            <a:normAutofit/>
          </a:bodyPr>
          <a:lstStyle/>
          <a:p>
            <a:pPr lvl="0"/>
            <a:r>
              <a:rPr lang="en-US" dirty="0" smtClean="0"/>
              <a:t>Click to edit Master text styles</a:t>
            </a:r>
          </a:p>
        </p:txBody>
      </p:sp>
      <p:sp>
        <p:nvSpPr>
          <p:cNvPr id="12" name="TextBox 11"/>
          <p:cNvSpPr txBox="1"/>
          <p:nvPr/>
        </p:nvSpPr>
        <p:spPr>
          <a:xfrm>
            <a:off x="533400" y="6106180"/>
            <a:ext cx="8077200" cy="523220"/>
          </a:xfrm>
          <a:prstGeom prst="rect">
            <a:avLst/>
          </a:prstGeom>
          <a:noFill/>
        </p:spPr>
        <p:txBody>
          <a:bodyPr wrap="square" rtlCol="0">
            <a:spAutoFit/>
          </a:bodyPr>
          <a:lstStyle/>
          <a:p>
            <a:pPr algn="ctr"/>
            <a:r>
              <a:rPr lang="en-US" sz="2800" b="1" dirty="0" smtClean="0">
                <a:solidFill>
                  <a:schemeClr val="bg1"/>
                </a:solidFill>
                <a:latin typeface="+mj-lt"/>
              </a:rPr>
              <a:t>DEMONSTRATION</a:t>
            </a:r>
            <a:endParaRPr lang="en-US" sz="2800" b="1" dirty="0">
              <a:solidFill>
                <a:schemeClr val="bg1"/>
              </a:solidFill>
              <a:latin typeface="+mj-lt"/>
            </a:endParaRPr>
          </a:p>
        </p:txBody>
      </p:sp>
    </p:spTree>
  </p:cSld>
  <p:clrMap bg1="lt1" tx1="dk1" bg2="lt2" tx2="dk2" accent1="accent1" accent2="accent2" accent3="accent3" accent4="accent4" accent5="accent5" accent6="accent6" hlink="hlink" folHlink="folHlink"/>
  <p:sldLayoutIdLst>
    <p:sldLayoutId id="2147483815" r:id="rId1"/>
    <p:sldLayoutId id="2147483816" r:id="rId2"/>
  </p:sldLayoutIdLst>
  <p:txStyles>
    <p:titleStyle>
      <a:lvl1pPr algn="l" defTabSz="914400" rtl="0" eaLnBrk="1" latinLnBrk="0" hangingPunct="1">
        <a:spcBef>
          <a:spcPct val="0"/>
        </a:spcBef>
        <a:buNone/>
        <a:defRPr sz="3600" b="1" i="0"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Excel_Worksheet1.xlsx"/></Relationships>
</file>

<file path=ppt/slides/_rels/slide3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020" name="Rectangle 28"/>
          <p:cNvSpPr>
            <a:spLocks noGrp="1" noChangeArrowheads="1"/>
          </p:cNvSpPr>
          <p:nvPr>
            <p:ph type="title"/>
          </p:nvPr>
        </p:nvSpPr>
        <p:spPr/>
        <p:txBody>
          <a:bodyPr>
            <a:normAutofit fontScale="90000"/>
          </a:bodyPr>
          <a:lstStyle/>
          <a:p>
            <a:r>
              <a:rPr lang="en-US" dirty="0" smtClean="0"/>
              <a:t>Lesson 4 </a:t>
            </a:r>
            <a:br>
              <a:rPr lang="en-US" dirty="0" smtClean="0"/>
            </a:br>
            <a:r>
              <a:rPr lang="en-US" dirty="0" smtClean="0"/>
              <a:t>Connecting to Databases</a:t>
            </a:r>
            <a:endParaRPr lang="en-US" dirty="0"/>
          </a:p>
        </p:txBody>
      </p:sp>
      <p:sp>
        <p:nvSpPr>
          <p:cNvPr id="341021" name="Rectangle 29"/>
          <p:cNvSpPr>
            <a:spLocks noGrp="1" noChangeArrowheads="1"/>
          </p:cNvSpPr>
          <p:nvPr>
            <p:ph idx="1"/>
          </p:nvPr>
        </p:nvSpPr>
        <p:spPr/>
        <p:txBody>
          <a:bodyPr/>
          <a:lstStyle/>
          <a:p>
            <a:r>
              <a:rPr lang="en-US" dirty="0" smtClean="0"/>
              <a:t>What is a Database?</a:t>
            </a:r>
          </a:p>
          <a:p>
            <a:r>
              <a:rPr lang="en-US" dirty="0" smtClean="0"/>
              <a:t>Database Standards</a:t>
            </a:r>
          </a:p>
          <a:p>
            <a:r>
              <a:rPr lang="en-US" dirty="0" smtClean="0"/>
              <a:t>Connecting to a Database in LabVIEW</a:t>
            </a:r>
          </a:p>
          <a:p>
            <a:r>
              <a:rPr lang="en-US" dirty="0" smtClean="0"/>
              <a:t>Performing Standard Database Operations in LabVIEW</a:t>
            </a:r>
          </a:p>
          <a:p>
            <a:r>
              <a:rPr lang="en-US" dirty="0" smtClean="0"/>
              <a:t>Structured Query Language</a:t>
            </a:r>
          </a:p>
          <a:p>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63" name="Rectangle 23"/>
          <p:cNvSpPr>
            <a:spLocks noGrp="1" noChangeArrowheads="1"/>
          </p:cNvSpPr>
          <p:nvPr>
            <p:ph type="title"/>
          </p:nvPr>
        </p:nvSpPr>
        <p:spPr/>
        <p:txBody>
          <a:bodyPr/>
          <a:lstStyle/>
          <a:p>
            <a:r>
              <a:rPr lang="en-US" dirty="0" smtClean="0"/>
              <a:t>B. Database Standards</a:t>
            </a:r>
            <a:endParaRPr lang="en-US" dirty="0"/>
          </a:p>
        </p:txBody>
      </p:sp>
      <p:sp>
        <p:nvSpPr>
          <p:cNvPr id="343066" name="Rectangle 26"/>
          <p:cNvSpPr>
            <a:spLocks noGrp="1" noChangeArrowheads="1"/>
          </p:cNvSpPr>
          <p:nvPr>
            <p:ph idx="1"/>
          </p:nvPr>
        </p:nvSpPr>
        <p:spPr/>
        <p:txBody>
          <a:bodyPr/>
          <a:lstStyle/>
          <a:p>
            <a:pPr lvl="1">
              <a:buNone/>
            </a:pPr>
            <a:r>
              <a:rPr lang="en-US" dirty="0" err="1" smtClean="0"/>
              <a:t>LabVIEW</a:t>
            </a:r>
            <a:r>
              <a:rPr lang="en-US" dirty="0" smtClean="0"/>
              <a:t> Database Connectivity Toolkit</a:t>
            </a:r>
          </a:p>
          <a:p>
            <a:pPr lvl="1"/>
            <a:r>
              <a:rPr lang="en-US" dirty="0" smtClean="0"/>
              <a:t>Works with any database driver that complies with ODBC or OLE DB</a:t>
            </a:r>
          </a:p>
          <a:p>
            <a:pPr lvl="2"/>
            <a:r>
              <a:rPr lang="en-US" dirty="0" smtClean="0"/>
              <a:t>Open Database Connectivity (ODBC) Standard</a:t>
            </a:r>
          </a:p>
          <a:p>
            <a:pPr lvl="2"/>
            <a:r>
              <a:rPr lang="en-US" dirty="0" smtClean="0"/>
              <a:t>Object Linking and Embedding Database (OLE DB) Standard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990600"/>
          </a:xfrm>
        </p:spPr>
        <p:txBody>
          <a:bodyPr/>
          <a:lstStyle/>
          <a:p>
            <a:r>
              <a:rPr lang="en-US" dirty="0" smtClean="0"/>
              <a:t>Communication Hierarchy</a:t>
            </a:r>
            <a:endParaRPr lang="en-US" dirty="0"/>
          </a:p>
        </p:txBody>
      </p:sp>
      <p:sp>
        <p:nvSpPr>
          <p:cNvPr id="15" name="AutoShape 39"/>
          <p:cNvSpPr>
            <a:spLocks noChangeArrowheads="1"/>
          </p:cNvSpPr>
          <p:nvPr/>
        </p:nvSpPr>
        <p:spPr bwMode="auto">
          <a:xfrm>
            <a:off x="2933357" y="5225140"/>
            <a:ext cx="3199661" cy="756995"/>
          </a:xfrm>
          <a:prstGeom prst="roundRect">
            <a:avLst>
              <a:gd name="adj" fmla="val 16667"/>
            </a:avLst>
          </a:prstGeom>
          <a:solidFill>
            <a:schemeClr val="accent1"/>
          </a:solidFill>
          <a:ln w="0" cmpd="sng">
            <a:solidFill>
              <a:schemeClr val="tx1"/>
            </a:solidFill>
            <a:round/>
            <a:headEnd/>
            <a:tailEnd/>
          </a:ln>
        </p:spPr>
        <p:txBody>
          <a:bodyPr vert="horz" wrap="non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bg1"/>
                </a:solidFill>
                <a:effectLst/>
                <a:latin typeface="Arial Narrow" pitchFamily="34" charset="0"/>
              </a:rPr>
              <a:t>Database</a:t>
            </a:r>
          </a:p>
        </p:txBody>
      </p:sp>
      <p:cxnSp>
        <p:nvCxnSpPr>
          <p:cNvPr id="28" name="Elbow Connector 27"/>
          <p:cNvCxnSpPr>
            <a:stCxn id="10" idx="2"/>
            <a:endCxn id="12" idx="0"/>
          </p:cNvCxnSpPr>
          <p:nvPr/>
        </p:nvCxnSpPr>
        <p:spPr bwMode="auto">
          <a:xfrm rot="5400000">
            <a:off x="2489164" y="1268951"/>
            <a:ext cx="1240290" cy="2838886"/>
          </a:xfrm>
          <a:prstGeom prst="bentConnector3">
            <a:avLst>
              <a:gd name="adj1" fmla="val 50000"/>
            </a:avLst>
          </a:prstGeom>
          <a:solidFill>
            <a:schemeClr val="accent1"/>
          </a:solidFill>
          <a:ln w="101600" cap="flat" cmpd="sng" algn="ctr">
            <a:solidFill>
              <a:schemeClr val="accent1">
                <a:lumMod val="60000"/>
                <a:lumOff val="40000"/>
              </a:schemeClr>
            </a:solidFill>
            <a:prstDash val="solid"/>
            <a:round/>
            <a:headEnd type="none" w="sm" len="sm"/>
            <a:tailEnd type="triangle" w="lg" len="med"/>
          </a:ln>
          <a:effectLst/>
        </p:spPr>
      </p:cxnSp>
      <p:cxnSp>
        <p:nvCxnSpPr>
          <p:cNvPr id="30" name="Elbow Connector 29"/>
          <p:cNvCxnSpPr>
            <a:stCxn id="10" idx="2"/>
            <a:endCxn id="14" idx="0"/>
          </p:cNvCxnSpPr>
          <p:nvPr/>
        </p:nvCxnSpPr>
        <p:spPr bwMode="auto">
          <a:xfrm rot="16200000" flipH="1">
            <a:off x="5411590" y="1185411"/>
            <a:ext cx="1240290" cy="3005966"/>
          </a:xfrm>
          <a:prstGeom prst="bentConnector3">
            <a:avLst>
              <a:gd name="adj1" fmla="val 50000"/>
            </a:avLst>
          </a:prstGeom>
          <a:solidFill>
            <a:schemeClr val="accent1"/>
          </a:solidFill>
          <a:ln w="101600" cap="flat" cmpd="sng" algn="ctr">
            <a:solidFill>
              <a:schemeClr val="accent1">
                <a:lumMod val="60000"/>
                <a:lumOff val="40000"/>
              </a:schemeClr>
            </a:solidFill>
            <a:prstDash val="solid"/>
            <a:round/>
            <a:headEnd type="none" w="sm" len="sm"/>
            <a:tailEnd type="triangle" w="lg" len="med"/>
          </a:ln>
          <a:effectLst/>
        </p:spPr>
      </p:cxnSp>
      <p:cxnSp>
        <p:nvCxnSpPr>
          <p:cNvPr id="31" name="Elbow Connector 30"/>
          <p:cNvCxnSpPr/>
          <p:nvPr/>
        </p:nvCxnSpPr>
        <p:spPr bwMode="auto">
          <a:xfrm rot="16200000" flipH="1">
            <a:off x="2525779" y="3217731"/>
            <a:ext cx="1171496" cy="2843322"/>
          </a:xfrm>
          <a:prstGeom prst="bentConnector3">
            <a:avLst>
              <a:gd name="adj1" fmla="val 39159"/>
            </a:avLst>
          </a:prstGeom>
          <a:solidFill>
            <a:schemeClr val="accent1"/>
          </a:solidFill>
          <a:ln w="101600" cap="flat" cmpd="sng" algn="ctr">
            <a:solidFill>
              <a:schemeClr val="accent1">
                <a:lumMod val="60000"/>
                <a:lumOff val="40000"/>
              </a:schemeClr>
            </a:solidFill>
            <a:prstDash val="solid"/>
            <a:round/>
            <a:headEnd type="none" w="sm" len="sm"/>
            <a:tailEnd type="triangle" w="lg" len="med"/>
          </a:ln>
          <a:effectLst/>
        </p:spPr>
      </p:cxnSp>
      <p:cxnSp>
        <p:nvCxnSpPr>
          <p:cNvPr id="35" name="Elbow Connector 34"/>
          <p:cNvCxnSpPr/>
          <p:nvPr/>
        </p:nvCxnSpPr>
        <p:spPr bwMode="auto">
          <a:xfrm rot="5400000">
            <a:off x="5460095" y="3137817"/>
            <a:ext cx="1147716" cy="3001530"/>
          </a:xfrm>
          <a:prstGeom prst="bentConnector3">
            <a:avLst>
              <a:gd name="adj1" fmla="val 38935"/>
            </a:avLst>
          </a:prstGeom>
          <a:solidFill>
            <a:schemeClr val="accent1"/>
          </a:solidFill>
          <a:ln w="101600" cap="flat" cmpd="sng" algn="ctr">
            <a:solidFill>
              <a:schemeClr val="accent1">
                <a:lumMod val="60000"/>
                <a:lumOff val="40000"/>
              </a:schemeClr>
            </a:solidFill>
            <a:prstDash val="solid"/>
            <a:round/>
            <a:headEnd type="none" w="sm" len="sm"/>
            <a:tailEnd type="triangle" w="lg" len="med"/>
          </a:ln>
          <a:effectLst/>
        </p:spPr>
      </p:cxnSp>
      <p:sp>
        <p:nvSpPr>
          <p:cNvPr id="12" name="_s3082"/>
          <p:cNvSpPr>
            <a:spLocks noChangeArrowheads="1"/>
          </p:cNvSpPr>
          <p:nvPr/>
        </p:nvSpPr>
        <p:spPr bwMode="auto">
          <a:xfrm>
            <a:off x="280773" y="3308539"/>
            <a:ext cx="2818185" cy="745105"/>
          </a:xfrm>
          <a:prstGeom prst="roundRect">
            <a:avLst>
              <a:gd name="adj" fmla="val 16667"/>
            </a:avLst>
          </a:prstGeom>
          <a:solidFill>
            <a:schemeClr val="accent1"/>
          </a:solidFill>
          <a:ln w="0" cmpd="sng">
            <a:solidFill>
              <a:schemeClr val="tx1"/>
            </a:solidFill>
            <a:round/>
            <a:headEnd/>
            <a:tailEnd/>
          </a:ln>
        </p:spPr>
        <p:txBody>
          <a:bodyPr vert="horz" wrap="none" lIns="115598" tIns="57799" rIns="115598" bIns="57799"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i="0" u="none" strike="noStrike" cap="none" normalizeH="0" baseline="0" dirty="0" smtClean="0">
                <a:ln>
                  <a:noFill/>
                </a:ln>
                <a:solidFill>
                  <a:schemeClr val="bg1"/>
                </a:solidFill>
                <a:effectLst/>
                <a:latin typeface="Arial Narrow" pitchFamily="34" charset="0"/>
              </a:rPr>
              <a:t>ODBC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i="0" u="none" strike="noStrike" cap="none" normalizeH="0" baseline="0" dirty="0" smtClean="0">
                <a:ln>
                  <a:noFill/>
                </a:ln>
                <a:solidFill>
                  <a:schemeClr val="bg1"/>
                </a:solidFill>
                <a:effectLst/>
                <a:latin typeface="Arial Narrow" pitchFamily="34" charset="0"/>
              </a:rPr>
              <a:t>(Data Source Name</a:t>
            </a:r>
            <a:r>
              <a:rPr kumimoji="0" lang="en-US" sz="2200" b="1" i="0" u="none" strike="noStrike" cap="none" normalizeH="0" baseline="0" dirty="0" smtClean="0">
                <a:ln>
                  <a:noFill/>
                </a:ln>
                <a:solidFill>
                  <a:schemeClr val="bg1"/>
                </a:solidFill>
                <a:effectLst/>
                <a:latin typeface="Arial Narrow" pitchFamily="34" charset="0"/>
              </a:rPr>
              <a:t>)</a:t>
            </a:r>
          </a:p>
        </p:txBody>
      </p:sp>
      <p:sp>
        <p:nvSpPr>
          <p:cNvPr id="14" name="_s3084"/>
          <p:cNvSpPr>
            <a:spLocks noChangeArrowheads="1"/>
          </p:cNvSpPr>
          <p:nvPr/>
        </p:nvSpPr>
        <p:spPr bwMode="auto">
          <a:xfrm>
            <a:off x="6254262" y="3308539"/>
            <a:ext cx="2560911" cy="768885"/>
          </a:xfrm>
          <a:prstGeom prst="roundRect">
            <a:avLst>
              <a:gd name="adj" fmla="val 16667"/>
            </a:avLst>
          </a:prstGeom>
          <a:solidFill>
            <a:schemeClr val="accent1"/>
          </a:solidFill>
          <a:ln w="0" cmpd="sng">
            <a:solidFill>
              <a:schemeClr val="tx1"/>
            </a:solidFill>
            <a:round/>
            <a:headEnd/>
            <a:tailEnd/>
          </a:ln>
        </p:spPr>
        <p:txBody>
          <a:bodyPr vert="horz" wrap="none" lIns="134417" tIns="67208" rIns="134417" bIns="6720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bg1"/>
                </a:solidFill>
                <a:effectLst/>
                <a:latin typeface="Arial Narrow" pitchFamily="34" charset="0"/>
              </a:rPr>
              <a:t>OLE DB</a:t>
            </a:r>
          </a:p>
          <a:p>
            <a:pPr marL="0" marR="0" lvl="0" indent="0" algn="ctr" defTabSz="914400" rtl="0" eaLnBrk="0" fontAlgn="base" latinLnBrk="0" hangingPunct="0">
              <a:lnSpc>
                <a:spcPct val="100000"/>
              </a:lnSpc>
              <a:spcBef>
                <a:spcPct val="0"/>
              </a:spcBef>
              <a:spcAft>
                <a:spcPct val="0"/>
              </a:spcAft>
              <a:buClrTx/>
              <a:buSzTx/>
              <a:buFontTx/>
              <a:buNone/>
              <a:tabLst/>
            </a:pPr>
            <a:r>
              <a:rPr lang="en-US" sz="2200" dirty="0" smtClean="0">
                <a:solidFill>
                  <a:schemeClr val="bg1"/>
                </a:solidFill>
                <a:latin typeface="Arial Narrow" pitchFamily="34" charset="0"/>
              </a:rPr>
              <a:t>(Universal Data Link)</a:t>
            </a:r>
            <a:endParaRPr kumimoji="0" lang="en-US" sz="2200" b="1" i="0" u="none" strike="noStrike" cap="none" normalizeH="0" baseline="0" dirty="0" smtClean="0">
              <a:ln>
                <a:noFill/>
              </a:ln>
              <a:solidFill>
                <a:schemeClr val="bg1"/>
              </a:solidFill>
              <a:effectLst/>
              <a:latin typeface="Arial Narrow" pitchFamily="34" charset="0"/>
            </a:endParaRPr>
          </a:p>
        </p:txBody>
      </p:sp>
      <p:sp>
        <p:nvSpPr>
          <p:cNvPr id="10" name="_s3080"/>
          <p:cNvSpPr>
            <a:spLocks noChangeArrowheads="1"/>
          </p:cNvSpPr>
          <p:nvPr/>
        </p:nvSpPr>
        <p:spPr bwMode="auto">
          <a:xfrm>
            <a:off x="1969319" y="1295400"/>
            <a:ext cx="5118866" cy="772849"/>
          </a:xfrm>
          <a:prstGeom prst="roundRect">
            <a:avLst>
              <a:gd name="adj" fmla="val 16667"/>
            </a:avLst>
          </a:prstGeom>
          <a:solidFill>
            <a:schemeClr val="accent1"/>
          </a:solidFill>
          <a:ln w="0" cmpd="sng">
            <a:solidFill>
              <a:schemeClr val="tx1"/>
            </a:solidFill>
            <a:round/>
            <a:headEnd/>
            <a:tailEnd/>
          </a:ln>
        </p:spPr>
        <p:txBody>
          <a:bodyPr vert="horz" wrap="none" lIns="115598" tIns="57799" rIns="115598" bIns="57799"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600" b="1" i="0" u="none" strike="noStrike" cap="none" normalizeH="0" baseline="0" dirty="0" smtClean="0">
                <a:ln>
                  <a:noFill/>
                </a:ln>
                <a:solidFill>
                  <a:schemeClr val="bg1"/>
                </a:solidFill>
                <a:effectLst/>
                <a:latin typeface="Arial Narrow" pitchFamily="34" charset="0"/>
              </a:rPr>
              <a:t>Database Connectivity Toolkit VIs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4-1: View Database Contents</a:t>
            </a:r>
            <a:endParaRPr lang="en-US" dirty="0"/>
          </a:p>
        </p:txBody>
      </p:sp>
      <p:sp>
        <p:nvSpPr>
          <p:cNvPr id="3" name="Content Placeholder 2"/>
          <p:cNvSpPr>
            <a:spLocks noGrp="1"/>
          </p:cNvSpPr>
          <p:nvPr>
            <p:ph idx="1"/>
          </p:nvPr>
        </p:nvSpPr>
        <p:spPr/>
        <p:txBody>
          <a:bodyPr/>
          <a:lstStyle/>
          <a:p>
            <a:r>
              <a:rPr lang="en-US" dirty="0" smtClean="0"/>
              <a:t>Examine the contents of a database using Microsoft Excel.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 4-1: View Database Contents</a:t>
            </a:r>
            <a:endParaRPr lang="en-US" dirty="0"/>
          </a:p>
        </p:txBody>
      </p:sp>
      <p:sp>
        <p:nvSpPr>
          <p:cNvPr id="6" name="Content Placeholder 5"/>
          <p:cNvSpPr>
            <a:spLocks noGrp="1"/>
          </p:cNvSpPr>
          <p:nvPr>
            <p:ph idx="1"/>
          </p:nvPr>
        </p:nvSpPr>
        <p:spPr/>
        <p:txBody>
          <a:bodyPr/>
          <a:lstStyle/>
          <a:p>
            <a:r>
              <a:rPr lang="en-US" dirty="0" smtClean="0"/>
              <a:t>Is the TheatreDatabase.mdb a relational or non-relational database?</a:t>
            </a:r>
          </a:p>
          <a:p>
            <a:r>
              <a:rPr lang="en-US" dirty="0" smtClean="0"/>
              <a:t>How can you tell?</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Embedded Image" descr="noloc_bd_while_loop.bmp"/>
          <p:cNvPicPr>
            <a:picLocks noChangeAspect="1"/>
          </p:cNvPicPr>
          <p:nvPr/>
        </p:nvPicPr>
        <p:blipFill>
          <a:blip r:embed="rId3" cstate="print"/>
          <a:stretch>
            <a:fillRect/>
          </a:stretch>
        </p:blipFill>
        <p:spPr>
          <a:xfrm>
            <a:off x="2410692" y="3420096"/>
            <a:ext cx="2145680" cy="1969804"/>
          </a:xfrm>
          <a:prstGeom prst="rect">
            <a:avLst/>
          </a:prstGeom>
        </p:spPr>
      </p:pic>
      <p:sp>
        <p:nvSpPr>
          <p:cNvPr id="471050" name="Rectangle 10"/>
          <p:cNvSpPr>
            <a:spLocks noGrp="1" noChangeArrowheads="1"/>
          </p:cNvSpPr>
          <p:nvPr>
            <p:ph type="title"/>
          </p:nvPr>
        </p:nvSpPr>
        <p:spPr/>
        <p:txBody>
          <a:bodyPr/>
          <a:lstStyle/>
          <a:p>
            <a:r>
              <a:rPr lang="en-US" dirty="0" smtClean="0"/>
              <a:t>C. Connecting to a Database in LabVIEW</a:t>
            </a:r>
            <a:endParaRPr lang="en-US" dirty="0"/>
          </a:p>
        </p:txBody>
      </p:sp>
      <p:sp>
        <p:nvSpPr>
          <p:cNvPr id="471051" name="Rectangle 11"/>
          <p:cNvSpPr>
            <a:spLocks noGrp="1" noChangeArrowheads="1"/>
          </p:cNvSpPr>
          <p:nvPr>
            <p:ph idx="1"/>
          </p:nvPr>
        </p:nvSpPr>
        <p:spPr/>
        <p:txBody>
          <a:bodyPr/>
          <a:lstStyle/>
          <a:p>
            <a:pPr lvl="1"/>
            <a:r>
              <a:rPr lang="en-US" dirty="0" smtClean="0"/>
              <a:t>Database Programming Model</a:t>
            </a:r>
          </a:p>
          <a:p>
            <a:pPr lvl="2"/>
            <a:r>
              <a:rPr lang="en-US" dirty="0" smtClean="0"/>
              <a:t>Typical database operations involve the following process:</a:t>
            </a:r>
          </a:p>
        </p:txBody>
      </p:sp>
      <p:sp>
        <p:nvSpPr>
          <p:cNvPr id="5" name="Rectangle 11"/>
          <p:cNvSpPr>
            <a:spLocks noChangeArrowheads="1"/>
          </p:cNvSpPr>
          <p:nvPr/>
        </p:nvSpPr>
        <p:spPr bwMode="auto">
          <a:xfrm>
            <a:off x="685800" y="4084638"/>
            <a:ext cx="8001000" cy="735012"/>
          </a:xfrm>
          <a:prstGeom prst="rect">
            <a:avLst/>
          </a:prstGeom>
          <a:noFill/>
          <a:ln w="9525">
            <a:noFill/>
            <a:miter lim="800000"/>
            <a:headEnd/>
            <a:tailEnd/>
          </a:ln>
        </p:spPr>
        <p:txBody>
          <a:bodyPr>
            <a:spAutoFit/>
          </a:bodyPr>
          <a:lstStyle/>
          <a:p>
            <a:pPr lvl="1" algn="l">
              <a:lnSpc>
                <a:spcPct val="90000"/>
              </a:lnSpc>
              <a:spcBef>
                <a:spcPct val="30000"/>
              </a:spcBef>
              <a:buFontTx/>
              <a:buChar char="–"/>
            </a:pPr>
            <a:endParaRPr lang="en-US" sz="2000">
              <a:solidFill>
                <a:schemeClr val="tx1"/>
              </a:solidFill>
              <a:latin typeface="Arial" pitchFamily="34" charset="0"/>
            </a:endParaRPr>
          </a:p>
          <a:p>
            <a:pPr algn="l">
              <a:spcBef>
                <a:spcPts val="500"/>
              </a:spcBef>
              <a:spcAft>
                <a:spcPts val="500"/>
              </a:spcAft>
            </a:pPr>
            <a:endParaRPr lang="en-US" sz="2000" b="0">
              <a:solidFill>
                <a:schemeClr val="tx1"/>
              </a:solidFill>
              <a:latin typeface="Arial" pitchFamily="34" charset="0"/>
            </a:endParaRPr>
          </a:p>
        </p:txBody>
      </p:sp>
      <p:sp>
        <p:nvSpPr>
          <p:cNvPr id="6" name="AutoShape 12"/>
          <p:cNvSpPr>
            <a:spLocks noChangeArrowheads="1"/>
          </p:cNvSpPr>
          <p:nvPr/>
        </p:nvSpPr>
        <p:spPr bwMode="auto">
          <a:xfrm>
            <a:off x="457200" y="3703638"/>
            <a:ext cx="1644650" cy="1325562"/>
          </a:xfrm>
          <a:prstGeom prst="flowChartProcess">
            <a:avLst/>
          </a:prstGeom>
          <a:solidFill>
            <a:schemeClr val="accent1"/>
          </a:solidFill>
          <a:ln w="28575">
            <a:solidFill>
              <a:schemeClr val="accent1"/>
            </a:solidFill>
            <a:miter lim="800000"/>
            <a:headEnd type="none" w="sm" len="sm"/>
            <a:tailEnd type="none" w="sm" len="sm"/>
          </a:ln>
        </p:spPr>
        <p:txBody>
          <a:bodyPr wrap="none" anchor="ctr"/>
          <a:lstStyle/>
          <a:p>
            <a:r>
              <a:rPr lang="en-US" dirty="0" smtClean="0">
                <a:solidFill>
                  <a:schemeClr val="bg1"/>
                </a:solidFill>
                <a:latin typeface="Arial Narrow" pitchFamily="34" charset="0"/>
              </a:rPr>
              <a:t>Connect</a:t>
            </a:r>
          </a:p>
          <a:p>
            <a:r>
              <a:rPr lang="en-US" dirty="0" smtClean="0">
                <a:solidFill>
                  <a:schemeClr val="bg1"/>
                </a:solidFill>
                <a:latin typeface="Arial Narrow" pitchFamily="34" charset="0"/>
              </a:rPr>
              <a:t>To</a:t>
            </a:r>
          </a:p>
          <a:p>
            <a:r>
              <a:rPr lang="en-US" dirty="0" smtClean="0">
                <a:solidFill>
                  <a:schemeClr val="bg1"/>
                </a:solidFill>
                <a:latin typeface="Arial Narrow" pitchFamily="34" charset="0"/>
              </a:rPr>
              <a:t>Database</a:t>
            </a:r>
            <a:endParaRPr lang="en-US" dirty="0">
              <a:solidFill>
                <a:schemeClr val="bg1"/>
              </a:solidFill>
              <a:latin typeface="Arial Narrow" pitchFamily="34" charset="0"/>
            </a:endParaRPr>
          </a:p>
        </p:txBody>
      </p:sp>
      <p:sp>
        <p:nvSpPr>
          <p:cNvPr id="7" name="AutoShape 13"/>
          <p:cNvSpPr>
            <a:spLocks noChangeArrowheads="1"/>
          </p:cNvSpPr>
          <p:nvPr/>
        </p:nvSpPr>
        <p:spPr bwMode="auto">
          <a:xfrm>
            <a:off x="2667000" y="3703638"/>
            <a:ext cx="1644650" cy="1325562"/>
          </a:xfrm>
          <a:prstGeom prst="flowChartProcess">
            <a:avLst/>
          </a:prstGeom>
          <a:solidFill>
            <a:schemeClr val="hlink"/>
          </a:solidFill>
          <a:ln w="28575">
            <a:solidFill>
              <a:schemeClr val="accent1"/>
            </a:solidFill>
            <a:miter lim="800000"/>
            <a:headEnd type="none" w="sm" len="sm"/>
            <a:tailEnd type="none" w="sm" len="sm"/>
          </a:ln>
        </p:spPr>
        <p:txBody>
          <a:bodyPr wrap="none" anchor="ctr"/>
          <a:lstStyle/>
          <a:p>
            <a:r>
              <a:rPr lang="en-US" dirty="0" smtClean="0">
                <a:solidFill>
                  <a:schemeClr val="bg1"/>
                </a:solidFill>
                <a:latin typeface="Arial Narrow" pitchFamily="34" charset="0"/>
              </a:rPr>
              <a:t>Perform</a:t>
            </a:r>
          </a:p>
          <a:p>
            <a:r>
              <a:rPr lang="en-US" dirty="0" smtClean="0">
                <a:solidFill>
                  <a:schemeClr val="bg1"/>
                </a:solidFill>
                <a:latin typeface="Arial Narrow" pitchFamily="34" charset="0"/>
              </a:rPr>
              <a:t>Operations</a:t>
            </a:r>
          </a:p>
          <a:p>
            <a:r>
              <a:rPr lang="en-US" dirty="0" smtClean="0">
                <a:solidFill>
                  <a:schemeClr val="bg1"/>
                </a:solidFill>
                <a:latin typeface="Arial Narrow" pitchFamily="34" charset="0"/>
              </a:rPr>
              <a:t>On Database</a:t>
            </a:r>
            <a:endParaRPr lang="en-US" dirty="0">
              <a:solidFill>
                <a:schemeClr val="bg1"/>
              </a:solidFill>
              <a:latin typeface="Arial Narrow" pitchFamily="34" charset="0"/>
            </a:endParaRPr>
          </a:p>
        </p:txBody>
      </p:sp>
      <p:sp>
        <p:nvSpPr>
          <p:cNvPr id="8" name="AutoShape 14"/>
          <p:cNvSpPr>
            <a:spLocks noChangeArrowheads="1"/>
          </p:cNvSpPr>
          <p:nvPr/>
        </p:nvSpPr>
        <p:spPr bwMode="auto">
          <a:xfrm>
            <a:off x="5029200" y="3703638"/>
            <a:ext cx="1644650" cy="1325562"/>
          </a:xfrm>
          <a:prstGeom prst="flowChartProcess">
            <a:avLst/>
          </a:prstGeom>
          <a:solidFill>
            <a:schemeClr val="hlink"/>
          </a:solidFill>
          <a:ln w="28575">
            <a:solidFill>
              <a:schemeClr val="accent1"/>
            </a:solidFill>
            <a:miter lim="800000"/>
            <a:headEnd type="none" w="sm" len="sm"/>
            <a:tailEnd type="none" w="sm" len="sm"/>
          </a:ln>
        </p:spPr>
        <p:txBody>
          <a:bodyPr wrap="none" anchor="ctr"/>
          <a:lstStyle/>
          <a:p>
            <a:r>
              <a:rPr lang="en-US" dirty="0">
                <a:solidFill>
                  <a:schemeClr val="bg1"/>
                </a:solidFill>
                <a:latin typeface="Arial Narrow" pitchFamily="34" charset="0"/>
              </a:rPr>
              <a:t>Close </a:t>
            </a:r>
          </a:p>
          <a:p>
            <a:r>
              <a:rPr lang="en-US" dirty="0" smtClean="0">
                <a:solidFill>
                  <a:schemeClr val="bg1"/>
                </a:solidFill>
                <a:latin typeface="Arial Narrow" pitchFamily="34" charset="0"/>
              </a:rPr>
              <a:t>Connection</a:t>
            </a:r>
          </a:p>
          <a:p>
            <a:r>
              <a:rPr lang="en-US" dirty="0" smtClean="0">
                <a:solidFill>
                  <a:schemeClr val="bg1"/>
                </a:solidFill>
                <a:latin typeface="Arial Narrow" pitchFamily="34" charset="0"/>
              </a:rPr>
              <a:t>To Database</a:t>
            </a:r>
            <a:endParaRPr lang="en-US" dirty="0">
              <a:solidFill>
                <a:schemeClr val="bg1"/>
              </a:solidFill>
              <a:latin typeface="Arial Narrow" pitchFamily="34" charset="0"/>
            </a:endParaRPr>
          </a:p>
        </p:txBody>
      </p:sp>
      <p:cxnSp>
        <p:nvCxnSpPr>
          <p:cNvPr id="9" name="AutoShape 15"/>
          <p:cNvCxnSpPr>
            <a:cxnSpLocks noChangeShapeType="1"/>
            <a:stCxn id="6" idx="3"/>
            <a:endCxn id="7" idx="1"/>
          </p:cNvCxnSpPr>
          <p:nvPr/>
        </p:nvCxnSpPr>
        <p:spPr bwMode="auto">
          <a:xfrm>
            <a:off x="2116138" y="4367213"/>
            <a:ext cx="536575" cy="0"/>
          </a:xfrm>
          <a:prstGeom prst="straightConnector1">
            <a:avLst/>
          </a:prstGeom>
          <a:noFill/>
          <a:ln w="28575">
            <a:solidFill>
              <a:schemeClr val="accent1">
                <a:lumMod val="60000"/>
                <a:lumOff val="40000"/>
              </a:schemeClr>
            </a:solidFill>
            <a:round/>
            <a:headEnd type="none" w="sm" len="sm"/>
            <a:tailEnd type="triangle" w="med" len="med"/>
          </a:ln>
        </p:spPr>
      </p:cxnSp>
      <p:cxnSp>
        <p:nvCxnSpPr>
          <p:cNvPr id="10" name="AutoShape 16"/>
          <p:cNvCxnSpPr>
            <a:cxnSpLocks noChangeShapeType="1"/>
            <a:stCxn id="7" idx="3"/>
            <a:endCxn id="8" idx="1"/>
          </p:cNvCxnSpPr>
          <p:nvPr/>
        </p:nvCxnSpPr>
        <p:spPr bwMode="auto">
          <a:xfrm>
            <a:off x="4325938" y="4367213"/>
            <a:ext cx="688975" cy="0"/>
          </a:xfrm>
          <a:prstGeom prst="straightConnector1">
            <a:avLst/>
          </a:prstGeom>
          <a:noFill/>
          <a:ln w="28575">
            <a:solidFill>
              <a:schemeClr val="accent1">
                <a:lumMod val="60000"/>
                <a:lumOff val="40000"/>
              </a:schemeClr>
            </a:solidFill>
            <a:round/>
            <a:headEnd type="none" w="sm" len="sm"/>
            <a:tailEnd type="triangle" w="med" len="med"/>
          </a:ln>
        </p:spPr>
      </p:cxnSp>
      <p:cxnSp>
        <p:nvCxnSpPr>
          <p:cNvPr id="11" name="AutoShape 17"/>
          <p:cNvCxnSpPr>
            <a:cxnSpLocks noChangeShapeType="1"/>
            <a:stCxn id="8" idx="3"/>
            <a:endCxn id="12" idx="1"/>
          </p:cNvCxnSpPr>
          <p:nvPr/>
        </p:nvCxnSpPr>
        <p:spPr bwMode="auto">
          <a:xfrm>
            <a:off x="6688138" y="4367213"/>
            <a:ext cx="568325" cy="0"/>
          </a:xfrm>
          <a:prstGeom prst="straightConnector1">
            <a:avLst/>
          </a:prstGeom>
          <a:noFill/>
          <a:ln w="28575">
            <a:solidFill>
              <a:schemeClr val="accent1">
                <a:lumMod val="60000"/>
                <a:lumOff val="40000"/>
              </a:schemeClr>
            </a:solidFill>
            <a:round/>
            <a:headEnd type="none" w="sm" len="sm"/>
            <a:tailEnd type="triangle" w="med" len="med"/>
          </a:ln>
        </p:spPr>
      </p:cxnSp>
      <p:sp>
        <p:nvSpPr>
          <p:cNvPr id="12" name="AutoShape 18"/>
          <p:cNvSpPr>
            <a:spLocks noChangeArrowheads="1"/>
          </p:cNvSpPr>
          <p:nvPr/>
        </p:nvSpPr>
        <p:spPr bwMode="auto">
          <a:xfrm>
            <a:off x="7270750" y="3703638"/>
            <a:ext cx="1644650" cy="1325562"/>
          </a:xfrm>
          <a:prstGeom prst="flowChartProcess">
            <a:avLst/>
          </a:prstGeom>
          <a:solidFill>
            <a:schemeClr val="hlink"/>
          </a:solidFill>
          <a:ln w="28575">
            <a:solidFill>
              <a:schemeClr val="accent1"/>
            </a:solidFill>
            <a:miter lim="800000"/>
            <a:headEnd type="none" w="sm" len="sm"/>
            <a:tailEnd type="none" w="sm" len="sm"/>
          </a:ln>
        </p:spPr>
        <p:txBody>
          <a:bodyPr wrap="none" anchor="ctr"/>
          <a:lstStyle/>
          <a:p>
            <a:r>
              <a:rPr lang="en-US" dirty="0">
                <a:solidFill>
                  <a:schemeClr val="bg1"/>
                </a:solidFill>
                <a:latin typeface="Arial Narrow" pitchFamily="34" charset="0"/>
              </a:rPr>
              <a:t>Check for</a:t>
            </a:r>
          </a:p>
          <a:p>
            <a:r>
              <a:rPr lang="en-US" dirty="0">
                <a:solidFill>
                  <a:schemeClr val="bg1"/>
                </a:solidFill>
                <a:latin typeface="Arial Narrow" pitchFamily="34" charset="0"/>
              </a:rPr>
              <a:t>Errors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0" name="Rectangle 10"/>
          <p:cNvSpPr>
            <a:spLocks noGrp="1" noChangeArrowheads="1"/>
          </p:cNvSpPr>
          <p:nvPr>
            <p:ph type="title"/>
          </p:nvPr>
        </p:nvSpPr>
        <p:spPr/>
        <p:txBody>
          <a:bodyPr/>
          <a:lstStyle/>
          <a:p>
            <a:r>
              <a:rPr lang="en-US" dirty="0" smtClean="0"/>
              <a:t>Connect to Database</a:t>
            </a:r>
            <a:endParaRPr lang="en-US" dirty="0"/>
          </a:p>
        </p:txBody>
      </p:sp>
      <p:sp>
        <p:nvSpPr>
          <p:cNvPr id="471051" name="Rectangle 11"/>
          <p:cNvSpPr>
            <a:spLocks noGrp="1" noChangeArrowheads="1"/>
          </p:cNvSpPr>
          <p:nvPr>
            <p:ph idx="1"/>
          </p:nvPr>
        </p:nvSpPr>
        <p:spPr/>
        <p:txBody>
          <a:bodyPr/>
          <a:lstStyle/>
          <a:p>
            <a:pPr lvl="1"/>
            <a:r>
              <a:rPr lang="en-US" dirty="0" smtClean="0"/>
              <a:t>Connect using ODBC or OLE DB</a:t>
            </a:r>
          </a:p>
          <a:p>
            <a:pPr lvl="1"/>
            <a:endParaRPr lang="en-US" dirty="0" smtClean="0"/>
          </a:p>
        </p:txBody>
      </p:sp>
      <p:sp>
        <p:nvSpPr>
          <p:cNvPr id="5" name="Rounded Rectangle 4"/>
          <p:cNvSpPr/>
          <p:nvPr/>
        </p:nvSpPr>
        <p:spPr bwMode="auto">
          <a:xfrm>
            <a:off x="1308100" y="4800600"/>
            <a:ext cx="2209800" cy="1168400"/>
          </a:xfrm>
          <a:prstGeom prst="roundRect">
            <a:avLst/>
          </a:prstGeom>
          <a:solidFill>
            <a:schemeClr val="accent1"/>
          </a:solidFill>
          <a:ln w="9525" cap="flat" cmpd="sng" algn="ctr">
            <a:noFill/>
            <a:prstDash val="solid"/>
            <a:round/>
            <a:headEnd type="none" w="sm" len="sm"/>
            <a:tailEnd type="none" w="sm" len="sm"/>
          </a:ln>
          <a:effectLst/>
          <a:scene3d>
            <a:camera prst="orthographicFront"/>
            <a:lightRig rig="threePt" dir="b"/>
          </a:scene3d>
          <a:sp3d extrusionH="430200" prstMaterial="matte">
            <a:extrusionClr>
              <a:schemeClr val="accent1"/>
            </a:extrusionClr>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bg1"/>
                </a:solidFill>
                <a:latin typeface="Arial Narrow" pitchFamily="34" charset="0"/>
              </a:rPr>
              <a:t>OLE DB</a:t>
            </a:r>
            <a:endParaRPr kumimoji="0" lang="en-US" sz="2400" b="1" i="0" u="none" strike="noStrike" cap="none" normalizeH="0" baseline="0" dirty="0" smtClean="0">
              <a:ln>
                <a:noFill/>
              </a:ln>
              <a:solidFill>
                <a:schemeClr val="bg1"/>
              </a:solidFill>
              <a:effectLst/>
              <a:latin typeface="Arial Narrow" pitchFamily="34" charset="0"/>
            </a:endParaRPr>
          </a:p>
        </p:txBody>
      </p:sp>
      <p:sp>
        <p:nvSpPr>
          <p:cNvPr id="6" name="Rounded Rectangle 5"/>
          <p:cNvSpPr/>
          <p:nvPr/>
        </p:nvSpPr>
        <p:spPr bwMode="auto">
          <a:xfrm>
            <a:off x="5295900" y="4800600"/>
            <a:ext cx="2209800" cy="1168400"/>
          </a:xfrm>
          <a:prstGeom prst="roundRect">
            <a:avLst/>
          </a:prstGeom>
          <a:solidFill>
            <a:schemeClr val="accent1"/>
          </a:solidFill>
          <a:ln w="9525" cap="flat" cmpd="sng" algn="ctr">
            <a:noFill/>
            <a:prstDash val="solid"/>
            <a:round/>
            <a:headEnd type="none" w="sm" len="sm"/>
            <a:tailEnd type="none" w="sm" len="sm"/>
          </a:ln>
          <a:effectLst/>
          <a:scene3d>
            <a:camera prst="orthographicFront"/>
            <a:lightRig rig="threePt" dir="b"/>
          </a:scene3d>
          <a:sp3d extrusionH="430200" prstMaterial="matte">
            <a:extrusionClr>
              <a:schemeClr val="accent1"/>
            </a:extrusionClr>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solidFill>
                  <a:schemeClr val="bg1"/>
                </a:solidFill>
                <a:latin typeface="Arial Narrow" pitchFamily="34" charset="0"/>
              </a:rPr>
              <a:t>ODBC</a:t>
            </a:r>
            <a:endParaRPr kumimoji="0" lang="en-US" sz="2400" b="1" i="0" u="none" strike="noStrike" cap="none" normalizeH="0" baseline="0" dirty="0" smtClean="0">
              <a:ln>
                <a:noFill/>
              </a:ln>
              <a:solidFill>
                <a:schemeClr val="bg1"/>
              </a:solidFill>
              <a:effectLst/>
              <a:latin typeface="Arial Narrow" pitchFamily="34" charset="0"/>
            </a:endParaRPr>
          </a:p>
        </p:txBody>
      </p:sp>
      <p:cxnSp>
        <p:nvCxnSpPr>
          <p:cNvPr id="9" name="Elbow Connector 8"/>
          <p:cNvCxnSpPr>
            <a:endCxn id="5" idx="0"/>
          </p:cNvCxnSpPr>
          <p:nvPr/>
        </p:nvCxnSpPr>
        <p:spPr bwMode="auto">
          <a:xfrm rot="5400000">
            <a:off x="2741549" y="3235260"/>
            <a:ext cx="1236791" cy="1893888"/>
          </a:xfrm>
          <a:prstGeom prst="bentConnector3">
            <a:avLst>
              <a:gd name="adj1" fmla="val 50000"/>
            </a:avLst>
          </a:prstGeom>
          <a:solidFill>
            <a:schemeClr val="accent1"/>
          </a:solidFill>
          <a:ln w="101600" cap="flat" cmpd="sng" algn="ctr">
            <a:solidFill>
              <a:schemeClr val="accent1">
                <a:lumMod val="60000"/>
                <a:lumOff val="40000"/>
              </a:schemeClr>
            </a:solidFill>
            <a:prstDash val="solid"/>
            <a:round/>
            <a:headEnd type="none" w="sm" len="sm"/>
            <a:tailEnd type="triangle" w="lg" len="med"/>
          </a:ln>
          <a:effectLst/>
        </p:spPr>
      </p:cxnSp>
      <p:cxnSp>
        <p:nvCxnSpPr>
          <p:cNvPr id="18" name="Elbow Connector 17"/>
          <p:cNvCxnSpPr>
            <a:endCxn id="6" idx="0"/>
          </p:cNvCxnSpPr>
          <p:nvPr/>
        </p:nvCxnSpPr>
        <p:spPr bwMode="auto">
          <a:xfrm rot="16200000" flipH="1">
            <a:off x="4735449" y="3135248"/>
            <a:ext cx="1236791" cy="2093912"/>
          </a:xfrm>
          <a:prstGeom prst="bentConnector3">
            <a:avLst>
              <a:gd name="adj1" fmla="val 50000"/>
            </a:avLst>
          </a:prstGeom>
          <a:solidFill>
            <a:schemeClr val="accent1"/>
          </a:solidFill>
          <a:ln w="101600" cap="flat" cmpd="sng" algn="ctr">
            <a:solidFill>
              <a:schemeClr val="accent1">
                <a:lumMod val="60000"/>
                <a:lumOff val="40000"/>
              </a:schemeClr>
            </a:solidFill>
            <a:prstDash val="solid"/>
            <a:round/>
            <a:headEnd type="none" w="sm" len="sm"/>
            <a:tailEnd type="triangle" w="lg" len="med"/>
          </a:ln>
          <a:effectLst/>
        </p:spPr>
      </p:cxnSp>
      <p:pic>
        <p:nvPicPr>
          <p:cNvPr id="10" name="Embedded Image" descr="loc_env_database_open_connection.bmp"/>
          <p:cNvPicPr>
            <a:picLocks noChangeAspect="1"/>
          </p:cNvPicPr>
          <p:nvPr/>
        </p:nvPicPr>
        <p:blipFill>
          <a:blip r:embed="rId3" cstate="print"/>
          <a:stretch>
            <a:fillRect/>
          </a:stretch>
        </p:blipFill>
        <p:spPr>
          <a:xfrm>
            <a:off x="1704975" y="2102551"/>
            <a:ext cx="5477276" cy="1608154"/>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0" name="Rectangle 10"/>
          <p:cNvSpPr>
            <a:spLocks noGrp="1" noChangeArrowheads="1"/>
          </p:cNvSpPr>
          <p:nvPr>
            <p:ph type="title"/>
          </p:nvPr>
        </p:nvSpPr>
        <p:spPr/>
        <p:txBody>
          <a:bodyPr/>
          <a:lstStyle/>
          <a:p>
            <a:r>
              <a:rPr lang="en-US" dirty="0" smtClean="0"/>
              <a:t>Connect to Database – OLE DB</a:t>
            </a:r>
            <a:endParaRPr lang="en-US" dirty="0"/>
          </a:p>
        </p:txBody>
      </p:sp>
      <p:sp>
        <p:nvSpPr>
          <p:cNvPr id="471051" name="Rectangle 11"/>
          <p:cNvSpPr>
            <a:spLocks noGrp="1" noChangeArrowheads="1"/>
          </p:cNvSpPr>
          <p:nvPr>
            <p:ph idx="1"/>
          </p:nvPr>
        </p:nvSpPr>
        <p:spPr/>
        <p:txBody>
          <a:bodyPr/>
          <a:lstStyle/>
          <a:p>
            <a:pPr lvl="1"/>
            <a:r>
              <a:rPr lang="en-US" dirty="0" smtClean="0"/>
              <a:t>OLE DB Standard</a:t>
            </a:r>
          </a:p>
          <a:p>
            <a:pPr lvl="2"/>
            <a:r>
              <a:rPr lang="en-US" dirty="0" smtClean="0"/>
              <a:t>Uses a Universal Data Link (UDL) for the connection</a:t>
            </a:r>
          </a:p>
          <a:p>
            <a:pPr lvl="1"/>
            <a:r>
              <a:rPr lang="en-US" dirty="0" smtClean="0"/>
              <a:t>Create a UDL File</a:t>
            </a:r>
          </a:p>
          <a:p>
            <a:pPr lvl="2"/>
            <a:r>
              <a:rPr lang="en-US" dirty="0" smtClean="0"/>
              <a:t>Contains the following information</a:t>
            </a:r>
          </a:p>
          <a:p>
            <a:pPr lvl="3"/>
            <a:r>
              <a:rPr lang="en-US" dirty="0" smtClean="0"/>
              <a:t>what OLE DB provider is used </a:t>
            </a:r>
          </a:p>
          <a:p>
            <a:pPr lvl="3"/>
            <a:r>
              <a:rPr lang="en-US" dirty="0" smtClean="0"/>
              <a:t>server information </a:t>
            </a:r>
          </a:p>
          <a:p>
            <a:pPr lvl="3"/>
            <a:r>
              <a:rPr lang="en-US" dirty="0" smtClean="0"/>
              <a:t>user ID and password </a:t>
            </a:r>
          </a:p>
          <a:p>
            <a:pPr lvl="3"/>
            <a:r>
              <a:rPr lang="en-US" dirty="0" smtClean="0"/>
              <a:t>default database </a:t>
            </a:r>
          </a:p>
          <a:p>
            <a:pPr lvl="3"/>
            <a:r>
              <a:rPr lang="en-US" dirty="0" smtClean="0"/>
              <a:t>other related information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0" name="Rectangle 10"/>
          <p:cNvSpPr>
            <a:spLocks noGrp="1" noChangeArrowheads="1"/>
          </p:cNvSpPr>
          <p:nvPr>
            <p:ph type="title"/>
          </p:nvPr>
        </p:nvSpPr>
        <p:spPr/>
        <p:txBody>
          <a:bodyPr/>
          <a:lstStyle/>
          <a:p>
            <a:r>
              <a:rPr lang="en-US" dirty="0" smtClean="0"/>
              <a:t>Connect to Database – OLE DB</a:t>
            </a:r>
            <a:endParaRPr lang="en-US" dirty="0"/>
          </a:p>
        </p:txBody>
      </p:sp>
      <p:sp>
        <p:nvSpPr>
          <p:cNvPr id="471051" name="Rectangle 11"/>
          <p:cNvSpPr>
            <a:spLocks noGrp="1" noChangeArrowheads="1"/>
          </p:cNvSpPr>
          <p:nvPr>
            <p:ph idx="1"/>
          </p:nvPr>
        </p:nvSpPr>
        <p:spPr/>
        <p:txBody>
          <a:bodyPr/>
          <a:lstStyle/>
          <a:p>
            <a:pPr lvl="1"/>
            <a:r>
              <a:rPr lang="en-US" dirty="0" smtClean="0"/>
              <a:t>Methods to create a UDL file</a:t>
            </a:r>
          </a:p>
          <a:p>
            <a:pPr lvl="2"/>
            <a:r>
              <a:rPr lang="en-US" b="1" dirty="0" smtClean="0"/>
              <a:t>Prompt</a:t>
            </a:r>
            <a:r>
              <a:rPr lang="en-US" dirty="0" smtClean="0"/>
              <a:t> input of the DB Tools Open Connection VI</a:t>
            </a:r>
          </a:p>
          <a:p>
            <a:pPr lvl="2"/>
            <a:r>
              <a:rPr lang="en-US" b="1" dirty="0" err="1" smtClean="0"/>
              <a:t>Tools»Create</a:t>
            </a:r>
            <a:r>
              <a:rPr lang="en-US" b="1" dirty="0" smtClean="0"/>
              <a:t> Data Link </a:t>
            </a:r>
            <a:r>
              <a:rPr lang="en-US" dirty="0" smtClean="0"/>
              <a:t>in </a:t>
            </a:r>
            <a:r>
              <a:rPr lang="en-US" dirty="0" err="1" smtClean="0"/>
              <a:t>LabVIEW</a:t>
            </a:r>
            <a:endParaRPr lang="en-US" dirty="0" smtClean="0"/>
          </a:p>
          <a:p>
            <a:pPr lvl="2"/>
            <a:r>
              <a:rPr lang="en-US" dirty="0" smtClean="0"/>
              <a:t>Manually create UDL file using a text editor</a:t>
            </a:r>
            <a:endParaRPr lang="en-US" b="1" dirty="0" smtClean="0"/>
          </a:p>
          <a:p>
            <a:pPr lvl="1"/>
            <a:endParaRPr lang="en-US" dirty="0" smtClean="0"/>
          </a:p>
        </p:txBody>
      </p:sp>
      <p:pic>
        <p:nvPicPr>
          <p:cNvPr id="10" name="Embedded Image" descr="loc_bd_db_open.bmp"/>
          <p:cNvPicPr>
            <a:picLocks noChangeAspect="1"/>
          </p:cNvPicPr>
          <p:nvPr/>
        </p:nvPicPr>
        <p:blipFill>
          <a:blip r:embed="rId3" cstate="print"/>
          <a:stretch>
            <a:fillRect/>
          </a:stretch>
        </p:blipFill>
        <p:spPr>
          <a:xfrm>
            <a:off x="328709" y="4500748"/>
            <a:ext cx="2170272" cy="785559"/>
          </a:xfrm>
          <a:prstGeom prst="rect">
            <a:avLst/>
          </a:prstGeom>
        </p:spPr>
      </p:pic>
      <p:pic>
        <p:nvPicPr>
          <p:cNvPr id="11" name="Embedded Image" descr="LabVIEW Create Data Link.bmp"/>
          <p:cNvPicPr>
            <a:picLocks noChangeAspect="1"/>
          </p:cNvPicPr>
          <p:nvPr/>
        </p:nvPicPr>
        <p:blipFill>
          <a:blip r:embed="rId4" cstate="print"/>
          <a:stretch>
            <a:fillRect/>
          </a:stretch>
        </p:blipFill>
        <p:spPr>
          <a:xfrm>
            <a:off x="2590800" y="3474201"/>
            <a:ext cx="2997200" cy="2740860"/>
          </a:xfrm>
          <a:prstGeom prst="rect">
            <a:avLst/>
          </a:prstGeom>
        </p:spPr>
      </p:pic>
      <p:pic>
        <p:nvPicPr>
          <p:cNvPr id="12" name="Embedded Image" descr="Manually Create UDL.bmp"/>
          <p:cNvPicPr>
            <a:picLocks noChangeAspect="1"/>
          </p:cNvPicPr>
          <p:nvPr/>
        </p:nvPicPr>
        <p:blipFill>
          <a:blip r:embed="rId5" cstate="print"/>
          <a:stretch>
            <a:fillRect/>
          </a:stretch>
        </p:blipFill>
        <p:spPr>
          <a:xfrm>
            <a:off x="6630988" y="4359275"/>
            <a:ext cx="1192212" cy="1446290"/>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Connect to a Database Using OLE DB Standard</a:t>
            </a:r>
            <a:endParaRPr lang="en-US" dirty="0"/>
          </a:p>
        </p:txBody>
      </p:sp>
      <p:sp>
        <p:nvSpPr>
          <p:cNvPr id="3" name="Content Placeholder 2"/>
          <p:cNvSpPr>
            <a:spLocks noGrp="1"/>
          </p:cNvSpPr>
          <p:nvPr>
            <p:ph idx="1"/>
          </p:nvPr>
        </p:nvSpPr>
        <p:spPr/>
        <p:txBody>
          <a:bodyPr/>
          <a:lstStyle/>
          <a:p>
            <a:r>
              <a:rPr lang="en-US" dirty="0" smtClean="0"/>
              <a:t>Demonstrate different methods of connecting to a database in </a:t>
            </a:r>
            <a:r>
              <a:rPr lang="en-US" dirty="0" err="1" smtClean="0"/>
              <a:t>LabVIEW</a:t>
            </a:r>
            <a:r>
              <a:rPr lang="en-US" dirty="0" smtClean="0"/>
              <a:t> using the OLE DB standard.</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Exercise 4-2: Connect to Theatre Database Using LabVIEW</a:t>
            </a:r>
            <a:endParaRPr lang="en-US" dirty="0"/>
          </a:p>
        </p:txBody>
      </p:sp>
      <p:sp>
        <p:nvSpPr>
          <p:cNvPr id="3" name="Content Placeholder 2"/>
          <p:cNvSpPr>
            <a:spLocks noGrp="1"/>
          </p:cNvSpPr>
          <p:nvPr>
            <p:ph idx="1"/>
          </p:nvPr>
        </p:nvSpPr>
        <p:spPr/>
        <p:txBody>
          <a:bodyPr/>
          <a:lstStyle/>
          <a:p>
            <a:r>
              <a:rPr lang="en-US" dirty="0" smtClean="0"/>
              <a:t>Configure and open a connection to a database using </a:t>
            </a:r>
            <a:r>
              <a:rPr lang="en-US" dirty="0" err="1" smtClean="0"/>
              <a:t>LabVIEW</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63" name="Rectangle 23"/>
          <p:cNvSpPr>
            <a:spLocks noGrp="1" noChangeArrowheads="1"/>
          </p:cNvSpPr>
          <p:nvPr>
            <p:ph type="title"/>
          </p:nvPr>
        </p:nvSpPr>
        <p:spPr/>
        <p:txBody>
          <a:bodyPr/>
          <a:lstStyle/>
          <a:p>
            <a:r>
              <a:rPr lang="en-US" dirty="0" smtClean="0"/>
              <a:t>A. What is a Database?</a:t>
            </a:r>
            <a:endParaRPr lang="en-US" dirty="0"/>
          </a:p>
        </p:txBody>
      </p:sp>
      <p:sp>
        <p:nvSpPr>
          <p:cNvPr id="343066" name="Rectangle 26"/>
          <p:cNvSpPr>
            <a:spLocks noGrp="1" noChangeArrowheads="1"/>
          </p:cNvSpPr>
          <p:nvPr>
            <p:ph idx="1"/>
          </p:nvPr>
        </p:nvSpPr>
        <p:spPr/>
        <p:txBody>
          <a:bodyPr/>
          <a:lstStyle/>
          <a:p>
            <a:pPr marL="231775" indent="-231775">
              <a:buFont typeface="Arial" pitchFamily="34" charset="0"/>
              <a:buChar char="•"/>
            </a:pPr>
            <a:r>
              <a:rPr lang="en-US" sz="2800" dirty="0" smtClean="0"/>
              <a:t>Database Definition</a:t>
            </a:r>
          </a:p>
          <a:p>
            <a:pPr marL="231775" indent="-231775">
              <a:buFont typeface="Arial" pitchFamily="34" charset="0"/>
              <a:buChar char="•"/>
            </a:pPr>
            <a:r>
              <a:rPr lang="en-US" dirty="0" smtClean="0"/>
              <a:t>Database Terminology</a:t>
            </a:r>
          </a:p>
          <a:p>
            <a:pPr marL="231775" indent="-231775">
              <a:buFont typeface="Arial" pitchFamily="34" charset="0"/>
              <a:buChar char="•"/>
            </a:pPr>
            <a:r>
              <a:rPr lang="en-US" sz="2800" dirty="0" smtClean="0"/>
              <a:t>Database Table</a:t>
            </a:r>
          </a:p>
          <a:p>
            <a:pPr marL="231775" indent="-231775">
              <a:buFont typeface="Arial" pitchFamily="34" charset="0"/>
              <a:buChar char="•"/>
            </a:pPr>
            <a:r>
              <a:rPr lang="en-US" dirty="0" smtClean="0"/>
              <a:t>Data Type of Fields</a:t>
            </a:r>
          </a:p>
          <a:p>
            <a:pPr marL="231775" indent="-231775">
              <a:buFont typeface="Arial" pitchFamily="34" charset="0"/>
              <a:buChar char="•"/>
            </a:pPr>
            <a:r>
              <a:rPr lang="en-US" sz="2800" dirty="0" smtClean="0"/>
              <a:t>Advantages of Databases</a:t>
            </a:r>
          </a:p>
          <a:p>
            <a:endParaRPr lang="en-US" sz="2800" dirty="0"/>
          </a:p>
        </p:txBody>
      </p:sp>
      <p:pic>
        <p:nvPicPr>
          <p:cNvPr id="4" name="Picture 6" descr="noloc_missing_art_imagefile"/>
          <p:cNvPicPr>
            <a:picLocks noChangeAspect="1" noChangeArrowheads="1"/>
          </p:cNvPicPr>
          <p:nvPr/>
        </p:nvPicPr>
        <p:blipFill>
          <a:blip r:embed="rId3" cstate="print"/>
          <a:srcRect/>
          <a:stretch>
            <a:fillRect/>
          </a:stretch>
        </p:blipFill>
        <p:spPr bwMode="auto">
          <a:xfrm>
            <a:off x="4724400" y="1752600"/>
            <a:ext cx="35052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Exercise 4-2: Connect to Theatre Database Using </a:t>
            </a:r>
            <a:r>
              <a:rPr lang="en-US" dirty="0" err="1" smtClean="0"/>
              <a:t>LabVIEW</a:t>
            </a:r>
            <a:endParaRPr lang="en-US" dirty="0"/>
          </a:p>
        </p:txBody>
      </p:sp>
      <p:sp>
        <p:nvSpPr>
          <p:cNvPr id="5" name="Content Placeholder 4"/>
          <p:cNvSpPr>
            <a:spLocks noGrp="1"/>
          </p:cNvSpPr>
          <p:nvPr>
            <p:ph idx="1"/>
          </p:nvPr>
        </p:nvSpPr>
        <p:spPr/>
        <p:txBody>
          <a:bodyPr/>
          <a:lstStyle/>
          <a:p>
            <a:r>
              <a:rPr lang="en-US" dirty="0" smtClean="0"/>
              <a:t>When do you need to update or recreate a UDL file?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Embedded Image" descr="noloc_bd_while_loop.bmp"/>
          <p:cNvPicPr>
            <a:picLocks noChangeAspect="1"/>
          </p:cNvPicPr>
          <p:nvPr/>
        </p:nvPicPr>
        <p:blipFill>
          <a:blip r:embed="rId3" cstate="print"/>
          <a:stretch>
            <a:fillRect/>
          </a:stretch>
        </p:blipFill>
        <p:spPr>
          <a:xfrm>
            <a:off x="2422567" y="4013860"/>
            <a:ext cx="2145680" cy="1969804"/>
          </a:xfrm>
          <a:prstGeom prst="rect">
            <a:avLst/>
          </a:prstGeom>
        </p:spPr>
      </p:pic>
      <p:sp>
        <p:nvSpPr>
          <p:cNvPr id="471050" name="Rectangle 10"/>
          <p:cNvSpPr>
            <a:spLocks noGrp="1" noChangeArrowheads="1"/>
          </p:cNvSpPr>
          <p:nvPr>
            <p:ph type="title"/>
          </p:nvPr>
        </p:nvSpPr>
        <p:spPr/>
        <p:txBody>
          <a:bodyPr/>
          <a:lstStyle/>
          <a:p>
            <a:r>
              <a:rPr lang="en-US" sz="3200" dirty="0" smtClean="0"/>
              <a:t>D. Performing Standard Database Operations</a:t>
            </a:r>
            <a:br>
              <a:rPr lang="en-US" sz="3200" dirty="0" smtClean="0"/>
            </a:br>
            <a:r>
              <a:rPr lang="en-US" sz="3200" dirty="0" smtClean="0"/>
              <a:t>in LabVIEW</a:t>
            </a:r>
            <a:endParaRPr lang="en-US" sz="3200" dirty="0"/>
          </a:p>
        </p:txBody>
      </p:sp>
      <p:sp>
        <p:nvSpPr>
          <p:cNvPr id="471051" name="Rectangle 11"/>
          <p:cNvSpPr>
            <a:spLocks noGrp="1" noChangeArrowheads="1"/>
          </p:cNvSpPr>
          <p:nvPr>
            <p:ph idx="1"/>
          </p:nvPr>
        </p:nvSpPr>
        <p:spPr/>
        <p:txBody>
          <a:bodyPr/>
          <a:lstStyle/>
          <a:p>
            <a:pPr marL="0" lvl="1" indent="0">
              <a:buNone/>
            </a:pPr>
            <a:r>
              <a:rPr lang="en-US" dirty="0" smtClean="0"/>
              <a:t>You can perform many operations on a database</a:t>
            </a:r>
          </a:p>
          <a:p>
            <a:pPr lvl="2"/>
            <a:r>
              <a:rPr lang="en-US" dirty="0" smtClean="0"/>
              <a:t>Insert records		- SQL statements </a:t>
            </a:r>
          </a:p>
          <a:p>
            <a:pPr lvl="2"/>
            <a:r>
              <a:rPr lang="en-US" dirty="0" smtClean="0"/>
              <a:t>Query records		- Create tables</a:t>
            </a:r>
          </a:p>
          <a:p>
            <a:pPr lvl="2"/>
            <a:r>
              <a:rPr lang="en-US" dirty="0" smtClean="0"/>
              <a:t>Update records		- More…</a:t>
            </a:r>
          </a:p>
          <a:p>
            <a:pPr lvl="2"/>
            <a:endParaRPr lang="en-US" dirty="0" smtClean="0"/>
          </a:p>
          <a:p>
            <a:pPr lvl="1"/>
            <a:endParaRPr lang="en-US" dirty="0" smtClean="0"/>
          </a:p>
        </p:txBody>
      </p:sp>
      <p:sp>
        <p:nvSpPr>
          <p:cNvPr id="10" name="Rectangle 11"/>
          <p:cNvSpPr>
            <a:spLocks noChangeArrowheads="1"/>
          </p:cNvSpPr>
          <p:nvPr/>
        </p:nvSpPr>
        <p:spPr bwMode="auto">
          <a:xfrm>
            <a:off x="685800" y="4706938"/>
            <a:ext cx="8001000" cy="735012"/>
          </a:xfrm>
          <a:prstGeom prst="rect">
            <a:avLst/>
          </a:prstGeom>
          <a:noFill/>
          <a:ln w="9525">
            <a:noFill/>
            <a:miter lim="800000"/>
            <a:headEnd/>
            <a:tailEnd/>
          </a:ln>
        </p:spPr>
        <p:txBody>
          <a:bodyPr>
            <a:spAutoFit/>
          </a:bodyPr>
          <a:lstStyle/>
          <a:p>
            <a:pPr lvl="1" algn="l">
              <a:lnSpc>
                <a:spcPct val="90000"/>
              </a:lnSpc>
              <a:spcBef>
                <a:spcPct val="30000"/>
              </a:spcBef>
              <a:buFontTx/>
              <a:buChar char="–"/>
            </a:pPr>
            <a:endParaRPr lang="en-US" sz="2000">
              <a:solidFill>
                <a:schemeClr val="tx1"/>
              </a:solidFill>
              <a:latin typeface="Arial" pitchFamily="34" charset="0"/>
            </a:endParaRPr>
          </a:p>
          <a:p>
            <a:pPr algn="l">
              <a:spcBef>
                <a:spcPts val="500"/>
              </a:spcBef>
              <a:spcAft>
                <a:spcPts val="500"/>
              </a:spcAft>
            </a:pPr>
            <a:endParaRPr lang="en-US" sz="2000" b="0">
              <a:solidFill>
                <a:schemeClr val="tx1"/>
              </a:solidFill>
              <a:latin typeface="Arial" pitchFamily="34" charset="0"/>
            </a:endParaRPr>
          </a:p>
        </p:txBody>
      </p:sp>
      <p:sp>
        <p:nvSpPr>
          <p:cNvPr id="11" name="AutoShape 12"/>
          <p:cNvSpPr>
            <a:spLocks noChangeArrowheads="1"/>
          </p:cNvSpPr>
          <p:nvPr/>
        </p:nvSpPr>
        <p:spPr bwMode="auto">
          <a:xfrm>
            <a:off x="457200" y="4325938"/>
            <a:ext cx="1644650" cy="1325562"/>
          </a:xfrm>
          <a:prstGeom prst="flowChartProcess">
            <a:avLst/>
          </a:prstGeom>
          <a:solidFill>
            <a:schemeClr val="accent1">
              <a:lumMod val="40000"/>
              <a:lumOff val="60000"/>
            </a:schemeClr>
          </a:solidFill>
          <a:ln w="28575">
            <a:solidFill>
              <a:schemeClr val="tx1"/>
            </a:solidFill>
            <a:miter lim="800000"/>
            <a:headEnd type="none" w="sm" len="sm"/>
            <a:tailEnd type="none" w="sm" len="sm"/>
          </a:ln>
        </p:spPr>
        <p:txBody>
          <a:bodyPr wrap="none" anchor="ctr"/>
          <a:lstStyle/>
          <a:p>
            <a:r>
              <a:rPr lang="en-US" dirty="0" smtClean="0">
                <a:solidFill>
                  <a:schemeClr val="bg1"/>
                </a:solidFill>
                <a:latin typeface="Arial Narrow" pitchFamily="34" charset="0"/>
              </a:rPr>
              <a:t>Connect</a:t>
            </a:r>
          </a:p>
          <a:p>
            <a:r>
              <a:rPr lang="en-US" dirty="0" smtClean="0">
                <a:solidFill>
                  <a:schemeClr val="bg1"/>
                </a:solidFill>
                <a:latin typeface="Arial Narrow" pitchFamily="34" charset="0"/>
              </a:rPr>
              <a:t>To</a:t>
            </a:r>
          </a:p>
          <a:p>
            <a:r>
              <a:rPr lang="en-US" dirty="0" smtClean="0">
                <a:solidFill>
                  <a:schemeClr val="bg1"/>
                </a:solidFill>
                <a:latin typeface="Arial Narrow" pitchFamily="34" charset="0"/>
              </a:rPr>
              <a:t>Database</a:t>
            </a:r>
            <a:endParaRPr lang="en-US" dirty="0">
              <a:solidFill>
                <a:schemeClr val="bg1"/>
              </a:solidFill>
              <a:latin typeface="Arial Narrow" pitchFamily="34" charset="0"/>
            </a:endParaRPr>
          </a:p>
        </p:txBody>
      </p:sp>
      <p:sp>
        <p:nvSpPr>
          <p:cNvPr id="12" name="AutoShape 13"/>
          <p:cNvSpPr>
            <a:spLocks noChangeArrowheads="1"/>
          </p:cNvSpPr>
          <p:nvPr/>
        </p:nvSpPr>
        <p:spPr bwMode="auto">
          <a:xfrm>
            <a:off x="2667000" y="4325938"/>
            <a:ext cx="1644650" cy="1325562"/>
          </a:xfrm>
          <a:prstGeom prst="flowChartProcess">
            <a:avLst/>
          </a:prstGeom>
          <a:solidFill>
            <a:schemeClr val="hlink"/>
          </a:solidFill>
          <a:ln w="28575">
            <a:solidFill>
              <a:schemeClr val="tx1"/>
            </a:solidFill>
            <a:miter lim="800000"/>
            <a:headEnd type="none" w="sm" len="sm"/>
            <a:tailEnd type="none" w="sm" len="sm"/>
          </a:ln>
        </p:spPr>
        <p:txBody>
          <a:bodyPr wrap="none" anchor="ctr"/>
          <a:lstStyle/>
          <a:p>
            <a:r>
              <a:rPr lang="en-US" dirty="0" smtClean="0">
                <a:solidFill>
                  <a:schemeClr val="bg1"/>
                </a:solidFill>
                <a:latin typeface="Arial Narrow" pitchFamily="34" charset="0"/>
              </a:rPr>
              <a:t>Perform</a:t>
            </a:r>
          </a:p>
          <a:p>
            <a:r>
              <a:rPr lang="en-US" dirty="0" smtClean="0">
                <a:solidFill>
                  <a:schemeClr val="bg1"/>
                </a:solidFill>
                <a:latin typeface="Arial Narrow" pitchFamily="34" charset="0"/>
              </a:rPr>
              <a:t>Operations</a:t>
            </a:r>
          </a:p>
          <a:p>
            <a:r>
              <a:rPr lang="en-US" dirty="0" smtClean="0">
                <a:solidFill>
                  <a:schemeClr val="bg1"/>
                </a:solidFill>
                <a:latin typeface="Arial Narrow" pitchFamily="34" charset="0"/>
              </a:rPr>
              <a:t>On Database</a:t>
            </a:r>
            <a:endParaRPr lang="en-US" dirty="0">
              <a:solidFill>
                <a:schemeClr val="bg1"/>
              </a:solidFill>
              <a:latin typeface="Arial Narrow" pitchFamily="34" charset="0"/>
            </a:endParaRPr>
          </a:p>
        </p:txBody>
      </p:sp>
      <p:sp>
        <p:nvSpPr>
          <p:cNvPr id="13" name="AutoShape 14"/>
          <p:cNvSpPr>
            <a:spLocks noChangeArrowheads="1"/>
          </p:cNvSpPr>
          <p:nvPr/>
        </p:nvSpPr>
        <p:spPr bwMode="auto">
          <a:xfrm>
            <a:off x="5029200" y="4325938"/>
            <a:ext cx="1644650" cy="1325562"/>
          </a:xfrm>
          <a:prstGeom prst="flowChartProcess">
            <a:avLst/>
          </a:prstGeom>
          <a:solidFill>
            <a:schemeClr val="accent1">
              <a:lumMod val="40000"/>
              <a:lumOff val="60000"/>
            </a:schemeClr>
          </a:solidFill>
          <a:ln w="28575">
            <a:solidFill>
              <a:schemeClr val="tx1"/>
            </a:solidFill>
            <a:miter lim="800000"/>
            <a:headEnd type="none" w="sm" len="sm"/>
            <a:tailEnd type="none" w="sm" len="sm"/>
          </a:ln>
        </p:spPr>
        <p:txBody>
          <a:bodyPr wrap="none" anchor="ctr"/>
          <a:lstStyle/>
          <a:p>
            <a:r>
              <a:rPr lang="en-US" dirty="0">
                <a:solidFill>
                  <a:schemeClr val="bg1"/>
                </a:solidFill>
                <a:latin typeface="Arial Narrow" pitchFamily="34" charset="0"/>
              </a:rPr>
              <a:t>Close </a:t>
            </a:r>
          </a:p>
          <a:p>
            <a:r>
              <a:rPr lang="en-US" dirty="0" smtClean="0">
                <a:solidFill>
                  <a:schemeClr val="bg1"/>
                </a:solidFill>
                <a:latin typeface="Arial Narrow" pitchFamily="34" charset="0"/>
              </a:rPr>
              <a:t>Connection</a:t>
            </a:r>
          </a:p>
          <a:p>
            <a:r>
              <a:rPr lang="en-US" dirty="0" smtClean="0">
                <a:solidFill>
                  <a:schemeClr val="bg1"/>
                </a:solidFill>
                <a:latin typeface="Arial Narrow" pitchFamily="34" charset="0"/>
              </a:rPr>
              <a:t>To Database</a:t>
            </a:r>
            <a:endParaRPr lang="en-US" dirty="0">
              <a:solidFill>
                <a:schemeClr val="bg1"/>
              </a:solidFill>
              <a:latin typeface="Arial Narrow" pitchFamily="34" charset="0"/>
            </a:endParaRPr>
          </a:p>
        </p:txBody>
      </p:sp>
      <p:cxnSp>
        <p:nvCxnSpPr>
          <p:cNvPr id="14" name="AutoShape 15"/>
          <p:cNvCxnSpPr>
            <a:cxnSpLocks noChangeShapeType="1"/>
            <a:stCxn id="11" idx="3"/>
            <a:endCxn id="12" idx="1"/>
          </p:cNvCxnSpPr>
          <p:nvPr/>
        </p:nvCxnSpPr>
        <p:spPr bwMode="auto">
          <a:xfrm>
            <a:off x="2116138" y="4989513"/>
            <a:ext cx="536575" cy="0"/>
          </a:xfrm>
          <a:prstGeom prst="straightConnector1">
            <a:avLst/>
          </a:prstGeom>
          <a:noFill/>
          <a:ln w="28575">
            <a:solidFill>
              <a:schemeClr val="hlink"/>
            </a:solidFill>
            <a:round/>
            <a:headEnd type="none" w="sm" len="sm"/>
            <a:tailEnd type="triangle" w="med" len="med"/>
          </a:ln>
        </p:spPr>
      </p:cxnSp>
      <p:cxnSp>
        <p:nvCxnSpPr>
          <p:cNvPr id="15" name="AutoShape 16"/>
          <p:cNvCxnSpPr>
            <a:cxnSpLocks noChangeShapeType="1"/>
            <a:stCxn id="12" idx="3"/>
            <a:endCxn id="13" idx="1"/>
          </p:cNvCxnSpPr>
          <p:nvPr/>
        </p:nvCxnSpPr>
        <p:spPr bwMode="auto">
          <a:xfrm>
            <a:off x="4325938" y="4989513"/>
            <a:ext cx="688975" cy="0"/>
          </a:xfrm>
          <a:prstGeom prst="straightConnector1">
            <a:avLst/>
          </a:prstGeom>
          <a:noFill/>
          <a:ln w="28575">
            <a:solidFill>
              <a:schemeClr val="hlink"/>
            </a:solidFill>
            <a:round/>
            <a:headEnd type="none" w="sm" len="sm"/>
            <a:tailEnd type="triangle" w="med" len="med"/>
          </a:ln>
        </p:spPr>
      </p:cxnSp>
      <p:cxnSp>
        <p:nvCxnSpPr>
          <p:cNvPr id="16" name="AutoShape 17"/>
          <p:cNvCxnSpPr>
            <a:cxnSpLocks noChangeShapeType="1"/>
            <a:stCxn id="13" idx="3"/>
            <a:endCxn id="17" idx="1"/>
          </p:cNvCxnSpPr>
          <p:nvPr/>
        </p:nvCxnSpPr>
        <p:spPr bwMode="auto">
          <a:xfrm>
            <a:off x="6688138" y="4989513"/>
            <a:ext cx="568325" cy="0"/>
          </a:xfrm>
          <a:prstGeom prst="straightConnector1">
            <a:avLst/>
          </a:prstGeom>
          <a:noFill/>
          <a:ln w="28575">
            <a:solidFill>
              <a:schemeClr val="hlink"/>
            </a:solidFill>
            <a:round/>
            <a:headEnd type="none" w="sm" len="sm"/>
            <a:tailEnd type="triangle" w="med" len="med"/>
          </a:ln>
        </p:spPr>
      </p:cxnSp>
      <p:sp>
        <p:nvSpPr>
          <p:cNvPr id="17" name="AutoShape 18"/>
          <p:cNvSpPr>
            <a:spLocks noChangeArrowheads="1"/>
          </p:cNvSpPr>
          <p:nvPr/>
        </p:nvSpPr>
        <p:spPr bwMode="auto">
          <a:xfrm>
            <a:off x="7270750" y="4325938"/>
            <a:ext cx="1644650" cy="1325562"/>
          </a:xfrm>
          <a:prstGeom prst="flowChartProcess">
            <a:avLst/>
          </a:prstGeom>
          <a:solidFill>
            <a:schemeClr val="accent1">
              <a:lumMod val="40000"/>
              <a:lumOff val="60000"/>
            </a:schemeClr>
          </a:solidFill>
          <a:ln w="28575">
            <a:solidFill>
              <a:schemeClr val="tx1"/>
            </a:solidFill>
            <a:miter lim="800000"/>
            <a:headEnd type="none" w="sm" len="sm"/>
            <a:tailEnd type="none" w="sm" len="sm"/>
          </a:ln>
        </p:spPr>
        <p:txBody>
          <a:bodyPr wrap="none" anchor="ctr"/>
          <a:lstStyle/>
          <a:p>
            <a:r>
              <a:rPr lang="en-US" dirty="0">
                <a:solidFill>
                  <a:schemeClr val="bg1"/>
                </a:solidFill>
                <a:latin typeface="Arial Narrow" pitchFamily="34" charset="0"/>
              </a:rPr>
              <a:t>Check for</a:t>
            </a:r>
          </a:p>
          <a:p>
            <a:r>
              <a:rPr lang="en-US" dirty="0">
                <a:solidFill>
                  <a:schemeClr val="bg1"/>
                </a:solidFill>
                <a:latin typeface="Arial Narrow" pitchFamily="34" charset="0"/>
              </a:rPr>
              <a:t>Errors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Embedded Image" descr="loc_env_database select.bmp"/>
          <p:cNvPicPr>
            <a:picLocks noChangeAspect="1"/>
          </p:cNvPicPr>
          <p:nvPr/>
        </p:nvPicPr>
        <p:blipFill>
          <a:blip r:embed="rId3" cstate="print"/>
          <a:stretch>
            <a:fillRect/>
          </a:stretch>
        </p:blipFill>
        <p:spPr>
          <a:xfrm>
            <a:off x="4262225" y="1757550"/>
            <a:ext cx="4543519" cy="1013742"/>
          </a:xfrm>
          <a:prstGeom prst="rect">
            <a:avLst/>
          </a:prstGeom>
        </p:spPr>
      </p:pic>
      <p:sp>
        <p:nvSpPr>
          <p:cNvPr id="471050" name="Rectangle 10"/>
          <p:cNvSpPr>
            <a:spLocks noGrp="1" noChangeArrowheads="1"/>
          </p:cNvSpPr>
          <p:nvPr>
            <p:ph type="title"/>
          </p:nvPr>
        </p:nvSpPr>
        <p:spPr/>
        <p:txBody>
          <a:bodyPr/>
          <a:lstStyle/>
          <a:p>
            <a:r>
              <a:rPr lang="en-US" dirty="0" smtClean="0"/>
              <a:t>Perform Operations on the Database</a:t>
            </a:r>
            <a:endParaRPr lang="en-US" dirty="0"/>
          </a:p>
        </p:txBody>
      </p:sp>
      <p:sp>
        <p:nvSpPr>
          <p:cNvPr id="471051" name="Rectangle 11"/>
          <p:cNvSpPr>
            <a:spLocks noGrp="1" noChangeArrowheads="1"/>
          </p:cNvSpPr>
          <p:nvPr>
            <p:ph idx="1"/>
          </p:nvPr>
        </p:nvSpPr>
        <p:spPr/>
        <p:txBody>
          <a:bodyPr/>
          <a:lstStyle/>
          <a:p>
            <a:pPr lvl="1">
              <a:buNone/>
            </a:pPr>
            <a:r>
              <a:rPr lang="en-US" dirty="0" smtClean="0"/>
              <a:t>Select or Insert Data</a:t>
            </a:r>
          </a:p>
          <a:p>
            <a:pPr lvl="1"/>
            <a:r>
              <a:rPr lang="en-US" dirty="0" smtClean="0"/>
              <a:t>Uses connection reference</a:t>
            </a:r>
          </a:p>
          <a:p>
            <a:pPr lvl="1"/>
            <a:r>
              <a:rPr lang="en-US" dirty="0" smtClean="0"/>
              <a:t>Select/Insert by tables</a:t>
            </a:r>
          </a:p>
          <a:p>
            <a:pPr lvl="1"/>
            <a:r>
              <a:rPr lang="en-US" dirty="0" smtClean="0"/>
              <a:t>Specify columns of data for</a:t>
            </a:r>
            <a:br>
              <a:rPr lang="en-US" dirty="0" smtClean="0"/>
            </a:br>
            <a:r>
              <a:rPr lang="en-US" dirty="0" smtClean="0"/>
              <a:t>selection or insertion</a:t>
            </a:r>
          </a:p>
          <a:p>
            <a:pPr lvl="1"/>
            <a:r>
              <a:rPr lang="en-US" dirty="0" smtClean="0"/>
              <a:t>Can create tables</a:t>
            </a:r>
          </a:p>
          <a:p>
            <a:pPr lvl="1"/>
            <a:r>
              <a:rPr lang="en-US" dirty="0" smtClean="0"/>
              <a:t>Data is in Variant data type</a:t>
            </a:r>
          </a:p>
          <a:p>
            <a:pPr lvl="1"/>
            <a:endParaRPr lang="en-US" dirty="0" smtClean="0"/>
          </a:p>
        </p:txBody>
      </p:sp>
      <p:pic>
        <p:nvPicPr>
          <p:cNvPr id="11" name="Embedded Image" descr="loc_env_database insert.bmp"/>
          <p:cNvPicPr>
            <a:picLocks noChangeAspect="1"/>
          </p:cNvPicPr>
          <p:nvPr/>
        </p:nvPicPr>
        <p:blipFill>
          <a:blip r:embed="rId4" cstate="print"/>
          <a:stretch>
            <a:fillRect/>
          </a:stretch>
        </p:blipFill>
        <p:spPr>
          <a:xfrm>
            <a:off x="4257118" y="3841828"/>
            <a:ext cx="4486095" cy="1609143"/>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Perform Operations on the Database</a:t>
            </a:r>
            <a:endParaRPr lang="en-US" dirty="0"/>
          </a:p>
        </p:txBody>
      </p:sp>
      <p:sp>
        <p:nvSpPr>
          <p:cNvPr id="6" name="Text Placeholder 5"/>
          <p:cNvSpPr>
            <a:spLocks noGrp="1"/>
          </p:cNvSpPr>
          <p:nvPr>
            <p:ph sz="half" idx="1"/>
          </p:nvPr>
        </p:nvSpPr>
        <p:spPr/>
        <p:txBody>
          <a:bodyPr/>
          <a:lstStyle/>
          <a:p>
            <a:pPr lvl="1"/>
            <a:r>
              <a:rPr lang="en-US" dirty="0" smtClean="0"/>
              <a:t>Update Data </a:t>
            </a:r>
          </a:p>
          <a:p>
            <a:pPr lvl="2"/>
            <a:r>
              <a:rPr lang="en-US" dirty="0" smtClean="0"/>
              <a:t>Uses connection reference</a:t>
            </a:r>
          </a:p>
          <a:p>
            <a:pPr lvl="2"/>
            <a:r>
              <a:rPr lang="en-US" dirty="0" smtClean="0"/>
              <a:t>Specify columns to update</a:t>
            </a:r>
          </a:p>
          <a:p>
            <a:pPr lvl="2"/>
            <a:r>
              <a:rPr lang="en-US" dirty="0" smtClean="0"/>
              <a:t>Data is Variant data type</a:t>
            </a:r>
          </a:p>
          <a:p>
            <a:pPr lvl="1"/>
            <a:r>
              <a:rPr lang="en-US" dirty="0" smtClean="0"/>
              <a:t>Delete Data</a:t>
            </a:r>
          </a:p>
          <a:p>
            <a:pPr lvl="2"/>
            <a:r>
              <a:rPr lang="en-US" dirty="0" smtClean="0"/>
              <a:t>Uses connection reference</a:t>
            </a:r>
          </a:p>
          <a:p>
            <a:pPr lvl="2"/>
            <a:r>
              <a:rPr lang="en-US" dirty="0" smtClean="0"/>
              <a:t>Delete all data or specific data from a table</a:t>
            </a:r>
          </a:p>
          <a:p>
            <a:pPr lvl="1"/>
            <a:endParaRPr lang="en-US" dirty="0" smtClean="0"/>
          </a:p>
          <a:p>
            <a:endParaRPr lang="en-US" dirty="0" smtClean="0"/>
          </a:p>
        </p:txBody>
      </p:sp>
      <p:pic>
        <p:nvPicPr>
          <p:cNvPr id="12" name="Embedded Image" descr="loc_env_database update.bmp"/>
          <p:cNvPicPr>
            <a:picLocks noGrp="1" noChangeAspect="1"/>
          </p:cNvPicPr>
          <p:nvPr>
            <p:ph sz="half" idx="2"/>
          </p:nvPr>
        </p:nvPicPr>
        <p:blipFill>
          <a:blip r:embed="rId2" cstate="print"/>
          <a:stretch>
            <a:fillRect/>
          </a:stretch>
        </p:blipFill>
        <p:spPr>
          <a:xfrm>
            <a:off x="4320618" y="1733626"/>
            <a:ext cx="4486095" cy="1609143"/>
          </a:xfrm>
        </p:spPr>
      </p:pic>
      <p:pic>
        <p:nvPicPr>
          <p:cNvPr id="14" name="Embedded Image" descr="loc_env_database delete.bmp"/>
          <p:cNvPicPr>
            <a:picLocks noChangeAspect="1"/>
          </p:cNvPicPr>
          <p:nvPr/>
        </p:nvPicPr>
        <p:blipFill>
          <a:blip r:embed="rId3" cstate="print"/>
          <a:stretch>
            <a:fillRect/>
          </a:stretch>
        </p:blipFill>
        <p:spPr>
          <a:xfrm>
            <a:off x="4346389" y="4273598"/>
            <a:ext cx="4412952" cy="10240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0" name="Rectangle 10"/>
          <p:cNvSpPr>
            <a:spLocks noGrp="1" noChangeArrowheads="1"/>
          </p:cNvSpPr>
          <p:nvPr>
            <p:ph type="title"/>
          </p:nvPr>
        </p:nvSpPr>
        <p:spPr/>
        <p:txBody>
          <a:bodyPr/>
          <a:lstStyle/>
          <a:p>
            <a:r>
              <a:rPr lang="en-US" dirty="0" smtClean="0"/>
              <a:t>Converting Variant Data Types</a:t>
            </a:r>
            <a:endParaRPr lang="en-US" dirty="0"/>
          </a:p>
        </p:txBody>
      </p:sp>
      <p:sp>
        <p:nvSpPr>
          <p:cNvPr id="471051" name="Rectangle 11"/>
          <p:cNvSpPr>
            <a:spLocks noGrp="1" noChangeArrowheads="1"/>
          </p:cNvSpPr>
          <p:nvPr>
            <p:ph idx="1"/>
          </p:nvPr>
        </p:nvSpPr>
        <p:spPr/>
        <p:txBody>
          <a:bodyPr/>
          <a:lstStyle/>
          <a:p>
            <a:pPr lvl="1">
              <a:buNone/>
            </a:pPr>
            <a:r>
              <a:rPr lang="en-US" dirty="0" smtClean="0"/>
              <a:t>Database Variant to Data function</a:t>
            </a:r>
          </a:p>
          <a:p>
            <a:pPr lvl="1"/>
            <a:r>
              <a:rPr lang="en-US" dirty="0" smtClean="0"/>
              <a:t>Converts a database variant to the </a:t>
            </a:r>
            <a:r>
              <a:rPr lang="en-US" dirty="0" err="1" smtClean="0"/>
              <a:t>LabVIEW</a:t>
            </a:r>
            <a:r>
              <a:rPr lang="en-US" dirty="0" smtClean="0"/>
              <a:t> data type specified in type</a:t>
            </a:r>
          </a:p>
          <a:p>
            <a:pPr lvl="1"/>
            <a:r>
              <a:rPr lang="en-US" dirty="0" smtClean="0"/>
              <a:t>Converted data can then be used by another function or </a:t>
            </a:r>
            <a:r>
              <a:rPr lang="en-US" dirty="0" err="1" smtClean="0"/>
              <a:t>subVI</a:t>
            </a:r>
            <a:endParaRPr lang="en-US" dirty="0" smtClean="0"/>
          </a:p>
        </p:txBody>
      </p:sp>
      <p:pic>
        <p:nvPicPr>
          <p:cNvPr id="8" name="Embedded Image" descr="loc_env_database variant to data.bmp"/>
          <p:cNvPicPr>
            <a:picLocks noChangeAspect="1"/>
          </p:cNvPicPr>
          <p:nvPr/>
        </p:nvPicPr>
        <p:blipFill>
          <a:blip r:embed="rId3" cstate="print"/>
          <a:stretch>
            <a:fillRect/>
          </a:stretch>
        </p:blipFill>
        <p:spPr>
          <a:xfrm>
            <a:off x="2814776" y="4067935"/>
            <a:ext cx="3597899" cy="1142680"/>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0" name="Rectangle 10"/>
          <p:cNvSpPr>
            <a:spLocks noGrp="1" noChangeArrowheads="1"/>
          </p:cNvSpPr>
          <p:nvPr>
            <p:ph type="title"/>
          </p:nvPr>
        </p:nvSpPr>
        <p:spPr/>
        <p:txBody>
          <a:bodyPr/>
          <a:lstStyle/>
          <a:p>
            <a:r>
              <a:rPr lang="en-US" dirty="0" smtClean="0"/>
              <a:t>Converting Variant Data Types</a:t>
            </a:r>
            <a:endParaRPr lang="en-US" dirty="0"/>
          </a:p>
        </p:txBody>
      </p:sp>
      <p:sp>
        <p:nvSpPr>
          <p:cNvPr id="471051" name="Rectangle 11"/>
          <p:cNvSpPr>
            <a:spLocks noGrp="1" noChangeArrowheads="1"/>
          </p:cNvSpPr>
          <p:nvPr>
            <p:ph idx="1"/>
          </p:nvPr>
        </p:nvSpPr>
        <p:spPr/>
        <p:txBody>
          <a:bodyPr/>
          <a:lstStyle/>
          <a:p>
            <a:pPr lvl="1">
              <a:buNone/>
            </a:pPr>
            <a:r>
              <a:rPr lang="en-US" dirty="0" smtClean="0"/>
              <a:t>Database Variant to Data example</a:t>
            </a:r>
          </a:p>
        </p:txBody>
      </p:sp>
      <p:pic>
        <p:nvPicPr>
          <p:cNvPr id="7" name="Embedded Image" descr="loc_bd_database_to_variant.bmp"/>
          <p:cNvPicPr>
            <a:picLocks noChangeAspect="1"/>
          </p:cNvPicPr>
          <p:nvPr/>
        </p:nvPicPr>
        <p:blipFill>
          <a:blip r:embed="rId3" cstate="print"/>
          <a:stretch>
            <a:fillRect/>
          </a:stretch>
        </p:blipFill>
        <p:spPr>
          <a:xfrm>
            <a:off x="757658" y="2236242"/>
            <a:ext cx="7068181" cy="333969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0" name="Rectangle 10"/>
          <p:cNvSpPr>
            <a:spLocks noGrp="1" noChangeArrowheads="1"/>
          </p:cNvSpPr>
          <p:nvPr>
            <p:ph type="title"/>
          </p:nvPr>
        </p:nvSpPr>
        <p:spPr/>
        <p:txBody>
          <a:bodyPr/>
          <a:lstStyle/>
          <a:p>
            <a:r>
              <a:rPr lang="en-US" dirty="0" smtClean="0"/>
              <a:t>Close Connection to Database</a:t>
            </a:r>
            <a:endParaRPr lang="en-US" dirty="0"/>
          </a:p>
        </p:txBody>
      </p:sp>
      <p:sp>
        <p:nvSpPr>
          <p:cNvPr id="471051" name="Rectangle 11"/>
          <p:cNvSpPr>
            <a:spLocks noGrp="1" noChangeArrowheads="1"/>
          </p:cNvSpPr>
          <p:nvPr>
            <p:ph idx="1"/>
          </p:nvPr>
        </p:nvSpPr>
        <p:spPr/>
        <p:txBody>
          <a:bodyPr/>
          <a:lstStyle/>
          <a:p>
            <a:pPr lvl="1"/>
            <a:r>
              <a:rPr lang="en-US" dirty="0" smtClean="0"/>
              <a:t>Closes connection to database</a:t>
            </a:r>
          </a:p>
          <a:p>
            <a:pPr lvl="1"/>
            <a:r>
              <a:rPr lang="en-US" dirty="0" smtClean="0"/>
              <a:t>Destroys reference</a:t>
            </a:r>
          </a:p>
          <a:p>
            <a:pPr lvl="1"/>
            <a:r>
              <a:rPr lang="en-US" dirty="0" smtClean="0"/>
              <a:t>Must open another connection  before accessing database again</a:t>
            </a:r>
          </a:p>
        </p:txBody>
      </p:sp>
      <p:pic>
        <p:nvPicPr>
          <p:cNvPr id="5" name="Embedded Image" descr="loc_env_database_close_connection.bmp"/>
          <p:cNvPicPr>
            <a:picLocks noChangeAspect="1"/>
          </p:cNvPicPr>
          <p:nvPr/>
        </p:nvPicPr>
        <p:blipFill>
          <a:blip r:embed="rId3" cstate="print"/>
          <a:stretch>
            <a:fillRect/>
          </a:stretch>
        </p:blipFill>
        <p:spPr>
          <a:xfrm>
            <a:off x="1228725" y="4149723"/>
            <a:ext cx="5696269" cy="1216286"/>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4-3: Select Data from a Table</a:t>
            </a:r>
            <a:endParaRPr lang="en-US" dirty="0"/>
          </a:p>
        </p:txBody>
      </p:sp>
      <p:sp>
        <p:nvSpPr>
          <p:cNvPr id="3" name="Content Placeholder 2"/>
          <p:cNvSpPr>
            <a:spLocks noGrp="1"/>
          </p:cNvSpPr>
          <p:nvPr>
            <p:ph idx="1"/>
          </p:nvPr>
        </p:nvSpPr>
        <p:spPr/>
        <p:txBody>
          <a:bodyPr/>
          <a:lstStyle/>
          <a:p>
            <a:r>
              <a:rPr lang="en-US" dirty="0" smtClean="0"/>
              <a:t>Retrieve data from the cue information table in the Theatre database</a:t>
            </a:r>
            <a:r>
              <a:rPr lang="en-US" dirty="0"/>
              <a:t>.</a:t>
            </a:r>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 4-3: Select Data from a Table</a:t>
            </a:r>
            <a:endParaRPr lang="en-US" dirty="0"/>
          </a:p>
        </p:txBody>
      </p:sp>
      <p:sp>
        <p:nvSpPr>
          <p:cNvPr id="5" name="Content Placeholder 4"/>
          <p:cNvSpPr>
            <a:spLocks noGrp="1"/>
          </p:cNvSpPr>
          <p:nvPr>
            <p:ph idx="1"/>
          </p:nvPr>
        </p:nvSpPr>
        <p:spPr/>
        <p:txBody>
          <a:bodyPr/>
          <a:lstStyle/>
          <a:p>
            <a:r>
              <a:rPr lang="en-US" dirty="0" smtClean="0"/>
              <a:t>Does the column list need to match the cluster elements in the type input Database Variant to Data function?</a:t>
            </a:r>
          </a:p>
          <a:p>
            <a:r>
              <a:rPr lang="en-US" dirty="0" smtClean="0"/>
              <a:t>What do you expect to happen if they don’t match?</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4-4: Insert New Record</a:t>
            </a:r>
            <a:endParaRPr lang="en-US" dirty="0"/>
          </a:p>
        </p:txBody>
      </p:sp>
      <p:sp>
        <p:nvSpPr>
          <p:cNvPr id="3" name="Content Placeholder 2"/>
          <p:cNvSpPr>
            <a:spLocks noGrp="1"/>
          </p:cNvSpPr>
          <p:nvPr>
            <p:ph idx="1"/>
          </p:nvPr>
        </p:nvSpPr>
        <p:spPr/>
        <p:txBody>
          <a:bodyPr/>
          <a:lstStyle/>
          <a:p>
            <a:r>
              <a:rPr lang="en-US" dirty="0" smtClean="0"/>
              <a:t>Insert new records of cue data into the cue information table in the Theatre database.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0" name="Rectangle 10"/>
          <p:cNvSpPr>
            <a:spLocks noGrp="1" noChangeArrowheads="1"/>
          </p:cNvSpPr>
          <p:nvPr>
            <p:ph type="title"/>
          </p:nvPr>
        </p:nvSpPr>
        <p:spPr/>
        <p:txBody>
          <a:bodyPr/>
          <a:lstStyle/>
          <a:p>
            <a:r>
              <a:rPr lang="en-US" dirty="0" smtClean="0"/>
              <a:t>Database Terminology</a:t>
            </a:r>
            <a:endParaRPr lang="en-US" dirty="0"/>
          </a:p>
        </p:txBody>
      </p:sp>
      <p:sp>
        <p:nvSpPr>
          <p:cNvPr id="471051" name="Rectangle 11"/>
          <p:cNvSpPr>
            <a:spLocks noGrp="1" noChangeArrowheads="1"/>
          </p:cNvSpPr>
          <p:nvPr>
            <p:ph idx="1"/>
          </p:nvPr>
        </p:nvSpPr>
        <p:spPr/>
        <p:txBody>
          <a:bodyPr/>
          <a:lstStyle/>
          <a:p>
            <a:pPr lvl="1"/>
            <a:r>
              <a:rPr lang="en-US" dirty="0" smtClean="0"/>
              <a:t>Database</a:t>
            </a:r>
          </a:p>
          <a:p>
            <a:pPr lvl="2"/>
            <a:r>
              <a:rPr lang="en-US" dirty="0" smtClean="0"/>
              <a:t>Consists of an organized collection of data</a:t>
            </a:r>
          </a:p>
          <a:p>
            <a:pPr lvl="1"/>
            <a:r>
              <a:rPr lang="en-US" dirty="0" smtClean="0"/>
              <a:t>Database Management System (DBMS)</a:t>
            </a:r>
          </a:p>
          <a:p>
            <a:pPr lvl="2"/>
            <a:r>
              <a:rPr lang="en-US" dirty="0" smtClean="0"/>
              <a:t>A group of software for organizing the information in a database that may contain routines for data input, verification, storage, retrieval, and combination</a:t>
            </a:r>
          </a:p>
          <a:p>
            <a:pPr lvl="2"/>
            <a:r>
              <a:rPr lang="en-US" dirty="0" smtClean="0"/>
              <a:t>Microsoft Access, Oracle, SQL Server, </a:t>
            </a:r>
            <a:r>
              <a:rPr lang="en-US" dirty="0" err="1" smtClean="0"/>
              <a:t>MySQL</a:t>
            </a:r>
            <a:r>
              <a:rPr lang="en-US" dirty="0" smtClean="0"/>
              <a:t>, etc</a:t>
            </a:r>
          </a:p>
        </p:txBody>
      </p:sp>
      <p:sp>
        <p:nvSpPr>
          <p:cNvPr id="22" name="AutoShape 6"/>
          <p:cNvSpPr>
            <a:spLocks noChangeArrowheads="1"/>
          </p:cNvSpPr>
          <p:nvPr/>
        </p:nvSpPr>
        <p:spPr bwMode="auto">
          <a:xfrm>
            <a:off x="381000" y="4876800"/>
            <a:ext cx="3392488" cy="1847850"/>
          </a:xfrm>
          <a:prstGeom prst="can">
            <a:avLst>
              <a:gd name="adj" fmla="val 25000"/>
            </a:avLst>
          </a:prstGeom>
          <a:solidFill>
            <a:schemeClr val="accent6">
              <a:lumMod val="40000"/>
              <a:lumOff val="60000"/>
            </a:schemeClr>
          </a:solidFill>
          <a:ln w="9525">
            <a:solidFill>
              <a:schemeClr val="tx1"/>
            </a:solidFill>
            <a:round/>
            <a:headEnd/>
            <a:tailEnd/>
          </a:ln>
          <a:effectLst/>
        </p:spPr>
        <p:txBody>
          <a:bodyPr wrap="none" anchor="ctr"/>
          <a:lstStyle/>
          <a:p>
            <a:pPr>
              <a:defRPr/>
            </a:pPr>
            <a:endParaRPr lang="en-US" b="0">
              <a:solidFill>
                <a:schemeClr val="tx1"/>
              </a:solidFill>
              <a:effectLst>
                <a:outerShdw blurRad="38100" dist="38100" dir="2700000" algn="tl">
                  <a:srgbClr val="FFFFFF"/>
                </a:outerShdw>
              </a:effectLst>
              <a:latin typeface="Times New Roman" pitchFamily="18" charset="0"/>
            </a:endParaRPr>
          </a:p>
        </p:txBody>
      </p:sp>
      <p:pic>
        <p:nvPicPr>
          <p:cNvPr id="24" name="Picture 14" descr="loc_missing_art_imagefile database table"/>
          <p:cNvPicPr>
            <a:picLocks noChangeAspect="1" noChangeArrowheads="1"/>
          </p:cNvPicPr>
          <p:nvPr/>
        </p:nvPicPr>
        <p:blipFill>
          <a:blip r:embed="rId3" cstate="print"/>
          <a:srcRect/>
          <a:stretch>
            <a:fillRect/>
          </a:stretch>
        </p:blipFill>
        <p:spPr bwMode="auto">
          <a:xfrm>
            <a:off x="564095" y="6057900"/>
            <a:ext cx="1440918" cy="488949"/>
          </a:xfrm>
          <a:prstGeom prst="rect">
            <a:avLst/>
          </a:prstGeom>
          <a:noFill/>
          <a:ln w="9525">
            <a:noFill/>
            <a:miter lim="800000"/>
            <a:headEnd/>
            <a:tailEnd/>
          </a:ln>
        </p:spPr>
      </p:pic>
      <p:pic>
        <p:nvPicPr>
          <p:cNvPr id="25" name="Picture 15" descr="loc_missing_art_imagefile database table"/>
          <p:cNvPicPr>
            <a:picLocks noChangeAspect="1" noChangeArrowheads="1"/>
          </p:cNvPicPr>
          <p:nvPr/>
        </p:nvPicPr>
        <p:blipFill>
          <a:blip r:embed="rId3" cstate="print"/>
          <a:srcRect/>
          <a:stretch>
            <a:fillRect/>
          </a:stretch>
        </p:blipFill>
        <p:spPr bwMode="auto">
          <a:xfrm>
            <a:off x="2176995" y="6057900"/>
            <a:ext cx="1440918" cy="488949"/>
          </a:xfrm>
          <a:prstGeom prst="rect">
            <a:avLst/>
          </a:prstGeom>
          <a:noFill/>
          <a:ln w="9525">
            <a:noFill/>
            <a:miter lim="800000"/>
            <a:headEnd/>
            <a:tailEnd/>
          </a:ln>
        </p:spPr>
      </p:pic>
      <p:pic>
        <p:nvPicPr>
          <p:cNvPr id="26" name="Picture 16" descr="loc_missing_art_imagefile database table"/>
          <p:cNvPicPr>
            <a:picLocks noChangeAspect="1" noChangeArrowheads="1"/>
          </p:cNvPicPr>
          <p:nvPr/>
        </p:nvPicPr>
        <p:blipFill>
          <a:blip r:embed="rId3" cstate="print"/>
          <a:srcRect/>
          <a:stretch>
            <a:fillRect/>
          </a:stretch>
        </p:blipFill>
        <p:spPr bwMode="auto">
          <a:xfrm>
            <a:off x="2176995" y="5448300"/>
            <a:ext cx="1440918" cy="488949"/>
          </a:xfrm>
          <a:prstGeom prst="rect">
            <a:avLst/>
          </a:prstGeom>
          <a:noFill/>
          <a:ln w="9525">
            <a:noFill/>
            <a:miter lim="800000"/>
            <a:headEnd/>
            <a:tailEnd/>
          </a:ln>
        </p:spPr>
      </p:pic>
      <p:pic>
        <p:nvPicPr>
          <p:cNvPr id="27" name="Picture 17" descr="loc_missing_art_imagefile database table"/>
          <p:cNvPicPr>
            <a:picLocks noChangeAspect="1" noChangeArrowheads="1"/>
          </p:cNvPicPr>
          <p:nvPr/>
        </p:nvPicPr>
        <p:blipFill>
          <a:blip r:embed="rId3" cstate="print"/>
          <a:srcRect/>
          <a:stretch>
            <a:fillRect/>
          </a:stretch>
        </p:blipFill>
        <p:spPr bwMode="auto">
          <a:xfrm>
            <a:off x="564095" y="5448300"/>
            <a:ext cx="1440918" cy="48894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 4-4: Insert New Record</a:t>
            </a:r>
            <a:endParaRPr lang="en-US" dirty="0"/>
          </a:p>
        </p:txBody>
      </p:sp>
      <p:sp>
        <p:nvSpPr>
          <p:cNvPr id="5" name="Content Placeholder 4"/>
          <p:cNvSpPr>
            <a:spLocks noGrp="1"/>
          </p:cNvSpPr>
          <p:nvPr>
            <p:ph idx="1"/>
          </p:nvPr>
        </p:nvSpPr>
        <p:spPr/>
        <p:txBody>
          <a:bodyPr/>
          <a:lstStyle/>
          <a:p>
            <a:r>
              <a:rPr lang="en-US" dirty="0" smtClean="0"/>
              <a:t>Why is there a coercion dot at the Data input of the DB Tools Insert Data VI?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0" name="Rectangle 10"/>
          <p:cNvSpPr>
            <a:spLocks noGrp="1" noChangeArrowheads="1"/>
          </p:cNvSpPr>
          <p:nvPr>
            <p:ph type="title"/>
          </p:nvPr>
        </p:nvSpPr>
        <p:spPr/>
        <p:txBody>
          <a:bodyPr/>
          <a:lstStyle/>
          <a:p>
            <a:r>
              <a:rPr lang="en-US" dirty="0" smtClean="0"/>
              <a:t>E. Structured Query Language (SQL)</a:t>
            </a:r>
            <a:endParaRPr lang="en-US" dirty="0"/>
          </a:p>
        </p:txBody>
      </p:sp>
      <p:sp>
        <p:nvSpPr>
          <p:cNvPr id="471051" name="Rectangle 11"/>
          <p:cNvSpPr>
            <a:spLocks noGrp="1" noChangeArrowheads="1"/>
          </p:cNvSpPr>
          <p:nvPr>
            <p:ph idx="1"/>
          </p:nvPr>
        </p:nvSpPr>
        <p:spPr/>
        <p:txBody>
          <a:bodyPr/>
          <a:lstStyle/>
          <a:p>
            <a:pPr marL="0" lvl="1" indent="0">
              <a:buNone/>
            </a:pPr>
            <a:r>
              <a:rPr lang="en-US" dirty="0" smtClean="0"/>
              <a:t>SQL—Set of character string commands used to describe, store, retrieve, and manipulate records and fields in database tables</a:t>
            </a:r>
          </a:p>
          <a:p>
            <a:pPr marL="0" lvl="1" indent="0">
              <a:buNone/>
            </a:pPr>
            <a:r>
              <a:rPr lang="en-US" dirty="0" smtClean="0"/>
              <a:t>Example statement and query results:</a:t>
            </a:r>
          </a:p>
          <a:p>
            <a:pPr lvl="2">
              <a:buNone/>
            </a:pPr>
            <a:r>
              <a:rPr lang="en-US" sz="1800" dirty="0" smtClean="0">
                <a:latin typeface="Courier New" pitchFamily="49" charset="0"/>
                <a:cs typeface="Courier New" pitchFamily="49" charset="0"/>
              </a:rPr>
              <a:t>SELECT </a:t>
            </a:r>
            <a:r>
              <a:rPr lang="en-US" sz="1800" dirty="0" err="1" smtClean="0">
                <a:latin typeface="Courier New" pitchFamily="49" charset="0"/>
                <a:cs typeface="Courier New" pitchFamily="49" charset="0"/>
              </a:rPr>
              <a:t>fname</a:t>
            </a:r>
            <a:r>
              <a:rPr lang="en-US" sz="1800" dirty="0" smtClean="0">
                <a:latin typeface="Courier New" pitchFamily="49" charset="0"/>
                <a:cs typeface="Courier New" pitchFamily="49" charset="0"/>
              </a:rPr>
              <a:t>, </a:t>
            </a:r>
            <a:r>
              <a:rPr lang="en-US" sz="1800" dirty="0" err="1" smtClean="0">
                <a:latin typeface="Courier New" pitchFamily="49" charset="0"/>
                <a:cs typeface="Courier New" pitchFamily="49" charset="0"/>
              </a:rPr>
              <a:t>lname</a:t>
            </a:r>
            <a:r>
              <a:rPr lang="en-US" sz="1800" dirty="0" smtClean="0">
                <a:latin typeface="Courier New" pitchFamily="49" charset="0"/>
                <a:cs typeface="Courier New" pitchFamily="49" charset="0"/>
              </a:rPr>
              <a:t>, age FROM employees WHERE age &gt;= 21</a:t>
            </a:r>
          </a:p>
          <a:p>
            <a:pPr lvl="3">
              <a:buFontTx/>
              <a:buChar char="-"/>
            </a:pPr>
            <a:endParaRPr lang="en-US" sz="2000" dirty="0" smtClean="0">
              <a:latin typeface="Courier New" pitchFamily="49" charset="0"/>
              <a:cs typeface="Courier New" pitchFamily="49" charset="0"/>
            </a:endParaRPr>
          </a:p>
          <a:p>
            <a:pPr lvl="1"/>
            <a:endParaRPr lang="en-US" dirty="0" smtClean="0"/>
          </a:p>
          <a:p>
            <a:pPr lvl="1"/>
            <a:endParaRPr lang="en-US" dirty="0" smtClean="0"/>
          </a:p>
          <a:p>
            <a:pPr lvl="1">
              <a:buNone/>
            </a:pPr>
            <a:r>
              <a:rPr lang="en-US" dirty="0" smtClean="0"/>
              <a:t>Each DBMS has its own SQL dialect</a:t>
            </a:r>
          </a:p>
        </p:txBody>
      </p:sp>
      <p:graphicFrame>
        <p:nvGraphicFramePr>
          <p:cNvPr id="7" name="Object 6"/>
          <p:cNvGraphicFramePr>
            <a:graphicFrameLocks noChangeAspect="1"/>
          </p:cNvGraphicFramePr>
          <p:nvPr/>
        </p:nvGraphicFramePr>
        <p:xfrm>
          <a:off x="2120900" y="3835400"/>
          <a:ext cx="2679700" cy="1231900"/>
        </p:xfrm>
        <a:graphic>
          <a:graphicData uri="http://schemas.openxmlformats.org/presentationml/2006/ole">
            <p:oleObj spid="_x0000_s12290" name="Worksheet" r:id="rId4" imgW="2609850" imgH="1190625" progId="Excel.Sheet.12">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0" name="Rectangle 10"/>
          <p:cNvSpPr>
            <a:spLocks noGrp="1" noChangeArrowheads="1"/>
          </p:cNvSpPr>
          <p:nvPr>
            <p:ph type="title"/>
          </p:nvPr>
        </p:nvSpPr>
        <p:spPr/>
        <p:txBody>
          <a:bodyPr/>
          <a:lstStyle/>
          <a:p>
            <a:r>
              <a:rPr lang="en-US" dirty="0" smtClean="0"/>
              <a:t>Execute SQL Statements in </a:t>
            </a:r>
            <a:r>
              <a:rPr lang="en-US" dirty="0" err="1" smtClean="0"/>
              <a:t>LabVIEW</a:t>
            </a:r>
            <a:endParaRPr lang="en-US" dirty="0"/>
          </a:p>
        </p:txBody>
      </p:sp>
      <p:sp>
        <p:nvSpPr>
          <p:cNvPr id="471051" name="Rectangle 11"/>
          <p:cNvSpPr>
            <a:spLocks noGrp="1" noChangeArrowheads="1"/>
          </p:cNvSpPr>
          <p:nvPr>
            <p:ph idx="1"/>
          </p:nvPr>
        </p:nvSpPr>
        <p:spPr/>
        <p:txBody>
          <a:bodyPr/>
          <a:lstStyle/>
          <a:p>
            <a:pPr lvl="1"/>
            <a:r>
              <a:rPr lang="en-US" dirty="0" smtClean="0"/>
              <a:t>Execute SQL query statement</a:t>
            </a:r>
          </a:p>
          <a:p>
            <a:pPr lvl="1"/>
            <a:r>
              <a:rPr lang="en-US" dirty="0" smtClean="0"/>
              <a:t>Query returns a </a:t>
            </a:r>
            <a:r>
              <a:rPr lang="en-US" dirty="0" err="1" smtClean="0"/>
              <a:t>recordset</a:t>
            </a:r>
            <a:r>
              <a:rPr lang="en-US" dirty="0" smtClean="0"/>
              <a:t> (collection of records) reference </a:t>
            </a:r>
          </a:p>
          <a:p>
            <a:pPr lvl="1"/>
            <a:r>
              <a:rPr lang="en-US" dirty="0" smtClean="0"/>
              <a:t>Fetch data from </a:t>
            </a:r>
            <a:r>
              <a:rPr lang="en-US" dirty="0" err="1" smtClean="0"/>
              <a:t>recordset</a:t>
            </a:r>
            <a:endParaRPr lang="en-US" dirty="0" smtClean="0"/>
          </a:p>
          <a:p>
            <a:pPr lvl="1"/>
            <a:r>
              <a:rPr lang="en-US" dirty="0" smtClean="0"/>
              <a:t>Data returned as variants</a:t>
            </a:r>
          </a:p>
          <a:p>
            <a:pPr lvl="1"/>
            <a:r>
              <a:rPr lang="en-US" dirty="0" smtClean="0"/>
              <a:t>Must free </a:t>
            </a:r>
            <a:r>
              <a:rPr lang="en-US" dirty="0" err="1" smtClean="0"/>
              <a:t>recordset</a:t>
            </a:r>
            <a:r>
              <a:rPr lang="en-US" dirty="0" smtClean="0"/>
              <a:t> reference</a:t>
            </a:r>
          </a:p>
        </p:txBody>
      </p:sp>
      <p:pic>
        <p:nvPicPr>
          <p:cNvPr id="5" name="Embedded Image" descr="Execute SQL Query bd.bmp"/>
          <p:cNvPicPr>
            <a:picLocks noChangeAspect="1"/>
          </p:cNvPicPr>
          <p:nvPr/>
        </p:nvPicPr>
        <p:blipFill>
          <a:blip r:embed="rId3" cstate="print"/>
          <a:stretch>
            <a:fillRect/>
          </a:stretch>
        </p:blipFill>
        <p:spPr>
          <a:xfrm>
            <a:off x="330199" y="4330700"/>
            <a:ext cx="8494607" cy="1612900"/>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4-5: SQL Query</a:t>
            </a:r>
            <a:endParaRPr lang="en-US" dirty="0"/>
          </a:p>
        </p:txBody>
      </p:sp>
      <p:sp>
        <p:nvSpPr>
          <p:cNvPr id="3" name="Content Placeholder 2"/>
          <p:cNvSpPr>
            <a:spLocks noGrp="1"/>
          </p:cNvSpPr>
          <p:nvPr>
            <p:ph idx="1"/>
          </p:nvPr>
        </p:nvSpPr>
        <p:spPr/>
        <p:txBody>
          <a:bodyPr/>
          <a:lstStyle/>
          <a:p>
            <a:r>
              <a:rPr lang="en-US" dirty="0" smtClean="0"/>
              <a:t>Execute an SQL query statement to retrieve data from the Theatre database.</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Exercise 4-5: SQL Query</a:t>
            </a:r>
            <a:endParaRPr lang="en-US" dirty="0"/>
          </a:p>
        </p:txBody>
      </p:sp>
      <p:sp>
        <p:nvSpPr>
          <p:cNvPr id="5" name="Content Placeholder 4"/>
          <p:cNvSpPr>
            <a:spLocks noGrp="1"/>
          </p:cNvSpPr>
          <p:nvPr>
            <p:ph idx="1"/>
          </p:nvPr>
        </p:nvSpPr>
        <p:spPr/>
        <p:txBody>
          <a:bodyPr/>
          <a:lstStyle/>
          <a:p>
            <a:r>
              <a:rPr lang="en-US" dirty="0" smtClean="0"/>
              <a:t>How would you change the VI to return only Cue Name and Wait Time?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 Quiz</a:t>
            </a:r>
            <a:endParaRPr lang="en-US" dirty="0"/>
          </a:p>
        </p:txBody>
      </p:sp>
      <p:sp>
        <p:nvSpPr>
          <p:cNvPr id="3" name="Content Placeholder 2"/>
          <p:cNvSpPr>
            <a:spLocks noGrp="1"/>
          </p:cNvSpPr>
          <p:nvPr>
            <p:ph sz="half" idx="1"/>
          </p:nvPr>
        </p:nvSpPr>
        <p:spPr/>
        <p:txBody>
          <a:bodyPr/>
          <a:lstStyle/>
          <a:p>
            <a:endParaRPr lang="en-US" dirty="0" smtClean="0"/>
          </a:p>
          <a:p>
            <a:r>
              <a:rPr lang="en-US" dirty="0" smtClean="0"/>
              <a:t>Database</a:t>
            </a:r>
          </a:p>
          <a:p>
            <a:endParaRPr lang="en-US" dirty="0" smtClean="0"/>
          </a:p>
          <a:p>
            <a:r>
              <a:rPr lang="en-US" dirty="0" smtClean="0"/>
              <a:t>Tables</a:t>
            </a:r>
          </a:p>
          <a:p>
            <a:endParaRPr lang="en-US" dirty="0" smtClean="0"/>
          </a:p>
          <a:p>
            <a:r>
              <a:rPr lang="en-US" dirty="0" smtClean="0"/>
              <a:t>SQL</a:t>
            </a:r>
          </a:p>
          <a:p>
            <a:endParaRPr lang="en-US" dirty="0"/>
          </a:p>
        </p:txBody>
      </p:sp>
      <p:sp>
        <p:nvSpPr>
          <p:cNvPr id="4" name="Content Placeholder 3"/>
          <p:cNvSpPr>
            <a:spLocks noGrp="1"/>
          </p:cNvSpPr>
          <p:nvPr>
            <p:ph sz="half" idx="2"/>
          </p:nvPr>
        </p:nvSpPr>
        <p:spPr/>
        <p:txBody>
          <a:bodyPr/>
          <a:lstStyle/>
          <a:p>
            <a:pPr marL="514350" indent="-514350">
              <a:buAutoNum type="alphaLcPeriod"/>
            </a:pPr>
            <a:endParaRPr lang="en-US" dirty="0" smtClean="0"/>
          </a:p>
          <a:p>
            <a:pPr marL="514350" indent="-514350">
              <a:buAutoNum type="alphaLcPeriod"/>
            </a:pPr>
            <a:r>
              <a:rPr lang="en-US" dirty="0" smtClean="0"/>
              <a:t>Contains records and fields</a:t>
            </a:r>
          </a:p>
          <a:p>
            <a:pPr marL="514350" indent="-514350">
              <a:buAutoNum type="alphaLcPeriod"/>
            </a:pPr>
            <a:r>
              <a:rPr lang="en-US" dirty="0" smtClean="0"/>
              <a:t>Set of string commands for database access</a:t>
            </a:r>
          </a:p>
          <a:p>
            <a:pPr marL="514350" indent="-514350">
              <a:buAutoNum type="alphaLcPeriod"/>
            </a:pPr>
            <a:r>
              <a:rPr lang="en-US" dirty="0" smtClean="0"/>
              <a:t>Organized collection of data</a:t>
            </a:r>
          </a:p>
          <a:p>
            <a:endParaRPr lang="en-US" dirty="0"/>
          </a:p>
        </p:txBody>
      </p:sp>
      <p:sp>
        <p:nvSpPr>
          <p:cNvPr id="5" name="Text Placeholder 4"/>
          <p:cNvSpPr>
            <a:spLocks noGrp="1"/>
          </p:cNvSpPr>
          <p:nvPr>
            <p:ph type="body" sz="quarter" idx="10"/>
          </p:nvPr>
        </p:nvSpPr>
        <p:spPr/>
        <p:txBody>
          <a:bodyPr/>
          <a:lstStyle/>
          <a:p>
            <a:r>
              <a:rPr lang="en-US" dirty="0" smtClean="0"/>
              <a:t>1. Match each term to its description:</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 Quiz Answers</a:t>
            </a:r>
            <a:endParaRPr lang="en-US" dirty="0"/>
          </a:p>
        </p:txBody>
      </p:sp>
      <p:sp>
        <p:nvSpPr>
          <p:cNvPr id="3" name="Content Placeholder 2"/>
          <p:cNvSpPr>
            <a:spLocks noGrp="1"/>
          </p:cNvSpPr>
          <p:nvPr>
            <p:ph sz="half" idx="1"/>
          </p:nvPr>
        </p:nvSpPr>
        <p:spPr/>
        <p:txBody>
          <a:bodyPr/>
          <a:lstStyle/>
          <a:p>
            <a:endParaRPr lang="en-US" dirty="0" smtClean="0"/>
          </a:p>
          <a:p>
            <a:r>
              <a:rPr lang="en-US" dirty="0" smtClean="0"/>
              <a:t>Database</a:t>
            </a:r>
          </a:p>
          <a:p>
            <a:endParaRPr lang="en-US" dirty="0" smtClean="0"/>
          </a:p>
          <a:p>
            <a:r>
              <a:rPr lang="en-US" dirty="0" smtClean="0"/>
              <a:t>Tables</a:t>
            </a:r>
          </a:p>
          <a:p>
            <a:endParaRPr lang="en-US" dirty="0" smtClean="0"/>
          </a:p>
          <a:p>
            <a:r>
              <a:rPr lang="en-US" dirty="0" smtClean="0"/>
              <a:t>SQL</a:t>
            </a:r>
          </a:p>
          <a:p>
            <a:endParaRPr lang="en-US" dirty="0"/>
          </a:p>
        </p:txBody>
      </p:sp>
      <p:sp>
        <p:nvSpPr>
          <p:cNvPr id="4" name="Content Placeholder 3"/>
          <p:cNvSpPr>
            <a:spLocks noGrp="1"/>
          </p:cNvSpPr>
          <p:nvPr>
            <p:ph sz="half" idx="2"/>
          </p:nvPr>
        </p:nvSpPr>
        <p:spPr/>
        <p:txBody>
          <a:bodyPr/>
          <a:lstStyle/>
          <a:p>
            <a:pPr marL="514350" indent="-514350">
              <a:buAutoNum type="alphaLcPeriod"/>
            </a:pPr>
            <a:endParaRPr lang="en-US" dirty="0" smtClean="0"/>
          </a:p>
          <a:p>
            <a:pPr marL="514350" indent="-514350">
              <a:buAutoNum type="alphaLcPeriod" startAt="3"/>
            </a:pPr>
            <a:r>
              <a:rPr lang="en-US" dirty="0" smtClean="0"/>
              <a:t>Organized collection of data</a:t>
            </a:r>
          </a:p>
          <a:p>
            <a:pPr marL="514350" indent="-514350">
              <a:buAutoNum type="alphaLcPeriod"/>
            </a:pPr>
            <a:r>
              <a:rPr lang="en-US" dirty="0" smtClean="0"/>
              <a:t>Contains records and fields</a:t>
            </a:r>
          </a:p>
          <a:p>
            <a:pPr marL="514350" indent="-514350">
              <a:buAutoNum type="alphaLcPeriod"/>
            </a:pPr>
            <a:r>
              <a:rPr lang="en-US" dirty="0" smtClean="0"/>
              <a:t>Set of string commands for database access</a:t>
            </a:r>
          </a:p>
          <a:p>
            <a:endParaRPr lang="en-US" dirty="0"/>
          </a:p>
        </p:txBody>
      </p:sp>
      <p:sp>
        <p:nvSpPr>
          <p:cNvPr id="5" name="Text Placeholder 4"/>
          <p:cNvSpPr>
            <a:spLocks noGrp="1"/>
          </p:cNvSpPr>
          <p:nvPr>
            <p:ph type="body" sz="quarter" idx="10"/>
          </p:nvPr>
        </p:nvSpPr>
        <p:spPr/>
        <p:txBody>
          <a:bodyPr/>
          <a:lstStyle/>
          <a:p>
            <a:r>
              <a:rPr lang="en-US" dirty="0" smtClean="0"/>
              <a:t>1. Match each term to its description:</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8" name="Rectangle 4"/>
          <p:cNvSpPr>
            <a:spLocks noGrp="1" noChangeArrowheads="1"/>
          </p:cNvSpPr>
          <p:nvPr>
            <p:ph type="title"/>
          </p:nvPr>
        </p:nvSpPr>
        <p:spPr/>
        <p:txBody>
          <a:bodyPr/>
          <a:lstStyle/>
          <a:p>
            <a:r>
              <a:rPr lang="en-US" dirty="0" smtClean="0"/>
              <a:t>Summary – Quiz</a:t>
            </a:r>
            <a:endParaRPr lang="en-US" dirty="0"/>
          </a:p>
        </p:txBody>
      </p:sp>
      <p:sp>
        <p:nvSpPr>
          <p:cNvPr id="4" name="Content Placeholder 3"/>
          <p:cNvSpPr>
            <a:spLocks noGrp="1"/>
          </p:cNvSpPr>
          <p:nvPr>
            <p:ph idx="1"/>
          </p:nvPr>
        </p:nvSpPr>
        <p:spPr/>
        <p:txBody>
          <a:bodyPr/>
          <a:lstStyle/>
          <a:p>
            <a:pPr marL="514350" lvl="0" indent="-514350">
              <a:buAutoNum type="arabicPeriod" startAt="2"/>
              <a:defRPr/>
            </a:pPr>
            <a:r>
              <a:rPr lang="en-US" dirty="0" smtClean="0"/>
              <a:t>Which of the following are valid methods of connecting to a database using the OLE DB standard?</a:t>
            </a:r>
          </a:p>
          <a:p>
            <a:pPr marL="739775" lvl="1" indent="-514350">
              <a:buAutoNum type="alphaLcPeriod"/>
              <a:defRPr/>
            </a:pPr>
            <a:r>
              <a:rPr lang="en-US" dirty="0" smtClean="0"/>
              <a:t>Wire a True constant to the Prompt input of the DB Tools Open Connection  VI</a:t>
            </a:r>
          </a:p>
          <a:p>
            <a:pPr marL="739775" lvl="1" indent="-514350">
              <a:buAutoNum type="alphaLcPeriod"/>
              <a:defRPr/>
            </a:pPr>
            <a:r>
              <a:rPr lang="en-US" dirty="0" smtClean="0"/>
              <a:t>Wire the </a:t>
            </a:r>
            <a:r>
              <a:rPr lang="en-US" dirty="0" err="1" smtClean="0"/>
              <a:t>filepath</a:t>
            </a:r>
            <a:r>
              <a:rPr lang="en-US" dirty="0" smtClean="0"/>
              <a:t> of a valid UDL file to the </a:t>
            </a:r>
            <a:r>
              <a:rPr lang="en-US" dirty="0" err="1" smtClean="0"/>
              <a:t>Filepath</a:t>
            </a:r>
            <a:r>
              <a:rPr lang="en-US" dirty="0" smtClean="0"/>
              <a:t> input of the DB Tools Open Connection</a:t>
            </a:r>
          </a:p>
          <a:p>
            <a:pPr marL="739775" lvl="1" indent="-514350">
              <a:buAutoNum type="alphaLcPeriod"/>
              <a:defRPr/>
            </a:pPr>
            <a:r>
              <a:rPr lang="en-US" dirty="0" smtClean="0"/>
              <a:t>Wire the name of a DSN to the </a:t>
            </a:r>
            <a:r>
              <a:rPr lang="en-US" dirty="0" err="1" smtClean="0"/>
              <a:t>Filepath</a:t>
            </a:r>
            <a:r>
              <a:rPr lang="en-US" dirty="0" smtClean="0"/>
              <a:t> input of the DB Tools Open Connection</a:t>
            </a:r>
          </a:p>
          <a:p>
            <a:endParaRPr lang="en-US" dirty="0"/>
          </a:p>
        </p:txBody>
      </p:sp>
      <p:sp>
        <p:nvSpPr>
          <p:cNvPr id="40" name="Text Placeholder 5"/>
          <p:cNvSpPr txBox="1">
            <a:spLocks/>
          </p:cNvSpPr>
          <p:nvPr/>
        </p:nvSpPr>
        <p:spPr>
          <a:xfrm>
            <a:off x="1498600" y="381000"/>
            <a:ext cx="8077200" cy="609600"/>
          </a:xfrm>
          <a:prstGeom prst="rect">
            <a:avLst/>
          </a:prstGeom>
        </p:spPr>
        <p:txBody>
          <a:bodyPr/>
          <a:lstStyle/>
          <a:p>
            <a:pPr marL="0" marR="0" lvl="0" indent="0" algn="l" defTabSz="914400" rtl="0" eaLnBrk="1" fontAlgn="base" latinLnBrk="0" hangingPunct="1">
              <a:lnSpc>
                <a:spcPct val="100000"/>
              </a:lnSpc>
              <a:spcBef>
                <a:spcPct val="20000"/>
              </a:spcBef>
              <a:spcAft>
                <a:spcPct val="0"/>
              </a:spcAft>
              <a:buClrTx/>
              <a:buSzTx/>
              <a:buFontTx/>
              <a:buNone/>
              <a:tabLst>
                <a:tab pos="1539875" algn="l"/>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8" name="Rectangle 4"/>
          <p:cNvSpPr>
            <a:spLocks noGrp="1" noChangeArrowheads="1"/>
          </p:cNvSpPr>
          <p:nvPr>
            <p:ph type="title"/>
          </p:nvPr>
        </p:nvSpPr>
        <p:spPr/>
        <p:txBody>
          <a:bodyPr/>
          <a:lstStyle/>
          <a:p>
            <a:r>
              <a:rPr lang="en-US" dirty="0" smtClean="0"/>
              <a:t>Summary – Quiz Answers</a:t>
            </a:r>
            <a:endParaRPr lang="en-US" dirty="0"/>
          </a:p>
        </p:txBody>
      </p:sp>
      <p:sp>
        <p:nvSpPr>
          <p:cNvPr id="4" name="Content Placeholder 3"/>
          <p:cNvSpPr>
            <a:spLocks noGrp="1"/>
          </p:cNvSpPr>
          <p:nvPr>
            <p:ph idx="1"/>
          </p:nvPr>
        </p:nvSpPr>
        <p:spPr/>
        <p:txBody>
          <a:bodyPr/>
          <a:lstStyle/>
          <a:p>
            <a:pPr marL="514350" lvl="0" indent="-514350">
              <a:buAutoNum type="arabicPeriod" startAt="2"/>
              <a:defRPr/>
            </a:pPr>
            <a:r>
              <a:rPr lang="en-US" dirty="0" smtClean="0"/>
              <a:t>Which of the following are valid methods of connecting to a database using the OLE DB standard?</a:t>
            </a:r>
          </a:p>
          <a:p>
            <a:pPr marL="739775" lvl="1" indent="-514350">
              <a:buAutoNum type="alphaLcPeriod"/>
              <a:defRPr/>
            </a:pPr>
            <a:r>
              <a:rPr lang="en-US" b="1" dirty="0" smtClean="0"/>
              <a:t>Wire a True constant to the Prompt input of the DB Tools Open Connection  VI</a:t>
            </a:r>
          </a:p>
          <a:p>
            <a:pPr marL="739775" lvl="1" indent="-514350">
              <a:buAutoNum type="alphaLcPeriod"/>
              <a:defRPr/>
            </a:pPr>
            <a:r>
              <a:rPr lang="en-US" b="1" dirty="0" smtClean="0"/>
              <a:t>Wire the </a:t>
            </a:r>
            <a:r>
              <a:rPr lang="en-US" b="1" dirty="0" err="1" smtClean="0"/>
              <a:t>filepath</a:t>
            </a:r>
            <a:r>
              <a:rPr lang="en-US" b="1" dirty="0" smtClean="0"/>
              <a:t> of a valid UDL file to the </a:t>
            </a:r>
            <a:r>
              <a:rPr lang="en-US" b="1" dirty="0" err="1" smtClean="0"/>
              <a:t>Filepath</a:t>
            </a:r>
            <a:r>
              <a:rPr lang="en-US" b="1" dirty="0" smtClean="0"/>
              <a:t> input of the DB Tools Open Connection</a:t>
            </a:r>
          </a:p>
          <a:p>
            <a:pPr marL="739775" lvl="1" indent="-514350">
              <a:buAutoNum type="alphaLcPeriod"/>
              <a:defRPr/>
            </a:pPr>
            <a:r>
              <a:rPr lang="en-US" dirty="0" smtClean="0"/>
              <a:t>Wire the name of a DSN to the </a:t>
            </a:r>
            <a:r>
              <a:rPr lang="en-US" dirty="0" err="1" smtClean="0"/>
              <a:t>Filepath</a:t>
            </a:r>
            <a:r>
              <a:rPr lang="en-US" dirty="0" smtClean="0"/>
              <a:t> input of the DB Tools Open Connection</a:t>
            </a:r>
          </a:p>
          <a:p>
            <a:endParaRPr lang="en-US" dirty="0"/>
          </a:p>
        </p:txBody>
      </p:sp>
      <p:sp>
        <p:nvSpPr>
          <p:cNvPr id="40" name="Text Placeholder 5"/>
          <p:cNvSpPr txBox="1">
            <a:spLocks/>
          </p:cNvSpPr>
          <p:nvPr/>
        </p:nvSpPr>
        <p:spPr>
          <a:xfrm>
            <a:off x="2730500" y="-304800"/>
            <a:ext cx="8077200" cy="609600"/>
          </a:xfrm>
          <a:prstGeom prst="rect">
            <a:avLst/>
          </a:prstGeom>
        </p:spPr>
        <p:txBody>
          <a:bodyPr/>
          <a:lstStyle/>
          <a:p>
            <a:pPr marL="514350" marR="0" lvl="0" indent="-514350" algn="l" defTabSz="914400" rtl="0" eaLnBrk="1" fontAlgn="base" latinLnBrk="0" hangingPunct="1">
              <a:lnSpc>
                <a:spcPct val="100000"/>
              </a:lnSpc>
              <a:spcBef>
                <a:spcPct val="20000"/>
              </a:spcBef>
              <a:spcAft>
                <a:spcPct val="0"/>
              </a:spcAft>
              <a:buClrTx/>
              <a:buSzTx/>
              <a:buAutoNum type="arabicPeriod" startAt="2"/>
              <a:tabLst>
                <a:tab pos="1539875" algn="l"/>
              </a:tabLst>
              <a:defRPr/>
            </a:pPr>
            <a:endParaRPr lang="en-US" sz="2800" b="0" kern="0" dirty="0">
              <a:latin typeface="+mn-lt"/>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8" name="Rectangle 4"/>
          <p:cNvSpPr>
            <a:spLocks noGrp="1" noChangeArrowheads="1"/>
          </p:cNvSpPr>
          <p:nvPr>
            <p:ph type="title"/>
          </p:nvPr>
        </p:nvSpPr>
        <p:spPr/>
        <p:txBody>
          <a:bodyPr/>
          <a:lstStyle/>
          <a:p>
            <a:r>
              <a:rPr lang="en-US" dirty="0" smtClean="0"/>
              <a:t>Summary – Quiz</a:t>
            </a:r>
            <a:endParaRPr lang="en-US" dirty="0"/>
          </a:p>
        </p:txBody>
      </p:sp>
      <p:sp>
        <p:nvSpPr>
          <p:cNvPr id="4" name="Content Placeholder 3"/>
          <p:cNvSpPr>
            <a:spLocks noGrp="1"/>
          </p:cNvSpPr>
          <p:nvPr>
            <p:ph idx="1"/>
          </p:nvPr>
        </p:nvSpPr>
        <p:spPr/>
        <p:txBody>
          <a:bodyPr/>
          <a:lstStyle/>
          <a:p>
            <a:pPr marL="514350" lvl="0" indent="-514350">
              <a:buAutoNum type="arabicPeriod" startAt="3"/>
              <a:defRPr/>
            </a:pPr>
            <a:r>
              <a:rPr lang="en-US" dirty="0" smtClean="0"/>
              <a:t>Which VI converts database data into a more usable LabVIEW data type?</a:t>
            </a:r>
          </a:p>
          <a:p>
            <a:pPr marL="739775" lvl="1" indent="-514350">
              <a:buAutoNum type="alphaLcPeriod"/>
              <a:defRPr/>
            </a:pPr>
            <a:r>
              <a:rPr lang="en-US" dirty="0" smtClean="0"/>
              <a:t>DB Tools Open Connection</a:t>
            </a:r>
          </a:p>
          <a:p>
            <a:pPr marL="739775" lvl="1" indent="-514350">
              <a:buAutoNum type="alphaLcPeriod"/>
              <a:defRPr/>
            </a:pPr>
            <a:r>
              <a:rPr lang="en-US" dirty="0" smtClean="0"/>
              <a:t>DB Tools Select Data</a:t>
            </a:r>
          </a:p>
          <a:p>
            <a:pPr marL="739775" lvl="1" indent="-514350">
              <a:buAutoNum type="alphaLcPeriod"/>
              <a:defRPr/>
            </a:pPr>
            <a:r>
              <a:rPr lang="en-US" dirty="0" smtClean="0"/>
              <a:t>DB Tools Insert Data</a:t>
            </a:r>
          </a:p>
          <a:p>
            <a:pPr marL="739775" lvl="1" indent="-514350">
              <a:buAutoNum type="alphaLcPeriod"/>
              <a:defRPr/>
            </a:pPr>
            <a:r>
              <a:rPr lang="en-US" dirty="0" smtClean="0"/>
              <a:t>Database Variant to Data</a:t>
            </a:r>
          </a:p>
          <a:p>
            <a:endParaRPr lang="en-US" dirty="0"/>
          </a:p>
        </p:txBody>
      </p:sp>
      <p:sp>
        <p:nvSpPr>
          <p:cNvPr id="40" name="Text Placeholder 5"/>
          <p:cNvSpPr txBox="1">
            <a:spLocks/>
          </p:cNvSpPr>
          <p:nvPr/>
        </p:nvSpPr>
        <p:spPr>
          <a:xfrm>
            <a:off x="533400" y="1447800"/>
            <a:ext cx="8077200" cy="609600"/>
          </a:xfrm>
          <a:prstGeom prst="rect">
            <a:avLst/>
          </a:prstGeom>
        </p:spPr>
        <p:txBody>
          <a:bodyPr/>
          <a:lstStyle/>
          <a:p>
            <a:pPr marL="0" marR="0" lvl="0" indent="0" algn="l" defTabSz="914400" rtl="0" eaLnBrk="1" fontAlgn="base" latinLnBrk="0" hangingPunct="1">
              <a:lnSpc>
                <a:spcPct val="100000"/>
              </a:lnSpc>
              <a:spcBef>
                <a:spcPct val="20000"/>
              </a:spcBef>
              <a:spcAft>
                <a:spcPct val="0"/>
              </a:spcAft>
              <a:buClrTx/>
              <a:buSzTx/>
              <a:buFontTx/>
              <a:buNone/>
              <a:tabLst>
                <a:tab pos="1539875" algn="l"/>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0" name="Rectangle 10"/>
          <p:cNvSpPr>
            <a:spLocks noGrp="1" noChangeArrowheads="1"/>
          </p:cNvSpPr>
          <p:nvPr>
            <p:ph type="title"/>
          </p:nvPr>
        </p:nvSpPr>
        <p:spPr/>
        <p:txBody>
          <a:bodyPr/>
          <a:lstStyle/>
          <a:p>
            <a:r>
              <a:rPr lang="en-US" dirty="0" smtClean="0"/>
              <a:t>Database Terminology</a:t>
            </a:r>
            <a:endParaRPr lang="en-US" dirty="0"/>
          </a:p>
        </p:txBody>
      </p:sp>
      <p:sp>
        <p:nvSpPr>
          <p:cNvPr id="471051" name="Rectangle 11"/>
          <p:cNvSpPr>
            <a:spLocks noGrp="1" noChangeArrowheads="1"/>
          </p:cNvSpPr>
          <p:nvPr>
            <p:ph idx="1"/>
          </p:nvPr>
        </p:nvSpPr>
        <p:spPr/>
        <p:txBody>
          <a:bodyPr/>
          <a:lstStyle/>
          <a:p>
            <a:pPr lvl="1">
              <a:buNone/>
            </a:pPr>
            <a:r>
              <a:rPr lang="en-US" dirty="0" smtClean="0"/>
              <a:t>Most modern relational DBMS store data in tables</a:t>
            </a:r>
          </a:p>
        </p:txBody>
      </p:sp>
      <p:sp>
        <p:nvSpPr>
          <p:cNvPr id="5" name="AutoShape 6"/>
          <p:cNvSpPr>
            <a:spLocks noChangeArrowheads="1"/>
          </p:cNvSpPr>
          <p:nvPr/>
        </p:nvSpPr>
        <p:spPr bwMode="auto">
          <a:xfrm>
            <a:off x="2020888" y="2603500"/>
            <a:ext cx="4394200" cy="2647950"/>
          </a:xfrm>
          <a:prstGeom prst="can">
            <a:avLst>
              <a:gd name="adj" fmla="val 25000"/>
            </a:avLst>
          </a:prstGeom>
          <a:solidFill>
            <a:schemeClr val="accent6">
              <a:lumMod val="40000"/>
              <a:lumOff val="60000"/>
            </a:schemeClr>
          </a:solidFill>
          <a:ln w="9525">
            <a:solidFill>
              <a:schemeClr val="tx1"/>
            </a:solidFill>
            <a:round/>
            <a:headEnd/>
            <a:tailEnd/>
          </a:ln>
          <a:effectLst/>
        </p:spPr>
        <p:txBody>
          <a:bodyPr wrap="none" anchor="ctr"/>
          <a:lstStyle/>
          <a:p>
            <a:pPr>
              <a:defRPr/>
            </a:pPr>
            <a:endParaRPr lang="en-US" b="0">
              <a:solidFill>
                <a:schemeClr val="tx1"/>
              </a:solidFill>
              <a:effectLst>
                <a:outerShdw blurRad="38100" dist="38100" dir="2700000" algn="tl">
                  <a:srgbClr val="FFFFFF"/>
                </a:outerShdw>
              </a:effectLst>
              <a:latin typeface="Times New Roman" pitchFamily="18" charset="0"/>
            </a:endParaRPr>
          </a:p>
        </p:txBody>
      </p:sp>
      <p:sp>
        <p:nvSpPr>
          <p:cNvPr id="6" name="Text Box 7"/>
          <p:cNvSpPr txBox="1">
            <a:spLocks noChangeArrowheads="1"/>
          </p:cNvSpPr>
          <p:nvPr/>
        </p:nvSpPr>
        <p:spPr bwMode="auto">
          <a:xfrm>
            <a:off x="2924175" y="2635250"/>
            <a:ext cx="2514600" cy="457200"/>
          </a:xfrm>
          <a:prstGeom prst="rect">
            <a:avLst/>
          </a:prstGeom>
          <a:noFill/>
          <a:ln w="9525">
            <a:noFill/>
            <a:miter lim="800000"/>
            <a:headEnd/>
            <a:tailEnd/>
          </a:ln>
        </p:spPr>
        <p:txBody>
          <a:bodyPr>
            <a:spAutoFit/>
          </a:bodyPr>
          <a:lstStyle/>
          <a:p>
            <a:r>
              <a:rPr lang="en-US" b="0" dirty="0">
                <a:solidFill>
                  <a:schemeClr val="tx1"/>
                </a:solidFill>
                <a:latin typeface="+mn-lt"/>
              </a:rPr>
              <a:t>Database</a:t>
            </a:r>
          </a:p>
        </p:txBody>
      </p:sp>
      <p:pic>
        <p:nvPicPr>
          <p:cNvPr id="7" name="Picture 14" descr="loc_missing_art_imagefile database table"/>
          <p:cNvPicPr>
            <a:picLocks noChangeAspect="1" noChangeArrowheads="1"/>
          </p:cNvPicPr>
          <p:nvPr/>
        </p:nvPicPr>
        <p:blipFill>
          <a:blip r:embed="rId3" cstate="print"/>
          <a:srcRect/>
          <a:stretch>
            <a:fillRect/>
          </a:stretch>
        </p:blipFill>
        <p:spPr bwMode="auto">
          <a:xfrm>
            <a:off x="2336800" y="4356100"/>
            <a:ext cx="1852613" cy="628650"/>
          </a:xfrm>
          <a:prstGeom prst="rect">
            <a:avLst/>
          </a:prstGeom>
          <a:noFill/>
          <a:ln w="9525">
            <a:noFill/>
            <a:miter lim="800000"/>
            <a:headEnd/>
            <a:tailEnd/>
          </a:ln>
        </p:spPr>
      </p:pic>
      <p:pic>
        <p:nvPicPr>
          <p:cNvPr id="8" name="Picture 15" descr="loc_missing_art_imagefile database table"/>
          <p:cNvPicPr>
            <a:picLocks noChangeAspect="1" noChangeArrowheads="1"/>
          </p:cNvPicPr>
          <p:nvPr/>
        </p:nvPicPr>
        <p:blipFill>
          <a:blip r:embed="rId3" cstate="print"/>
          <a:srcRect/>
          <a:stretch>
            <a:fillRect/>
          </a:stretch>
        </p:blipFill>
        <p:spPr bwMode="auto">
          <a:xfrm>
            <a:off x="4318000" y="4356100"/>
            <a:ext cx="1852613" cy="628650"/>
          </a:xfrm>
          <a:prstGeom prst="rect">
            <a:avLst/>
          </a:prstGeom>
          <a:noFill/>
          <a:ln w="9525">
            <a:noFill/>
            <a:miter lim="800000"/>
            <a:headEnd/>
            <a:tailEnd/>
          </a:ln>
        </p:spPr>
      </p:pic>
      <p:pic>
        <p:nvPicPr>
          <p:cNvPr id="9" name="Picture 16" descr="loc_missing_art_imagefile database table"/>
          <p:cNvPicPr>
            <a:picLocks noChangeAspect="1" noChangeArrowheads="1"/>
          </p:cNvPicPr>
          <p:nvPr/>
        </p:nvPicPr>
        <p:blipFill>
          <a:blip r:embed="rId3" cstate="print"/>
          <a:srcRect/>
          <a:stretch>
            <a:fillRect/>
          </a:stretch>
        </p:blipFill>
        <p:spPr bwMode="auto">
          <a:xfrm>
            <a:off x="4318000" y="3441700"/>
            <a:ext cx="1852613" cy="628650"/>
          </a:xfrm>
          <a:prstGeom prst="rect">
            <a:avLst/>
          </a:prstGeom>
          <a:noFill/>
          <a:ln w="9525">
            <a:noFill/>
            <a:miter lim="800000"/>
            <a:headEnd/>
            <a:tailEnd/>
          </a:ln>
        </p:spPr>
      </p:pic>
      <p:pic>
        <p:nvPicPr>
          <p:cNvPr id="10" name="Picture 17" descr="loc_missing_art_imagefile database table"/>
          <p:cNvPicPr>
            <a:picLocks noChangeAspect="1" noChangeArrowheads="1"/>
          </p:cNvPicPr>
          <p:nvPr/>
        </p:nvPicPr>
        <p:blipFill>
          <a:blip r:embed="rId3" cstate="print"/>
          <a:srcRect/>
          <a:stretch>
            <a:fillRect/>
          </a:stretch>
        </p:blipFill>
        <p:spPr bwMode="auto">
          <a:xfrm>
            <a:off x="2336800" y="3441700"/>
            <a:ext cx="1852613" cy="628650"/>
          </a:xfrm>
          <a:prstGeom prst="rect">
            <a:avLst/>
          </a:prstGeom>
          <a:noFill/>
          <a:ln w="9525">
            <a:noFill/>
            <a:miter lim="800000"/>
            <a:headEnd/>
            <a:tailEnd/>
          </a:ln>
        </p:spPr>
      </p:pic>
      <p:sp>
        <p:nvSpPr>
          <p:cNvPr id="11" name="Rectangle 18"/>
          <p:cNvSpPr>
            <a:spLocks noChangeArrowheads="1"/>
          </p:cNvSpPr>
          <p:nvPr/>
        </p:nvSpPr>
        <p:spPr bwMode="auto">
          <a:xfrm>
            <a:off x="6794500" y="2705100"/>
            <a:ext cx="789896" cy="461665"/>
          </a:xfrm>
          <a:prstGeom prst="rect">
            <a:avLst/>
          </a:prstGeom>
          <a:noFill/>
          <a:ln w="9525" algn="ctr">
            <a:noFill/>
            <a:miter lim="800000"/>
            <a:headEnd type="none" w="sm" len="sm"/>
            <a:tailEnd type="none" w="sm" len="sm"/>
          </a:ln>
        </p:spPr>
        <p:txBody>
          <a:bodyPr wrap="none">
            <a:spAutoFit/>
          </a:bodyPr>
          <a:lstStyle/>
          <a:p>
            <a:r>
              <a:rPr lang="en-US" b="0" dirty="0">
                <a:solidFill>
                  <a:schemeClr val="tx1"/>
                </a:solidFill>
                <a:latin typeface="Arial Narrow" pitchFamily="34" charset="0"/>
              </a:rPr>
              <a:t>Table</a:t>
            </a:r>
          </a:p>
        </p:txBody>
      </p:sp>
      <p:sp>
        <p:nvSpPr>
          <p:cNvPr id="12" name="Line 8"/>
          <p:cNvSpPr>
            <a:spLocks noChangeShapeType="1"/>
          </p:cNvSpPr>
          <p:nvPr/>
        </p:nvSpPr>
        <p:spPr bwMode="auto">
          <a:xfrm flipH="1">
            <a:off x="6116638" y="3109913"/>
            <a:ext cx="804862" cy="519112"/>
          </a:xfrm>
          <a:prstGeom prst="line">
            <a:avLst/>
          </a:prstGeom>
          <a:noFill/>
          <a:ln w="28575">
            <a:solidFill>
              <a:srgbClr val="FF0000"/>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8" name="Rectangle 4"/>
          <p:cNvSpPr>
            <a:spLocks noGrp="1" noChangeArrowheads="1"/>
          </p:cNvSpPr>
          <p:nvPr>
            <p:ph type="title"/>
          </p:nvPr>
        </p:nvSpPr>
        <p:spPr/>
        <p:txBody>
          <a:bodyPr/>
          <a:lstStyle/>
          <a:p>
            <a:r>
              <a:rPr lang="en-US" dirty="0" smtClean="0"/>
              <a:t>Summary – Quiz Answer</a:t>
            </a:r>
            <a:endParaRPr lang="en-US" dirty="0"/>
          </a:p>
        </p:txBody>
      </p:sp>
      <p:sp>
        <p:nvSpPr>
          <p:cNvPr id="4" name="Content Placeholder 3"/>
          <p:cNvSpPr>
            <a:spLocks noGrp="1"/>
          </p:cNvSpPr>
          <p:nvPr>
            <p:ph idx="1"/>
          </p:nvPr>
        </p:nvSpPr>
        <p:spPr/>
        <p:txBody>
          <a:bodyPr/>
          <a:lstStyle/>
          <a:p>
            <a:pPr marL="514350" lvl="0" indent="-514350">
              <a:buAutoNum type="arabicPeriod" startAt="3"/>
              <a:defRPr/>
            </a:pPr>
            <a:r>
              <a:rPr lang="en-US" dirty="0" smtClean="0"/>
              <a:t>Which VI converts database data into a more usable LabVIEW data type?</a:t>
            </a:r>
          </a:p>
          <a:p>
            <a:pPr marL="739775" lvl="1" indent="-514350">
              <a:buAutoNum type="alphaLcPeriod"/>
              <a:defRPr/>
            </a:pPr>
            <a:r>
              <a:rPr lang="en-US" dirty="0" smtClean="0"/>
              <a:t>DB Tools Open Connection</a:t>
            </a:r>
          </a:p>
          <a:p>
            <a:pPr marL="739775" lvl="1" indent="-514350">
              <a:buAutoNum type="alphaLcPeriod"/>
              <a:defRPr/>
            </a:pPr>
            <a:r>
              <a:rPr lang="en-US" dirty="0" smtClean="0"/>
              <a:t>DB Tools Select Data</a:t>
            </a:r>
          </a:p>
          <a:p>
            <a:pPr marL="739775" lvl="1" indent="-514350">
              <a:buAutoNum type="alphaLcPeriod"/>
              <a:defRPr/>
            </a:pPr>
            <a:r>
              <a:rPr lang="en-US" dirty="0" smtClean="0"/>
              <a:t>DB Tools Insert Data</a:t>
            </a:r>
          </a:p>
          <a:p>
            <a:pPr marL="739775" lvl="1" indent="-514350">
              <a:buAutoNum type="alphaLcPeriod"/>
              <a:defRPr/>
            </a:pPr>
            <a:r>
              <a:rPr lang="en-US" b="1" dirty="0" smtClean="0"/>
              <a:t>Database Variant to Data</a:t>
            </a:r>
          </a:p>
          <a:p>
            <a:endParaRPr lang="en-US" dirty="0"/>
          </a:p>
        </p:txBody>
      </p:sp>
      <p:sp>
        <p:nvSpPr>
          <p:cNvPr id="40" name="Text Placeholder 5"/>
          <p:cNvSpPr txBox="1">
            <a:spLocks/>
          </p:cNvSpPr>
          <p:nvPr/>
        </p:nvSpPr>
        <p:spPr>
          <a:xfrm>
            <a:off x="533400" y="1447800"/>
            <a:ext cx="8077200" cy="609600"/>
          </a:xfrm>
          <a:prstGeom prst="rect">
            <a:avLst/>
          </a:prstGeom>
        </p:spPr>
        <p:txBody>
          <a:bodyPr/>
          <a:lstStyle/>
          <a:p>
            <a:pPr marL="514350" marR="0" lvl="0" indent="-514350" algn="l" defTabSz="914400" rtl="0" eaLnBrk="1" fontAlgn="base" latinLnBrk="0" hangingPunct="1">
              <a:lnSpc>
                <a:spcPct val="100000"/>
              </a:lnSpc>
              <a:spcBef>
                <a:spcPct val="20000"/>
              </a:spcBef>
              <a:spcAft>
                <a:spcPct val="0"/>
              </a:spcAft>
              <a:buClrTx/>
              <a:buSzTx/>
              <a:tabLst>
                <a:tab pos="1539875" algn="l"/>
              </a:tabLst>
              <a:defRPr/>
            </a:pPr>
            <a:endParaRPr kumimoji="0" lang="en-US" sz="280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tab pos="1539875" algn="l"/>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0" name="Rectangle 10"/>
          <p:cNvSpPr>
            <a:spLocks noGrp="1" noChangeArrowheads="1"/>
          </p:cNvSpPr>
          <p:nvPr>
            <p:ph type="title"/>
          </p:nvPr>
        </p:nvSpPr>
        <p:spPr/>
        <p:txBody>
          <a:bodyPr/>
          <a:lstStyle/>
          <a:p>
            <a:r>
              <a:rPr lang="en-US" dirty="0" smtClean="0"/>
              <a:t>Database Table</a:t>
            </a:r>
            <a:endParaRPr lang="en-US" dirty="0"/>
          </a:p>
        </p:txBody>
      </p:sp>
      <p:sp>
        <p:nvSpPr>
          <p:cNvPr id="471051" name="Rectangle 11"/>
          <p:cNvSpPr>
            <a:spLocks noGrp="1" noChangeArrowheads="1"/>
          </p:cNvSpPr>
          <p:nvPr>
            <p:ph idx="1"/>
          </p:nvPr>
        </p:nvSpPr>
        <p:spPr/>
        <p:txBody>
          <a:bodyPr/>
          <a:lstStyle/>
          <a:p>
            <a:pPr lvl="1">
              <a:buNone/>
            </a:pPr>
            <a:r>
              <a:rPr lang="en-US" dirty="0" smtClean="0"/>
              <a:t>Most modern relational DBMS store data in tables</a:t>
            </a:r>
          </a:p>
          <a:p>
            <a:pPr lvl="1"/>
            <a:r>
              <a:rPr lang="en-US" dirty="0" smtClean="0"/>
              <a:t>Each table must have a unique name</a:t>
            </a:r>
          </a:p>
          <a:p>
            <a:pPr lvl="1"/>
            <a:r>
              <a:rPr lang="en-US" dirty="0" smtClean="0"/>
              <a:t>Each field in a table must have a unique name</a:t>
            </a:r>
          </a:p>
          <a:p>
            <a:pPr lvl="1"/>
            <a:r>
              <a:rPr lang="en-US" dirty="0" smtClean="0"/>
              <a:t>Records may or may not have entries in all fields</a:t>
            </a:r>
          </a:p>
        </p:txBody>
      </p:sp>
      <p:graphicFrame>
        <p:nvGraphicFramePr>
          <p:cNvPr id="13" name="Object 5"/>
          <p:cNvGraphicFramePr>
            <a:graphicFrameLocks noChangeAspect="1"/>
          </p:cNvGraphicFramePr>
          <p:nvPr/>
        </p:nvGraphicFramePr>
        <p:xfrm>
          <a:off x="2468563" y="4214813"/>
          <a:ext cx="5922962" cy="2008187"/>
        </p:xfrm>
        <a:graphic>
          <a:graphicData uri="http://schemas.openxmlformats.org/presentationml/2006/ole">
            <p:oleObj spid="_x0000_s1026" name="Bitmap Image" r:id="rId4" imgW="4885714" imgH="1657581" progId="PBrush">
              <p:embed/>
            </p:oleObj>
          </a:graphicData>
        </a:graphic>
      </p:graphicFrame>
      <p:sp>
        <p:nvSpPr>
          <p:cNvPr id="14" name="Text Box 6"/>
          <p:cNvSpPr txBox="1">
            <a:spLocks noChangeArrowheads="1"/>
          </p:cNvSpPr>
          <p:nvPr/>
        </p:nvSpPr>
        <p:spPr bwMode="auto">
          <a:xfrm>
            <a:off x="419100" y="4605338"/>
            <a:ext cx="1289134" cy="369332"/>
          </a:xfrm>
          <a:prstGeom prst="rect">
            <a:avLst/>
          </a:prstGeom>
          <a:noFill/>
          <a:ln w="9525">
            <a:noFill/>
            <a:miter lim="800000"/>
            <a:headEnd/>
            <a:tailEnd/>
          </a:ln>
        </p:spPr>
        <p:txBody>
          <a:bodyPr wrap="none">
            <a:spAutoFit/>
          </a:bodyPr>
          <a:lstStyle/>
          <a:p>
            <a:r>
              <a:rPr lang="en-US" sz="1800" dirty="0" smtClean="0">
                <a:solidFill>
                  <a:schemeClr val="tx1"/>
                </a:solidFill>
                <a:latin typeface="+mn-lt"/>
              </a:rPr>
              <a:t>Record/Row</a:t>
            </a:r>
            <a:endParaRPr lang="en-US" sz="1800" dirty="0">
              <a:solidFill>
                <a:schemeClr val="tx1"/>
              </a:solidFill>
              <a:latin typeface="+mn-lt"/>
            </a:endParaRPr>
          </a:p>
        </p:txBody>
      </p:sp>
      <p:sp>
        <p:nvSpPr>
          <p:cNvPr id="15" name="Text Box 7"/>
          <p:cNvSpPr txBox="1">
            <a:spLocks noChangeArrowheads="1"/>
          </p:cNvSpPr>
          <p:nvPr/>
        </p:nvSpPr>
        <p:spPr bwMode="auto">
          <a:xfrm>
            <a:off x="3178175" y="3536950"/>
            <a:ext cx="1595309" cy="369332"/>
          </a:xfrm>
          <a:prstGeom prst="rect">
            <a:avLst/>
          </a:prstGeom>
          <a:noFill/>
          <a:ln w="9525">
            <a:noFill/>
            <a:miter lim="800000"/>
            <a:headEnd/>
            <a:tailEnd/>
          </a:ln>
        </p:spPr>
        <p:txBody>
          <a:bodyPr wrap="none">
            <a:spAutoFit/>
          </a:bodyPr>
          <a:lstStyle/>
          <a:p>
            <a:r>
              <a:rPr lang="en-US" sz="1800" dirty="0" smtClean="0">
                <a:solidFill>
                  <a:schemeClr val="tx1"/>
                </a:solidFill>
                <a:latin typeface="+mn-lt"/>
              </a:rPr>
              <a:t>Fields/</a:t>
            </a:r>
            <a:r>
              <a:rPr lang="hu-HU" sz="1800" dirty="0" smtClean="0">
                <a:solidFill>
                  <a:schemeClr val="tx1"/>
                </a:solidFill>
                <a:latin typeface="+mn-lt"/>
              </a:rPr>
              <a:t>C</a:t>
            </a:r>
            <a:r>
              <a:rPr lang="en-US" sz="1800" dirty="0" err="1">
                <a:solidFill>
                  <a:schemeClr val="tx1"/>
                </a:solidFill>
                <a:latin typeface="+mn-lt"/>
              </a:rPr>
              <a:t>olumns</a:t>
            </a:r>
            <a:endParaRPr lang="en-US" sz="1800" dirty="0">
              <a:solidFill>
                <a:schemeClr val="tx1"/>
              </a:solidFill>
              <a:latin typeface="+mn-lt"/>
            </a:endParaRPr>
          </a:p>
        </p:txBody>
      </p:sp>
      <p:sp>
        <p:nvSpPr>
          <p:cNvPr id="16" name="Line 8"/>
          <p:cNvSpPr>
            <a:spLocks noChangeShapeType="1"/>
          </p:cNvSpPr>
          <p:nvPr/>
        </p:nvSpPr>
        <p:spPr bwMode="auto">
          <a:xfrm rot="-300000">
            <a:off x="1818867" y="4765085"/>
            <a:ext cx="548640" cy="45719"/>
          </a:xfrm>
          <a:prstGeom prst="line">
            <a:avLst/>
          </a:prstGeom>
          <a:noFill/>
          <a:ln w="28575">
            <a:solidFill>
              <a:srgbClr val="FF0000"/>
            </a:solidFill>
            <a:round/>
            <a:headEnd/>
            <a:tailEnd type="triangle" w="med" len="med"/>
          </a:ln>
        </p:spPr>
        <p:txBody>
          <a:bodyPr/>
          <a:lstStyle/>
          <a:p>
            <a:endParaRPr lang="en-US"/>
          </a:p>
        </p:txBody>
      </p:sp>
      <p:sp>
        <p:nvSpPr>
          <p:cNvPr id="17" name="Line 9"/>
          <p:cNvSpPr>
            <a:spLocks noChangeShapeType="1"/>
          </p:cNvSpPr>
          <p:nvPr/>
        </p:nvSpPr>
        <p:spPr bwMode="auto">
          <a:xfrm flipH="1">
            <a:off x="3722687" y="3867150"/>
            <a:ext cx="404813" cy="731838"/>
          </a:xfrm>
          <a:prstGeom prst="line">
            <a:avLst/>
          </a:prstGeom>
          <a:noFill/>
          <a:ln w="28575">
            <a:solidFill>
              <a:srgbClr val="FF0000"/>
            </a:solidFill>
            <a:round/>
            <a:headEnd/>
            <a:tailEnd type="triangle" w="med" len="med"/>
          </a:ln>
        </p:spPr>
        <p:txBody>
          <a:bodyPr/>
          <a:lstStyle/>
          <a:p>
            <a:endParaRPr lang="en-US"/>
          </a:p>
        </p:txBody>
      </p:sp>
      <p:sp>
        <p:nvSpPr>
          <p:cNvPr id="18" name="Line 10"/>
          <p:cNvSpPr>
            <a:spLocks noChangeShapeType="1"/>
          </p:cNvSpPr>
          <p:nvPr/>
        </p:nvSpPr>
        <p:spPr bwMode="auto">
          <a:xfrm>
            <a:off x="4127818" y="3905250"/>
            <a:ext cx="45719" cy="666750"/>
          </a:xfrm>
          <a:prstGeom prst="line">
            <a:avLst/>
          </a:prstGeom>
          <a:noFill/>
          <a:ln w="28575">
            <a:solidFill>
              <a:srgbClr val="FF0000"/>
            </a:solidFill>
            <a:round/>
            <a:headEnd/>
            <a:tailEnd type="triangle" w="med" len="med"/>
          </a:ln>
        </p:spPr>
        <p:txBody>
          <a:bodyPr/>
          <a:lstStyle/>
          <a:p>
            <a:endParaRPr lang="en-US"/>
          </a:p>
        </p:txBody>
      </p:sp>
      <p:sp>
        <p:nvSpPr>
          <p:cNvPr id="19" name="Line 11"/>
          <p:cNvSpPr>
            <a:spLocks noChangeShapeType="1"/>
          </p:cNvSpPr>
          <p:nvPr/>
        </p:nvSpPr>
        <p:spPr bwMode="auto">
          <a:xfrm>
            <a:off x="4127500" y="3879850"/>
            <a:ext cx="1054100" cy="704850"/>
          </a:xfrm>
          <a:prstGeom prst="line">
            <a:avLst/>
          </a:prstGeom>
          <a:noFill/>
          <a:ln w="28575">
            <a:solidFill>
              <a:srgbClr val="FF0000"/>
            </a:solidFill>
            <a:round/>
            <a:headEnd/>
            <a:tailEnd type="triangle" w="med" len="med"/>
          </a:ln>
        </p:spPr>
        <p:txBody>
          <a:bodyPr/>
          <a:lstStyle/>
          <a:p>
            <a:endParaRPr lang="en-US"/>
          </a:p>
        </p:txBody>
      </p:sp>
      <p:sp>
        <p:nvSpPr>
          <p:cNvPr id="20" name="Line 12"/>
          <p:cNvSpPr>
            <a:spLocks noChangeShapeType="1"/>
          </p:cNvSpPr>
          <p:nvPr/>
        </p:nvSpPr>
        <p:spPr bwMode="auto">
          <a:xfrm>
            <a:off x="4140200" y="3867150"/>
            <a:ext cx="2135188" cy="746124"/>
          </a:xfrm>
          <a:prstGeom prst="line">
            <a:avLst/>
          </a:prstGeom>
          <a:noFill/>
          <a:ln w="28575">
            <a:solidFill>
              <a:srgbClr val="FF0000"/>
            </a:solidFill>
            <a:round/>
            <a:headEnd/>
            <a:tailEnd type="triangle" w="med" len="med"/>
          </a:ln>
        </p:spPr>
        <p:txBody>
          <a:bodyPr/>
          <a:lstStyle/>
          <a:p>
            <a:endParaRPr lang="en-US"/>
          </a:p>
        </p:txBody>
      </p:sp>
      <p:sp>
        <p:nvSpPr>
          <p:cNvPr id="21" name="Line 13"/>
          <p:cNvSpPr>
            <a:spLocks noChangeShapeType="1"/>
          </p:cNvSpPr>
          <p:nvPr/>
        </p:nvSpPr>
        <p:spPr bwMode="auto">
          <a:xfrm>
            <a:off x="4127500" y="3879850"/>
            <a:ext cx="3252788" cy="665163"/>
          </a:xfrm>
          <a:prstGeom prst="line">
            <a:avLst/>
          </a:prstGeom>
          <a:noFill/>
          <a:ln w="28575">
            <a:solidFill>
              <a:srgbClr val="FF0000"/>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0" name="Rectangle 10"/>
          <p:cNvSpPr>
            <a:spLocks noGrp="1" noChangeArrowheads="1"/>
          </p:cNvSpPr>
          <p:nvPr>
            <p:ph type="title"/>
          </p:nvPr>
        </p:nvSpPr>
        <p:spPr/>
        <p:txBody>
          <a:bodyPr/>
          <a:lstStyle/>
          <a:p>
            <a:r>
              <a:rPr lang="en-US" dirty="0" smtClean="0"/>
              <a:t>Data Type of Fields</a:t>
            </a:r>
            <a:endParaRPr lang="en-US" dirty="0"/>
          </a:p>
        </p:txBody>
      </p:sp>
      <p:sp>
        <p:nvSpPr>
          <p:cNvPr id="471051" name="Rectangle 11"/>
          <p:cNvSpPr>
            <a:spLocks noGrp="1" noChangeArrowheads="1"/>
          </p:cNvSpPr>
          <p:nvPr>
            <p:ph idx="1"/>
          </p:nvPr>
        </p:nvSpPr>
        <p:spPr/>
        <p:txBody>
          <a:bodyPr/>
          <a:lstStyle/>
          <a:p>
            <a:pPr lvl="1"/>
            <a:r>
              <a:rPr lang="en-US" dirty="0" smtClean="0"/>
              <a:t>Each field (column) has a data type</a:t>
            </a:r>
          </a:p>
          <a:p>
            <a:pPr lvl="1"/>
            <a:r>
              <a:rPr lang="en-US" dirty="0" smtClean="0"/>
              <a:t>Field data types are defined when creating a table</a:t>
            </a:r>
          </a:p>
          <a:p>
            <a:pPr lvl="1"/>
            <a:r>
              <a:rPr lang="en-US" dirty="0" smtClean="0"/>
              <a:t>Data types vary with different types of databases</a:t>
            </a:r>
          </a:p>
          <a:p>
            <a:pPr lvl="2"/>
            <a:r>
              <a:rPr lang="en-US" dirty="0" smtClean="0"/>
              <a:t>Microsoft Access, Oracle, SQL Server</a:t>
            </a:r>
          </a:p>
        </p:txBody>
      </p:sp>
      <p:pic>
        <p:nvPicPr>
          <p:cNvPr id="25" name="Picture 16" descr="loc_missing_art_imagefile database table2"/>
          <p:cNvPicPr>
            <a:picLocks noChangeAspect="1" noChangeArrowheads="1"/>
          </p:cNvPicPr>
          <p:nvPr/>
        </p:nvPicPr>
        <p:blipFill>
          <a:blip r:embed="rId3" cstate="print"/>
          <a:srcRect/>
          <a:stretch>
            <a:fillRect/>
          </a:stretch>
        </p:blipFill>
        <p:spPr bwMode="auto">
          <a:xfrm>
            <a:off x="2082800" y="4229100"/>
            <a:ext cx="4937125" cy="1893888"/>
          </a:xfrm>
          <a:prstGeom prst="rect">
            <a:avLst/>
          </a:prstGeom>
          <a:noFill/>
          <a:ln w="9525">
            <a:noFill/>
            <a:miter lim="800000"/>
            <a:headEnd/>
            <a:tailEnd/>
          </a:ln>
        </p:spPr>
      </p:pic>
      <p:sp>
        <p:nvSpPr>
          <p:cNvPr id="26" name="Text Box 9"/>
          <p:cNvSpPr txBox="1">
            <a:spLocks noChangeArrowheads="1"/>
          </p:cNvSpPr>
          <p:nvPr/>
        </p:nvSpPr>
        <p:spPr bwMode="auto">
          <a:xfrm>
            <a:off x="2876251" y="3725863"/>
            <a:ext cx="521297" cy="369332"/>
          </a:xfrm>
          <a:prstGeom prst="rect">
            <a:avLst/>
          </a:prstGeom>
          <a:noFill/>
          <a:ln w="9525">
            <a:noFill/>
            <a:miter lim="800000"/>
            <a:headEnd/>
            <a:tailEnd/>
          </a:ln>
        </p:spPr>
        <p:txBody>
          <a:bodyPr wrap="none">
            <a:spAutoFit/>
          </a:bodyPr>
          <a:lstStyle/>
          <a:p>
            <a:r>
              <a:rPr lang="en-US" sz="1800" dirty="0">
                <a:solidFill>
                  <a:schemeClr val="tx1"/>
                </a:solidFill>
                <a:latin typeface="+mj-lt"/>
              </a:rPr>
              <a:t>text</a:t>
            </a:r>
          </a:p>
        </p:txBody>
      </p:sp>
      <p:sp>
        <p:nvSpPr>
          <p:cNvPr id="27" name="Line 10"/>
          <p:cNvSpPr>
            <a:spLocks noChangeShapeType="1"/>
          </p:cNvSpPr>
          <p:nvPr/>
        </p:nvSpPr>
        <p:spPr bwMode="auto">
          <a:xfrm flipH="1">
            <a:off x="3016250" y="4016375"/>
            <a:ext cx="92075" cy="514350"/>
          </a:xfrm>
          <a:prstGeom prst="line">
            <a:avLst/>
          </a:prstGeom>
          <a:noFill/>
          <a:ln w="28575">
            <a:solidFill>
              <a:srgbClr val="FF0000"/>
            </a:solidFill>
            <a:round/>
            <a:headEnd/>
            <a:tailEnd type="triangle" w="med" len="med"/>
          </a:ln>
        </p:spPr>
        <p:txBody>
          <a:bodyPr/>
          <a:lstStyle/>
          <a:p>
            <a:endParaRPr lang="en-US"/>
          </a:p>
        </p:txBody>
      </p:sp>
      <p:sp>
        <p:nvSpPr>
          <p:cNvPr id="28" name="Line 11"/>
          <p:cNvSpPr>
            <a:spLocks noChangeShapeType="1"/>
          </p:cNvSpPr>
          <p:nvPr/>
        </p:nvSpPr>
        <p:spPr bwMode="auto">
          <a:xfrm>
            <a:off x="3108325" y="4016375"/>
            <a:ext cx="304800" cy="609600"/>
          </a:xfrm>
          <a:prstGeom prst="line">
            <a:avLst/>
          </a:prstGeom>
          <a:noFill/>
          <a:ln w="28575">
            <a:solidFill>
              <a:srgbClr val="FF0000"/>
            </a:solidFill>
            <a:round/>
            <a:headEnd/>
            <a:tailEnd type="triangle" w="med" len="med"/>
          </a:ln>
        </p:spPr>
        <p:txBody>
          <a:bodyPr/>
          <a:lstStyle/>
          <a:p>
            <a:endParaRPr lang="en-US"/>
          </a:p>
        </p:txBody>
      </p:sp>
      <p:sp>
        <p:nvSpPr>
          <p:cNvPr id="29" name="Text Box 12"/>
          <p:cNvSpPr txBox="1">
            <a:spLocks noChangeArrowheads="1"/>
          </p:cNvSpPr>
          <p:nvPr/>
        </p:nvSpPr>
        <p:spPr bwMode="auto">
          <a:xfrm>
            <a:off x="4713668" y="3635375"/>
            <a:ext cx="1037463" cy="369332"/>
          </a:xfrm>
          <a:prstGeom prst="rect">
            <a:avLst/>
          </a:prstGeom>
          <a:noFill/>
          <a:ln w="9525">
            <a:noFill/>
            <a:miter lim="800000"/>
            <a:headEnd/>
            <a:tailEnd/>
          </a:ln>
        </p:spPr>
        <p:txBody>
          <a:bodyPr wrap="none">
            <a:spAutoFit/>
          </a:bodyPr>
          <a:lstStyle/>
          <a:p>
            <a:r>
              <a:rPr lang="en-US" sz="1800">
                <a:solidFill>
                  <a:schemeClr val="tx1"/>
                </a:solidFill>
                <a:latin typeface="+mj-lt"/>
              </a:rPr>
              <a:t>Date/time</a:t>
            </a:r>
          </a:p>
        </p:txBody>
      </p:sp>
      <p:sp>
        <p:nvSpPr>
          <p:cNvPr id="30" name="Line 13"/>
          <p:cNvSpPr>
            <a:spLocks noChangeShapeType="1"/>
          </p:cNvSpPr>
          <p:nvPr/>
        </p:nvSpPr>
        <p:spPr bwMode="auto">
          <a:xfrm flipH="1">
            <a:off x="4914900" y="3940175"/>
            <a:ext cx="98425" cy="617538"/>
          </a:xfrm>
          <a:prstGeom prst="line">
            <a:avLst/>
          </a:prstGeom>
          <a:noFill/>
          <a:ln w="28575">
            <a:solidFill>
              <a:srgbClr val="FF0000"/>
            </a:solidFill>
            <a:round/>
            <a:headEnd/>
            <a:tailEnd type="triangle" w="med" len="med"/>
          </a:ln>
        </p:spPr>
        <p:txBody>
          <a:bodyPr/>
          <a:lstStyle/>
          <a:p>
            <a:endParaRPr lang="en-US"/>
          </a:p>
        </p:txBody>
      </p:sp>
      <p:sp>
        <p:nvSpPr>
          <p:cNvPr id="31" name="Text Box 14"/>
          <p:cNvSpPr txBox="1">
            <a:spLocks noChangeArrowheads="1"/>
          </p:cNvSpPr>
          <p:nvPr/>
        </p:nvSpPr>
        <p:spPr bwMode="auto">
          <a:xfrm>
            <a:off x="6252285" y="3635375"/>
            <a:ext cx="805029" cy="369332"/>
          </a:xfrm>
          <a:prstGeom prst="rect">
            <a:avLst/>
          </a:prstGeom>
          <a:noFill/>
          <a:ln w="9525">
            <a:noFill/>
            <a:miter lim="800000"/>
            <a:headEnd/>
            <a:tailEnd/>
          </a:ln>
        </p:spPr>
        <p:txBody>
          <a:bodyPr wrap="none">
            <a:spAutoFit/>
          </a:bodyPr>
          <a:lstStyle/>
          <a:p>
            <a:r>
              <a:rPr lang="en-US" sz="1800">
                <a:solidFill>
                  <a:schemeClr val="tx1"/>
                </a:solidFill>
                <a:latin typeface="+mj-lt"/>
              </a:rPr>
              <a:t>double</a:t>
            </a:r>
          </a:p>
        </p:txBody>
      </p:sp>
      <p:sp>
        <p:nvSpPr>
          <p:cNvPr id="32" name="Line 15"/>
          <p:cNvSpPr>
            <a:spLocks noChangeShapeType="1"/>
          </p:cNvSpPr>
          <p:nvPr/>
        </p:nvSpPr>
        <p:spPr bwMode="auto">
          <a:xfrm flipH="1">
            <a:off x="6350000" y="3924300"/>
            <a:ext cx="127000" cy="617538"/>
          </a:xfrm>
          <a:prstGeom prst="line">
            <a:avLst/>
          </a:prstGeom>
          <a:noFill/>
          <a:ln w="28575">
            <a:solidFill>
              <a:srgbClr val="FF0000"/>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Relational and Non-relational Databases</a:t>
            </a:r>
            <a:endParaRPr lang="en-US" dirty="0"/>
          </a:p>
        </p:txBody>
      </p:sp>
      <p:sp>
        <p:nvSpPr>
          <p:cNvPr id="3" name="Content Placeholder 2"/>
          <p:cNvSpPr>
            <a:spLocks noGrp="1"/>
          </p:cNvSpPr>
          <p:nvPr>
            <p:ph idx="1"/>
          </p:nvPr>
        </p:nvSpPr>
        <p:spPr/>
        <p:txBody>
          <a:bodyPr/>
          <a:lstStyle/>
          <a:p>
            <a:pPr lvl="1">
              <a:buNone/>
            </a:pPr>
            <a:r>
              <a:rPr lang="en-US" dirty="0" smtClean="0"/>
              <a:t>Non-relational Databases</a:t>
            </a:r>
          </a:p>
          <a:p>
            <a:pPr lvl="1"/>
            <a:r>
              <a:rPr lang="en-US" dirty="0" smtClean="0"/>
              <a:t>Store all information in one large table</a:t>
            </a:r>
          </a:p>
          <a:p>
            <a:pPr lvl="1"/>
            <a:r>
              <a:rPr lang="en-US" dirty="0" smtClean="0"/>
              <a:t>Sometimes inefficient</a:t>
            </a:r>
          </a:p>
          <a:p>
            <a:pPr lvl="2"/>
            <a:r>
              <a:rPr lang="en-US" dirty="0" smtClean="0"/>
              <a:t>All information in one table</a:t>
            </a:r>
          </a:p>
          <a:p>
            <a:pPr lvl="2"/>
            <a:r>
              <a:rPr lang="en-US" dirty="0" smtClean="0"/>
              <a:t>Searching can be difficult and time-consuming</a:t>
            </a:r>
          </a:p>
          <a:p>
            <a:endParaRPr lang="en-US" dirty="0"/>
          </a:p>
        </p:txBody>
      </p:sp>
      <p:pic>
        <p:nvPicPr>
          <p:cNvPr id="9219" name="Picture 3" descr="loc_missing_art_imagefile database table"/>
          <p:cNvPicPr>
            <a:picLocks noChangeAspect="1" noChangeArrowheads="1"/>
          </p:cNvPicPr>
          <p:nvPr/>
        </p:nvPicPr>
        <p:blipFill>
          <a:blip r:embed="rId3" cstate="print"/>
          <a:srcRect/>
          <a:stretch>
            <a:fillRect/>
          </a:stretch>
        </p:blipFill>
        <p:spPr bwMode="auto">
          <a:xfrm>
            <a:off x="1630363" y="4081463"/>
            <a:ext cx="5922962" cy="2008187"/>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Relational and Non-relational Databases</a:t>
            </a:r>
            <a:endParaRPr lang="en-US" dirty="0"/>
          </a:p>
        </p:txBody>
      </p:sp>
      <p:sp>
        <p:nvSpPr>
          <p:cNvPr id="3" name="Content Placeholder 2"/>
          <p:cNvSpPr>
            <a:spLocks noGrp="1"/>
          </p:cNvSpPr>
          <p:nvPr>
            <p:ph idx="1"/>
          </p:nvPr>
        </p:nvSpPr>
        <p:spPr/>
        <p:txBody>
          <a:bodyPr/>
          <a:lstStyle/>
          <a:p>
            <a:pPr lvl="1">
              <a:buNone/>
            </a:pPr>
            <a:r>
              <a:rPr lang="en-US" dirty="0" smtClean="0"/>
              <a:t>Relational Databases</a:t>
            </a:r>
          </a:p>
          <a:p>
            <a:pPr lvl="1"/>
            <a:r>
              <a:rPr lang="en-US" dirty="0" smtClean="0"/>
              <a:t>Information stored in multiple tables</a:t>
            </a:r>
          </a:p>
          <a:p>
            <a:pPr lvl="1"/>
            <a:r>
              <a:rPr lang="en-US" dirty="0" smtClean="0"/>
              <a:t>Each table can contain a specific subset of information</a:t>
            </a:r>
          </a:p>
        </p:txBody>
      </p:sp>
      <p:pic>
        <p:nvPicPr>
          <p:cNvPr id="8195" name="Picture 3" descr="loc_missing_art_imagefile Relational Database.bmp"/>
          <p:cNvPicPr>
            <a:picLocks noChangeAspect="1" noChangeArrowheads="1"/>
          </p:cNvPicPr>
          <p:nvPr/>
        </p:nvPicPr>
        <p:blipFill>
          <a:blip r:embed="rId3" cstate="print"/>
          <a:srcRect/>
          <a:stretch>
            <a:fillRect/>
          </a:stretch>
        </p:blipFill>
        <p:spPr bwMode="auto">
          <a:xfrm>
            <a:off x="873125" y="3384550"/>
            <a:ext cx="7131124" cy="2800350"/>
          </a:xfrm>
          <a:prstGeom prst="rect">
            <a:avLst/>
          </a:prstGeom>
          <a:noFill/>
          <a:ln w="9525">
            <a:noFill/>
            <a:miter lim="800000"/>
            <a:headEnd/>
            <a:tailEnd/>
          </a:ln>
          <a:effectLst/>
        </p:spPr>
      </p:pic>
      <p:sp>
        <p:nvSpPr>
          <p:cNvPr id="7" name="Rectangle 6"/>
          <p:cNvSpPr/>
          <p:nvPr/>
        </p:nvSpPr>
        <p:spPr bwMode="auto">
          <a:xfrm>
            <a:off x="2273300" y="3784600"/>
            <a:ext cx="622300" cy="279400"/>
          </a:xfrm>
          <a:prstGeom prst="rect">
            <a:avLst/>
          </a:prstGeom>
          <a:noFill/>
          <a:ln w="25400" cap="flat" cmpd="sng" algn="ctr">
            <a:solidFill>
              <a:srgbClr val="FF0000"/>
            </a:solidFill>
            <a:prstDash val="solid"/>
            <a:round/>
            <a:headEnd type="none" w="sm" len="sm"/>
            <a:tailEnd type="none" w="sm" len="sm"/>
          </a:ln>
          <a:effectLst/>
          <a:scene3d>
            <a:camera prst="orthographicFront"/>
            <a:lightRig rig="threePt" dir="b"/>
          </a:scene3d>
          <a:sp3d extrusionH="12700" prstMaterial="matte">
            <a:extrusionClr>
              <a:schemeClr val="accent1"/>
            </a:extrusionClr>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bg1"/>
              </a:solidFill>
              <a:effectLst/>
              <a:latin typeface="Arial Narrow" pitchFamily="34" charset="0"/>
            </a:endParaRPr>
          </a:p>
        </p:txBody>
      </p:sp>
      <p:sp>
        <p:nvSpPr>
          <p:cNvPr id="8" name="Rectangle 7"/>
          <p:cNvSpPr/>
          <p:nvPr/>
        </p:nvSpPr>
        <p:spPr bwMode="auto">
          <a:xfrm>
            <a:off x="4813300" y="3784600"/>
            <a:ext cx="622300" cy="279400"/>
          </a:xfrm>
          <a:prstGeom prst="rect">
            <a:avLst/>
          </a:prstGeom>
          <a:noFill/>
          <a:ln w="25400" cap="flat" cmpd="sng" algn="ctr">
            <a:solidFill>
              <a:srgbClr val="FF0000"/>
            </a:solidFill>
            <a:prstDash val="solid"/>
            <a:round/>
            <a:headEnd type="none" w="sm" len="sm"/>
            <a:tailEnd type="none" w="sm" len="sm"/>
          </a:ln>
          <a:effectLst/>
          <a:scene3d>
            <a:camera prst="orthographicFront"/>
            <a:lightRig rig="threePt" dir="b"/>
          </a:scene3d>
          <a:sp3d extrusionH="12700" prstMaterial="matte">
            <a:extrusionClr>
              <a:schemeClr val="accent1"/>
            </a:extrusionClr>
          </a:sp3d>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bg1"/>
              </a:solidFill>
              <a:effectLst/>
              <a:latin typeface="Arial Narrow"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Databases</a:t>
            </a:r>
            <a:endParaRPr lang="en-US" dirty="0"/>
          </a:p>
        </p:txBody>
      </p:sp>
      <p:sp>
        <p:nvSpPr>
          <p:cNvPr id="3" name="Content Placeholder 2"/>
          <p:cNvSpPr>
            <a:spLocks noGrp="1"/>
          </p:cNvSpPr>
          <p:nvPr>
            <p:ph idx="1"/>
          </p:nvPr>
        </p:nvSpPr>
        <p:spPr/>
        <p:txBody>
          <a:bodyPr/>
          <a:lstStyle/>
          <a:p>
            <a:pPr lvl="1"/>
            <a:r>
              <a:rPr lang="en-US" dirty="0" smtClean="0"/>
              <a:t>Searchable data</a:t>
            </a:r>
          </a:p>
          <a:p>
            <a:pPr lvl="1"/>
            <a:r>
              <a:rPr lang="en-US" dirty="0" smtClean="0"/>
              <a:t>Large number of simultaneous users</a:t>
            </a:r>
          </a:p>
          <a:p>
            <a:pPr lvl="1"/>
            <a:r>
              <a:rPr lang="en-US" dirty="0" smtClean="0"/>
              <a:t>Security</a:t>
            </a:r>
          </a:p>
          <a:p>
            <a:pPr lvl="1"/>
            <a:r>
              <a:rPr lang="en-US" dirty="0" smtClean="0"/>
              <a:t>Enterprise connectivity</a:t>
            </a:r>
          </a:p>
        </p:txBody>
      </p:sp>
      <p:pic>
        <p:nvPicPr>
          <p:cNvPr id="4" name="Picture 5" descr="noloc_missing_art_imagefile lock"/>
          <p:cNvPicPr>
            <a:picLocks noChangeAspect="1" noChangeArrowheads="1"/>
          </p:cNvPicPr>
          <p:nvPr/>
        </p:nvPicPr>
        <p:blipFill>
          <a:blip r:embed="rId3" cstate="print"/>
          <a:srcRect/>
          <a:stretch>
            <a:fillRect/>
          </a:stretch>
        </p:blipFill>
        <p:spPr bwMode="auto">
          <a:xfrm>
            <a:off x="1308100" y="3860800"/>
            <a:ext cx="2195513" cy="2195513"/>
          </a:xfrm>
          <a:prstGeom prst="rect">
            <a:avLst/>
          </a:prstGeom>
          <a:noFill/>
          <a:ln w="9525">
            <a:noFill/>
            <a:miter lim="800000"/>
            <a:headEnd/>
            <a:tailEnd/>
          </a:ln>
        </p:spPr>
      </p:pic>
      <p:pic>
        <p:nvPicPr>
          <p:cNvPr id="5" name="Picture 6" descr="noloc_missing_art_imagefile charts"/>
          <p:cNvPicPr>
            <a:picLocks noChangeAspect="1" noChangeArrowheads="1"/>
          </p:cNvPicPr>
          <p:nvPr/>
        </p:nvPicPr>
        <p:blipFill>
          <a:blip r:embed="rId4" cstate="print"/>
          <a:srcRect/>
          <a:stretch>
            <a:fillRect/>
          </a:stretch>
        </p:blipFill>
        <p:spPr bwMode="auto">
          <a:xfrm>
            <a:off x="5016500" y="4051300"/>
            <a:ext cx="18288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20328"/>
  <p:tag name="MMPROD_UIDATA" val="&lt;database version=&quot;6.0&quot;&gt;&lt;object type=&quot;1&quot; unique_id=&quot;10001&quot;&gt;&lt;object type=&quot;8&quot; unique_id=&quot;10904&quot;&gt;&lt;/object&gt;&lt;object type=&quot;2&quot; unique_id=&quot;10905&quot;&gt;&lt;object type=&quot;3&quot; unique_id=&quot;10906&quot;&gt;&lt;property id=&quot;20148&quot; value=&quot;5&quot;/&gt;&lt;property id=&quot;20300&quot; value=&quot;Slide 1 - &amp;quot;Lesson 2:&amp;#x0D;&amp;#x0A;Analyzing the Project&amp;quot;&quot;/&gt;&lt;property id=&quot;20307&quot; value=&quot;258&quot;/&gt;&lt;/object&gt;&lt;object type=&quot;3&quot; unique_id=&quot;10907&quot;&gt;&lt;property id=&quot;20148&quot; value=&quot;5&quot;/&gt;&lt;property id=&quot;20300&quot; value=&quot;Slide 2 - &amp;quot;A. Evaluating the Customer’s Needs&amp;quot;&quot;/&gt;&lt;property id=&quot;20307&quot; value=&quot;259&quot;/&gt;&lt;/object&gt;&lt;object type=&quot;3&quot; unique_id=&quot;10908&quot;&gt;&lt;property id=&quot;20148&quot; value=&quot;5&quot;/&gt;&lt;property id=&quot;20300&quot; value=&quot;Slide 3 - &amp;quot;Functional Specifications&amp;quot;&quot;/&gt;&lt;property id=&quot;20307&quot; value=&quot;370&quot;/&gt;&lt;/object&gt;&lt;object type=&quot;3&quot; unique_id=&quot;10909&quot;&gt;&lt;property id=&quot;20148&quot; value=&quot;5&quot;/&gt;&lt;property id=&quot;20300&quot; value=&quot;Slide 4 - &amp;quot;Non-functional Specifications&amp;quot;&quot;/&gt;&lt;property id=&quot;20307&quot; value=&quot;313&quot;/&gt;&lt;/object&gt;&lt;object type=&quot;3&quot; unique_id=&quot;10910&quot;&gt;&lt;property id=&quot;20148&quot; value=&quot;5&quot;/&gt;&lt;property id=&quot;20300&quot; value=&quot;Slide 5 - &amp;quot;Demonstration – Theatre Light Controller&amp;quot;&quot;/&gt;&lt;property id=&quot;20307&quot; value=&quot;343&quot;/&gt;&lt;/object&gt;&lt;object type=&quot;3&quot; unique_id=&quot;10911&quot;&gt;&lt;property id=&quot;20148&quot; value=&quot;5&quot;/&gt;&lt;property id=&quot;20300&quot; value=&quot;Slide 7 - &amp;quot;B. Communicating with the Customer&amp;quot;&quot;/&gt;&lt;property id=&quot;20307&quot; value=&quot;264&quot;/&gt;&lt;/object&gt;&lt;object type=&quot;3&quot; unique_id=&quot;10912&quot;&gt;&lt;property id=&quot;20148&quot; value=&quot;5&quot;/&gt;&lt;property id=&quot;20300&quot; value=&quot;Slide 8 - &amp;quot;Customer:  Expectations of the Programmer&amp;quot;&quot;/&gt;&lt;property id=&quot;20307&quot; value=&quot;315&quot;/&gt;&lt;/object&gt;&lt;object type=&quot;3&quot; unique_id=&quot;10913&quot;&gt;&lt;property id=&quot;20148&quot; value=&quot;5&quot;/&gt;&lt;property id=&quot;20300&quot; value=&quot;Slide 9 - &amp;quot;Programmer:  Expectations of the Customer&amp;quot;&quot;/&gt;&lt;property id=&quot;20307&quot; value=&quot;316&quot;/&gt;&lt;/object&gt;&lt;object type=&quot;3&quot; unique_id=&quot;10914&quot;&gt;&lt;property id=&quot;20148&quot; value=&quot;5&quot;/&gt;&lt;property id=&quot;20300&quot; value=&quot;Slide 10 - &amp;quot;C. Developing the Requirements Document&amp;quot;&quot;/&gt;&lt;property id=&quot;20307&quot; value=&quot;307&quot;/&gt;&lt;/object&gt;&lt;object type=&quot;3&quot; unique_id=&quot;10915&quot;&gt;&lt;property id=&quot;20148&quot; value=&quot;5&quot;/&gt;&lt;property id=&quot;20300&quot; value=&quot;Slide 11 - &amp;quot;Exercise 2-1:  &amp;#x0D;&amp;#x0A;Analyze a Requirements Document&amp;quot;&quot;/&gt;&lt;property id=&quot;20307&quot; value=&quot;369&quot;/&gt;&lt;/object&gt;&lt;object type=&quot;3&quot; unique_id=&quot;10916&quot;&gt;&lt;property id=&quot;20148&quot; value=&quot;5&quot;/&gt;&lt;property id=&quot;20300&quot; value=&quot;Slide 12 - &amp;quot;D. Defining the Application&amp;#x0D;&amp;#x0A;&amp;quot;&quot;/&gt;&lt;property id=&quot;20307&quot; value=&quot;344&quot;/&gt;&lt;/object&gt;&lt;object type=&quot;3&quot; unique_id=&quot;10917&quot;&gt;&lt;property id=&quot;20148&quot; value=&quot;5&quot;/&gt;&lt;property id=&quot;20300&quot; value=&quot;Slide 13 - &amp;quot;Abstracting Components&amp;quot;&quot;/&gt;&lt;property id=&quot;20307&quot; value=&quot;345&quot;/&gt;&lt;/object&gt;&lt;object type=&quot;3&quot; unique_id=&quot;10918&quot;&gt;&lt;property id=&quot;20148&quot; value=&quot;5&quot;/&gt;&lt;property id=&quot;20300&quot; value=&quot;Slide 14 - &amp;quot;&amp;lt;do not delete slide, used for notes&amp;gt;&amp;quot;&quot;/&gt;&lt;property id=&quot;20307&quot; value=&quot;346&quot;/&gt;&lt;/object&gt;&lt;object type=&quot;3&quot; unique_id=&quot;10919&quot;&gt;&lt;property id=&quot;20148&quot; value=&quot;5&quot;/&gt;&lt;property id=&quot;20300&quot; value=&quot;Slide 15 - &amp;quot;Procedural Abstraction&amp;quot;&quot;/&gt;&lt;property id=&quot;20307&quot; value=&quot;347&quot;/&gt;&lt;/object&gt;&lt;object type=&quot;3&quot; unique_id=&quot;10920&quot;&gt;&lt;property id=&quot;20148&quot; value=&quot;5&quot;/&gt;&lt;property id=&quot;20300&quot; value=&quot;Slide 16 - &amp;quot;Data Abstraction&amp;quot;&quot;/&gt;&lt;property id=&quot;20307&quot; value=&quot;348&quot;/&gt;&lt;/object&gt;&lt;object type=&quot;3&quot; unique_id=&quot;10921&quot;&gt;&lt;property id=&quot;20148&quot; value=&quot;5&quot;/&gt;&lt;property id=&quot;20300&quot; value=&quot;Slide 17 - &amp;quot;Excerpt of Requirements Document&amp;quot;&quot;/&gt;&lt;property id=&quot;20307&quot; value=&quot;350&quot;/&gt;&lt;/object&gt;&lt;object type=&quot;3&quot; unique_id=&quot;10925&quot;&gt;&lt;property id=&quot;20148&quot; value=&quot;5&quot;/&gt;&lt;property id=&quot;20300&quot; value=&quot;Slide 18 - &amp;quot;Nouns Organized into Abstract Components&amp;quot;&quot;/&gt;&lt;property id=&quot;20307&quot; value=&quot;359&quot;/&gt;&lt;/object&gt;&lt;object type=&quot;3&quot; unique_id=&quot;10926&quot;&gt;&lt;property id=&quot;20148&quot; value=&quot;5&quot;/&gt;&lt;property id=&quot;20300&quot; value=&quot;Slide 19 - &amp;quot;Finding Functionality of &amp;#x0D;&amp;#x0A;Abstract Components: Verb Parse&amp;quot;&quot;/&gt;&lt;property id=&quot;20307&quot; value=&quot;361&quot;/&gt;&lt;/object&gt;&lt;object type=&quot;3&quot; unique_id=&quot;10927&quot;&gt;&lt;property id=&quot;20148&quot; value=&quot;5&quot;/&gt;&lt;property id=&quot;20300&quot; value=&quot;Slide 20 - &amp;quot;Organizing Verbs Into Abstract Components&amp;quot;&quot;/&gt;&lt;property id=&quot;20307&quot; value=&quot;362&quot;/&gt;&lt;/object&gt;&lt;object type=&quot;3&quot; unique_id=&quot;10928&quot;&gt;&lt;property id=&quot;20148&quot; value=&quot;5&quot;/&gt;&lt;property id=&quot;20300&quot; value=&quot;Slide 21 - &amp;quot;Improving Readability of Verbs&amp;quot;&quot;/&gt;&lt;property id=&quot;20307&quot; value=&quot;363&quot;/&gt;&lt;/object&gt;&lt;object type=&quot;3&quot; unique_id=&quot;10929&quot;&gt;&lt;property id=&quot;20148&quot; value=&quot;5&quot;/&gt;&lt;property id=&quot;20300&quot; value=&quot;Slide 22 - &amp;quot;Completed Parse for Course Project&amp;quot;&quot;/&gt;&lt;property id=&quot;20307&quot; value=&quot;364&quot;/&gt;&lt;/object&gt;&lt;object type=&quot;3&quot; unique_id=&quot;10930&quot;&gt;&lt;property id=&quot;20148&quot; value=&quot;5&quot;/&gt;&lt;property id=&quot;20300&quot; value=&quot;Slide 23 - &amp;quot;Coupling&amp;quot;&quot;/&gt;&lt;property id=&quot;20307&quot; value=&quot;365&quot;/&gt;&lt;/object&gt;&lt;object type=&quot;3&quot; unique_id=&quot;10931&quot;&gt;&lt;property id=&quot;20148&quot; value=&quot;5&quot;/&gt;&lt;property id=&quot;20300&quot; value=&quot;Slide 24 - &amp;quot;Cohesion&amp;quot;&quot;/&gt;&lt;property id=&quot;20307&quot; value=&quot;366&quot;/&gt;&lt;/object&gt;&lt;object type=&quot;3&quot; unique_id=&quot;10932&quot;&gt;&lt;property id=&quot;20148&quot; value=&quot;5&quot;/&gt;&lt;property id=&quot;20300&quot; value=&quot;Slide 25 - &amp;quot;Drawing Abstracted Components&amp;quot;&quot;/&gt;&lt;property id=&quot;20307&quot; value=&quot;367&quot;/&gt;&lt;/object&gt;&lt;object type=&quot;3&quot; unique_id=&quot;10933&quot;&gt;&lt;property id=&quot;20148&quot; value=&quot;5&quot;/&gt;&lt;property id=&quot;20300&quot; value=&quot;Slide 26 - &amp;quot;Flow Charts: Play Functionality&amp;quot;&quot;/&gt;&lt;property id=&quot;20307&quot; value=&quot;356&quot;/&gt;&lt;/object&gt;&lt;object type=&quot;3&quot; unique_id=&quot;10934&quot;&gt;&lt;property id=&quot;20148&quot; value=&quot;5&quot;/&gt;&lt;property id=&quot;20300&quot; value=&quot;Slide 27 - &amp;quot;Dataflow Diagrams&amp;quot;&quot;/&gt;&lt;property id=&quot;20307&quot; value=&quot;357&quot;/&gt;&lt;/object&gt;&lt;object type=&quot;3&quot; unique_id=&quot;10935&quot;&gt;&lt;property id=&quot;20148&quot; value=&quot;5&quot;/&gt;&lt;property id=&quot;20300&quot; value=&quot;Slide 28 - &amp;quot;Dataflow Diagram: Play Functionality&amp;quot;&quot;/&gt;&lt;property id=&quot;20307&quot; value=&quot;358&quot;/&gt;&lt;/object&gt;&lt;object type=&quot;3&quot; unique_id=&quot;10936&quot;&gt;&lt;property id=&quot;20148&quot; value=&quot;5&quot;/&gt;&lt;property id=&quot;20300&quot; value=&quot;Slide 29 - &amp;quot;Summary – Quiz&amp;quot;&quot;/&gt;&lt;property id=&quot;20307&quot; value=&quot;266&quot;/&gt;&lt;/object&gt;&lt;object type=&quot;3&quot; unique_id=&quot;10937&quot;&gt;&lt;property id=&quot;20148&quot; value=&quot;5&quot;/&gt;&lt;property id=&quot;20300&quot; value=&quot;Slide 30 - &amp;quot;Summary – Quiz&amp;quot;&quot;/&gt;&lt;property id=&quot;20307&quot; value=&quot;330&quot;/&gt;&lt;/object&gt;&lt;object type=&quot;3&quot; unique_id=&quot;11062&quot;&gt;&lt;property id=&quot;20148&quot; value=&quot;5&quot;/&gt;&lt;property id=&quot;20300&quot; value=&quot;Slide 6 - &amp;quot;&amp;lt;do not delete slide, used for notes&amp;gt;&amp;quot;&quot;/&gt;&lt;property id=&quot;20307&quot; value=&quot;371&quot;/&gt;&lt;/object&gt;&lt;/object&gt;&lt;/object&gt;&lt;/database&gt;"/>
</p:tagLst>
</file>

<file path=ppt/theme/theme1.xml><?xml version="1.0" encoding="utf-8"?>
<a:theme xmlns:a="http://schemas.openxmlformats.org/drawingml/2006/main" name="Customer Education Slide Template">
  <a:themeElements>
    <a:clrScheme name="National Instruments">
      <a:dk1>
        <a:srgbClr val="000000"/>
      </a:dk1>
      <a:lt1>
        <a:srgbClr val="FFFFFF"/>
      </a:lt1>
      <a:dk2>
        <a:srgbClr val="000000"/>
      </a:dk2>
      <a:lt2>
        <a:srgbClr val="A8ADB0"/>
      </a:lt2>
      <a:accent1>
        <a:srgbClr val="5E84B8"/>
      </a:accent1>
      <a:accent2>
        <a:srgbClr val="FFBB00"/>
      </a:accent2>
      <a:accent3>
        <a:srgbClr val="B8BA95"/>
      </a:accent3>
      <a:accent4>
        <a:srgbClr val="FFE399"/>
      </a:accent4>
      <a:accent5>
        <a:srgbClr val="05AAE5"/>
      </a:accent5>
      <a:accent6>
        <a:srgbClr val="9EB5D4"/>
      </a:accent6>
      <a:hlink>
        <a:srgbClr val="5E84B8"/>
      </a:hlink>
      <a:folHlink>
        <a:srgbClr val="990033"/>
      </a:folHlink>
    </a:clrScheme>
    <a:fontScheme name="National Instrument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PT2009 Lesson Header">
  <a:themeElements>
    <a:clrScheme name="National Instruments">
      <a:dk1>
        <a:srgbClr val="000000"/>
      </a:dk1>
      <a:lt1>
        <a:srgbClr val="FFFFFF"/>
      </a:lt1>
      <a:dk2>
        <a:srgbClr val="000000"/>
      </a:dk2>
      <a:lt2>
        <a:srgbClr val="A8ADB0"/>
      </a:lt2>
      <a:accent1>
        <a:srgbClr val="5E84B8"/>
      </a:accent1>
      <a:accent2>
        <a:srgbClr val="FFBB00"/>
      </a:accent2>
      <a:accent3>
        <a:srgbClr val="B8BA95"/>
      </a:accent3>
      <a:accent4>
        <a:srgbClr val="FFE399"/>
      </a:accent4>
      <a:accent5>
        <a:srgbClr val="05AAE5"/>
      </a:accent5>
      <a:accent6>
        <a:srgbClr val="9EB5D4"/>
      </a:accent6>
      <a:hlink>
        <a:srgbClr val="5E84B8"/>
      </a:hlink>
      <a:folHlink>
        <a:srgbClr val="990033"/>
      </a:folHlink>
    </a:clrScheme>
    <a:fontScheme name="National Instrument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PT 2009 Exercise">
  <a:themeElements>
    <a:clrScheme name="National Instruments">
      <a:dk1>
        <a:srgbClr val="000000"/>
      </a:dk1>
      <a:lt1>
        <a:srgbClr val="FFFFFF"/>
      </a:lt1>
      <a:dk2>
        <a:srgbClr val="000000"/>
      </a:dk2>
      <a:lt2>
        <a:srgbClr val="A8ADB0"/>
      </a:lt2>
      <a:accent1>
        <a:srgbClr val="5E84B8"/>
      </a:accent1>
      <a:accent2>
        <a:srgbClr val="FFBB00"/>
      </a:accent2>
      <a:accent3>
        <a:srgbClr val="B8BA95"/>
      </a:accent3>
      <a:accent4>
        <a:srgbClr val="FFE399"/>
      </a:accent4>
      <a:accent5>
        <a:srgbClr val="05AAE5"/>
      </a:accent5>
      <a:accent6>
        <a:srgbClr val="9EB5D4"/>
      </a:accent6>
      <a:hlink>
        <a:srgbClr val="5E84B8"/>
      </a:hlink>
      <a:folHlink>
        <a:srgbClr val="990033"/>
      </a:folHlink>
    </a:clrScheme>
    <a:fontScheme name="National Instrument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PT 2009 Discussion">
  <a:themeElements>
    <a:clrScheme name="National Instruments">
      <a:dk1>
        <a:srgbClr val="000000"/>
      </a:dk1>
      <a:lt1>
        <a:srgbClr val="FFFFFF"/>
      </a:lt1>
      <a:dk2>
        <a:srgbClr val="000000"/>
      </a:dk2>
      <a:lt2>
        <a:srgbClr val="A8ADB0"/>
      </a:lt2>
      <a:accent1>
        <a:srgbClr val="5E84B8"/>
      </a:accent1>
      <a:accent2>
        <a:srgbClr val="FFBB00"/>
      </a:accent2>
      <a:accent3>
        <a:srgbClr val="B8BA95"/>
      </a:accent3>
      <a:accent4>
        <a:srgbClr val="FFE399"/>
      </a:accent4>
      <a:accent5>
        <a:srgbClr val="05AAE5"/>
      </a:accent5>
      <a:accent6>
        <a:srgbClr val="9EB5D4"/>
      </a:accent6>
      <a:hlink>
        <a:srgbClr val="5E84B8"/>
      </a:hlink>
      <a:folHlink>
        <a:srgbClr val="990033"/>
      </a:folHlink>
    </a:clrScheme>
    <a:fontScheme name="National Instrument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PPT 2009 Demonstration">
  <a:themeElements>
    <a:clrScheme name="National Instruments">
      <a:dk1>
        <a:srgbClr val="000000"/>
      </a:dk1>
      <a:lt1>
        <a:srgbClr val="FFFFFF"/>
      </a:lt1>
      <a:dk2>
        <a:srgbClr val="000000"/>
      </a:dk2>
      <a:lt2>
        <a:srgbClr val="A8ADB0"/>
      </a:lt2>
      <a:accent1>
        <a:srgbClr val="5E84B8"/>
      </a:accent1>
      <a:accent2>
        <a:srgbClr val="FFBB00"/>
      </a:accent2>
      <a:accent3>
        <a:srgbClr val="B8BA95"/>
      </a:accent3>
      <a:accent4>
        <a:srgbClr val="FFE399"/>
      </a:accent4>
      <a:accent5>
        <a:srgbClr val="05AAE5"/>
      </a:accent5>
      <a:accent6>
        <a:srgbClr val="9EB5D4"/>
      </a:accent6>
      <a:hlink>
        <a:srgbClr val="5E84B8"/>
      </a:hlink>
      <a:folHlink>
        <a:srgbClr val="990033"/>
      </a:folHlink>
    </a:clrScheme>
    <a:fontScheme name="National Instruments">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Habanero Template</Template>
  <TotalTime>21088</TotalTime>
  <Pages>11</Pages>
  <Words>4270</Words>
  <Application>Microsoft Office PowerPoint</Application>
  <PresentationFormat>Letter Paper (8.5x11 in)</PresentationFormat>
  <Paragraphs>332</Paragraphs>
  <Slides>40</Slides>
  <Notes>37</Notes>
  <HiddenSlides>0</HiddenSlides>
  <MMClips>0</MMClips>
  <ScaleCrop>false</ScaleCrop>
  <HeadingPairs>
    <vt:vector size="6" baseType="variant">
      <vt:variant>
        <vt:lpstr>Theme</vt:lpstr>
      </vt:variant>
      <vt:variant>
        <vt:i4>5</vt:i4>
      </vt:variant>
      <vt:variant>
        <vt:lpstr>Embedded OLE Servers</vt:lpstr>
      </vt:variant>
      <vt:variant>
        <vt:i4>2</vt:i4>
      </vt:variant>
      <vt:variant>
        <vt:lpstr>Slide Titles</vt:lpstr>
      </vt:variant>
      <vt:variant>
        <vt:i4>40</vt:i4>
      </vt:variant>
    </vt:vector>
  </HeadingPairs>
  <TitlesOfParts>
    <vt:vector size="47" baseType="lpstr">
      <vt:lpstr>Customer Education Slide Template</vt:lpstr>
      <vt:lpstr>PPT2009 Lesson Header</vt:lpstr>
      <vt:lpstr>PPT 2009 Exercise</vt:lpstr>
      <vt:lpstr>PPT 2009 Discussion</vt:lpstr>
      <vt:lpstr>PPT 2009 Demonstration</vt:lpstr>
      <vt:lpstr>Bitmap Image</vt:lpstr>
      <vt:lpstr>Worksheet</vt:lpstr>
      <vt:lpstr>Lesson 4  Connecting to Databases</vt:lpstr>
      <vt:lpstr>A. What is a Database?</vt:lpstr>
      <vt:lpstr>Database Terminology</vt:lpstr>
      <vt:lpstr>Database Terminology</vt:lpstr>
      <vt:lpstr>Database Table</vt:lpstr>
      <vt:lpstr>Data Type of Fields</vt:lpstr>
      <vt:lpstr>Relational and Non-relational Databases</vt:lpstr>
      <vt:lpstr>Relational and Non-relational Databases</vt:lpstr>
      <vt:lpstr>Advantages of Databases</vt:lpstr>
      <vt:lpstr>B. Database Standards</vt:lpstr>
      <vt:lpstr>Communication Hierarchy</vt:lpstr>
      <vt:lpstr>Exercise 4-1: View Database Contents</vt:lpstr>
      <vt:lpstr>Exercise 4-1: View Database Contents</vt:lpstr>
      <vt:lpstr>C. Connecting to a Database in LabVIEW</vt:lpstr>
      <vt:lpstr>Connect to Database</vt:lpstr>
      <vt:lpstr>Connect to Database – OLE DB</vt:lpstr>
      <vt:lpstr>Connect to Database – OLE DB</vt:lpstr>
      <vt:lpstr>Connect to a Database Using OLE DB Standard</vt:lpstr>
      <vt:lpstr>Exercise 4-2: Connect to Theatre Database Using LabVIEW</vt:lpstr>
      <vt:lpstr>Exercise 4-2: Connect to Theatre Database Using LabVIEW</vt:lpstr>
      <vt:lpstr>D. Performing Standard Database Operations in LabVIEW</vt:lpstr>
      <vt:lpstr>Perform Operations on the Database</vt:lpstr>
      <vt:lpstr>Perform Operations on the Database</vt:lpstr>
      <vt:lpstr>Converting Variant Data Types</vt:lpstr>
      <vt:lpstr>Converting Variant Data Types</vt:lpstr>
      <vt:lpstr>Close Connection to Database</vt:lpstr>
      <vt:lpstr>Exercise 4-3: Select Data from a Table</vt:lpstr>
      <vt:lpstr>Exercise 4-3: Select Data from a Table</vt:lpstr>
      <vt:lpstr>Exercise 4-4: Insert New Record</vt:lpstr>
      <vt:lpstr>Exercise 4-4: Insert New Record</vt:lpstr>
      <vt:lpstr>E. Structured Query Language (SQL)</vt:lpstr>
      <vt:lpstr>Execute SQL Statements in LabVIEW</vt:lpstr>
      <vt:lpstr>Exercise 4-5: SQL Query</vt:lpstr>
      <vt:lpstr>Exercise 4-5: SQL Query</vt:lpstr>
      <vt:lpstr>Summary – Quiz</vt:lpstr>
      <vt:lpstr>Summary – Quiz Answers</vt:lpstr>
      <vt:lpstr>Summary – Quiz</vt:lpstr>
      <vt:lpstr>Summary – Quiz Answers</vt:lpstr>
      <vt:lpstr>Summary – Quiz</vt:lpstr>
      <vt:lpstr>Summary – Quiz Answer</vt:lpstr>
    </vt:vector>
  </TitlesOfParts>
  <Company>National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LabVIEW Intermediate I: Successful Development Practices</dc:title>
  <dc:subject>LabVIEW Intermediate Course</dc:subject>
  <dc:creator>David Bonal</dc:creator>
  <cp:keywords>Labview slides basics education customer</cp:keywords>
  <dc:description/>
  <cp:lastModifiedBy>Lisa Rivers</cp:lastModifiedBy>
  <cp:revision>1185</cp:revision>
  <cp:lastPrinted>1999-09-14T14:34:16Z</cp:lastPrinted>
  <dcterms:created xsi:type="dcterms:W3CDTF">2003-11-04T22:04:28Z</dcterms:created>
  <dcterms:modified xsi:type="dcterms:W3CDTF">2011-05-10T16:37:02Z</dcterms:modified>
</cp:coreProperties>
</file>