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Masters/slideMaster5.xml" ContentType="application/vnd.openxmlformats-officedocument.presentationml.slideMaster+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1"/>
    <p:sldMasterId id="2147483805" r:id="rId2"/>
    <p:sldMasterId id="2147483808" r:id="rId3"/>
    <p:sldMasterId id="2147483811" r:id="rId4"/>
    <p:sldMasterId id="2147483814" r:id="rId5"/>
  </p:sldMasterIdLst>
  <p:notesMasterIdLst>
    <p:notesMasterId r:id="rId49"/>
  </p:notesMasterIdLst>
  <p:sldIdLst>
    <p:sldId id="289" r:id="rId6"/>
    <p:sldId id="312" r:id="rId7"/>
    <p:sldId id="313" r:id="rId8"/>
    <p:sldId id="314" r:id="rId9"/>
    <p:sldId id="315" r:id="rId10"/>
    <p:sldId id="332" r:id="rId11"/>
    <p:sldId id="317" r:id="rId12"/>
    <p:sldId id="318" r:id="rId13"/>
    <p:sldId id="341" r:id="rId14"/>
    <p:sldId id="342" r:id="rId15"/>
    <p:sldId id="335" r:id="rId16"/>
    <p:sldId id="336" r:id="rId17"/>
    <p:sldId id="269" r:id="rId18"/>
    <p:sldId id="270" r:id="rId19"/>
    <p:sldId id="307" r:id="rId20"/>
    <p:sldId id="272" r:id="rId21"/>
    <p:sldId id="271" r:id="rId22"/>
    <p:sldId id="273" r:id="rId23"/>
    <p:sldId id="285" r:id="rId24"/>
    <p:sldId id="286" r:id="rId25"/>
    <p:sldId id="274" r:id="rId26"/>
    <p:sldId id="328" r:id="rId27"/>
    <p:sldId id="276" r:id="rId28"/>
    <p:sldId id="329" r:id="rId29"/>
    <p:sldId id="278" r:id="rId30"/>
    <p:sldId id="308" r:id="rId31"/>
    <p:sldId id="279" r:id="rId32"/>
    <p:sldId id="280" r:id="rId33"/>
    <p:sldId id="330" r:id="rId34"/>
    <p:sldId id="284" r:id="rId35"/>
    <p:sldId id="331" r:id="rId36"/>
    <p:sldId id="334" r:id="rId37"/>
    <p:sldId id="287" r:id="rId38"/>
    <p:sldId id="337" r:id="rId39"/>
    <p:sldId id="338" r:id="rId40"/>
    <p:sldId id="339" r:id="rId41"/>
    <p:sldId id="340" r:id="rId42"/>
    <p:sldId id="322" r:id="rId43"/>
    <p:sldId id="323" r:id="rId44"/>
    <p:sldId id="327" r:id="rId45"/>
    <p:sldId id="321" r:id="rId46"/>
    <p:sldId id="324" r:id="rId47"/>
    <p:sldId id="326" r:id="rId48"/>
  </p:sldIdLst>
  <p:sldSz cx="9144000" cy="6858000" type="screen4x3"/>
  <p:notesSz cx="6858000" cy="9144000"/>
  <p:custDataLst>
    <p:tags r:id="rId50"/>
  </p:custDataLst>
  <p:defaultTextStyle>
    <a:defPPr>
      <a:defRPr lang="en-US"/>
    </a:defPPr>
    <a:lvl1pPr algn="ctr" rtl="0" eaLnBrk="0" fontAlgn="base" hangingPunct="0">
      <a:spcBef>
        <a:spcPct val="0"/>
      </a:spcBef>
      <a:spcAft>
        <a:spcPct val="0"/>
      </a:spcAft>
      <a:defRPr sz="2400" kern="1200">
        <a:solidFill>
          <a:schemeClr val="bg1"/>
        </a:solidFill>
        <a:latin typeface="Arial Narrow" pitchFamily="34" charset="0"/>
        <a:ea typeface="+mn-ea"/>
        <a:cs typeface="+mn-cs"/>
      </a:defRPr>
    </a:lvl1pPr>
    <a:lvl2pPr marL="457200" algn="ctr" rtl="0" eaLnBrk="0" fontAlgn="base" hangingPunct="0">
      <a:spcBef>
        <a:spcPct val="0"/>
      </a:spcBef>
      <a:spcAft>
        <a:spcPct val="0"/>
      </a:spcAft>
      <a:defRPr sz="2400" kern="1200">
        <a:solidFill>
          <a:schemeClr val="bg1"/>
        </a:solidFill>
        <a:latin typeface="Arial Narrow" pitchFamily="34" charset="0"/>
        <a:ea typeface="+mn-ea"/>
        <a:cs typeface="+mn-cs"/>
      </a:defRPr>
    </a:lvl2pPr>
    <a:lvl3pPr marL="914400" algn="ctr" rtl="0" eaLnBrk="0" fontAlgn="base" hangingPunct="0">
      <a:spcBef>
        <a:spcPct val="0"/>
      </a:spcBef>
      <a:spcAft>
        <a:spcPct val="0"/>
      </a:spcAft>
      <a:defRPr sz="2400" kern="1200">
        <a:solidFill>
          <a:schemeClr val="bg1"/>
        </a:solidFill>
        <a:latin typeface="Arial Narrow" pitchFamily="34" charset="0"/>
        <a:ea typeface="+mn-ea"/>
        <a:cs typeface="+mn-cs"/>
      </a:defRPr>
    </a:lvl3pPr>
    <a:lvl4pPr marL="1371600" algn="ctr" rtl="0" eaLnBrk="0" fontAlgn="base" hangingPunct="0">
      <a:spcBef>
        <a:spcPct val="0"/>
      </a:spcBef>
      <a:spcAft>
        <a:spcPct val="0"/>
      </a:spcAft>
      <a:defRPr sz="2400" kern="1200">
        <a:solidFill>
          <a:schemeClr val="bg1"/>
        </a:solidFill>
        <a:latin typeface="Arial Narrow" pitchFamily="34" charset="0"/>
        <a:ea typeface="+mn-ea"/>
        <a:cs typeface="+mn-cs"/>
      </a:defRPr>
    </a:lvl4pPr>
    <a:lvl5pPr marL="1828800" algn="ctr" rtl="0" eaLnBrk="0" fontAlgn="base" hangingPunct="0">
      <a:spcBef>
        <a:spcPct val="0"/>
      </a:spcBef>
      <a:spcAft>
        <a:spcPct val="0"/>
      </a:spcAft>
      <a:defRPr sz="2400" kern="1200">
        <a:solidFill>
          <a:schemeClr val="bg1"/>
        </a:solidFill>
        <a:latin typeface="Arial Narrow" pitchFamily="34" charset="0"/>
        <a:ea typeface="+mn-ea"/>
        <a:cs typeface="+mn-cs"/>
      </a:defRPr>
    </a:lvl5pPr>
    <a:lvl6pPr marL="2286000" algn="l" defTabSz="914400" rtl="0" eaLnBrk="1" latinLnBrk="0" hangingPunct="1">
      <a:defRPr sz="2400" kern="1200">
        <a:solidFill>
          <a:schemeClr val="bg1"/>
        </a:solidFill>
        <a:latin typeface="Arial Narrow" pitchFamily="34" charset="0"/>
        <a:ea typeface="+mn-ea"/>
        <a:cs typeface="+mn-cs"/>
      </a:defRPr>
    </a:lvl6pPr>
    <a:lvl7pPr marL="2743200" algn="l" defTabSz="914400" rtl="0" eaLnBrk="1" latinLnBrk="0" hangingPunct="1">
      <a:defRPr sz="2400" kern="1200">
        <a:solidFill>
          <a:schemeClr val="bg1"/>
        </a:solidFill>
        <a:latin typeface="Arial Narrow" pitchFamily="34" charset="0"/>
        <a:ea typeface="+mn-ea"/>
        <a:cs typeface="+mn-cs"/>
      </a:defRPr>
    </a:lvl7pPr>
    <a:lvl8pPr marL="3200400" algn="l" defTabSz="914400" rtl="0" eaLnBrk="1" latinLnBrk="0" hangingPunct="1">
      <a:defRPr sz="2400" kern="1200">
        <a:solidFill>
          <a:schemeClr val="bg1"/>
        </a:solidFill>
        <a:latin typeface="Arial Narrow" pitchFamily="34" charset="0"/>
        <a:ea typeface="+mn-ea"/>
        <a:cs typeface="+mn-cs"/>
      </a:defRPr>
    </a:lvl8pPr>
    <a:lvl9pPr marL="3657600" algn="l" defTabSz="914400" rtl="0" eaLnBrk="1" latinLnBrk="0" hangingPunct="1">
      <a:defRPr sz="2400" kern="1200">
        <a:solidFill>
          <a:schemeClr val="bg1"/>
        </a:solidFill>
        <a:latin typeface="Arial Narrow"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David Bonal" initials="NOTE" lastIdx="7" clrIdx="0"/>
  <p:cmAuthor id="7" name="noela" initials="n" lastIdx="1" clrIdx="7"/>
  <p:cmAuthor id="1" name="Ryan King" initials="RTK" lastIdx="1" clrIdx="1"/>
  <p:cmAuthor id="2" name="spaetsch" initials="s" lastIdx="0" clrIdx="2"/>
  <p:cmAuthor id="3" name="Lisa Rivers" initials="LR" lastIdx="2" clrIdx="3"/>
  <p:cmAuthor id="4" name="smendez" initials="sm" lastIdx="50" clrIdx="4"/>
  <p:cmAuthor id="5" name="Customer Education" initials="CE" lastIdx="1" clrIdx="5"/>
  <p:cmAuthor id="6" name="Sarah Mendez" initials="sm" lastIdx="2" clrIdx="6"/>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60707" autoAdjust="0"/>
  </p:normalViewPr>
  <p:slideViewPr>
    <p:cSldViewPr showGuides="1">
      <p:cViewPr>
        <p:scale>
          <a:sx n="70" d="100"/>
          <a:sy n="70" d="100"/>
        </p:scale>
        <p:origin x="-2730"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48"/>
    </p:cViewPr>
  </p:sorterViewPr>
  <p:notesViewPr>
    <p:cSldViewPr showGuides="1">
      <p:cViewPr varScale="1">
        <p:scale>
          <a:sx n="82" d="100"/>
          <a:sy n="82" d="100"/>
        </p:scale>
        <p:origin x="-192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7171B3-4F92-4AFE-B941-35A9FA6D0EC8}" type="doc">
      <dgm:prSet loTypeId="urn:microsoft.com/office/officeart/2005/8/layout/process1" loCatId="process" qsTypeId="urn:microsoft.com/office/officeart/2005/8/quickstyle/simple1" qsCatId="simple" csTypeId="urn:microsoft.com/office/officeart/2005/8/colors/accent1_4" csCatId="accent1" phldr="1"/>
      <dgm:spPr/>
    </dgm:pt>
    <dgm:pt modelId="{754C18A0-8787-4D9D-9D89-A412836FB010}">
      <dgm:prSet phldrT="[Text]"/>
      <dgm:spPr/>
      <dgm:t>
        <a:bodyPr/>
        <a:lstStyle/>
        <a:p>
          <a:r>
            <a:rPr lang="en-US" dirty="0" smtClean="0"/>
            <a:t>Root Directory</a:t>
          </a:r>
          <a:endParaRPr lang="en-US" dirty="0"/>
        </a:p>
      </dgm:t>
    </dgm:pt>
    <dgm:pt modelId="{BA2AA213-EB90-414B-B813-B7B07B2E1995}" type="parTrans" cxnId="{695F1871-4CF6-40FF-9740-1B2A8597D765}">
      <dgm:prSet/>
      <dgm:spPr/>
      <dgm:t>
        <a:bodyPr/>
        <a:lstStyle/>
        <a:p>
          <a:endParaRPr lang="en-US"/>
        </a:p>
      </dgm:t>
    </dgm:pt>
    <dgm:pt modelId="{45F3EC99-6C23-4AB5-B6A5-787256C6C7CE}" type="sibTrans" cxnId="{695F1871-4CF6-40FF-9740-1B2A8597D765}">
      <dgm:prSet/>
      <dgm:spPr/>
      <dgm:t>
        <a:bodyPr/>
        <a:lstStyle/>
        <a:p>
          <a:endParaRPr lang="en-US"/>
        </a:p>
      </dgm:t>
    </dgm:pt>
    <dgm:pt modelId="{72D164EF-3788-4604-A307-B7CAE8502061}">
      <dgm:prSet phldrT="[Text]"/>
      <dgm:spPr/>
      <dgm:t>
        <a:bodyPr/>
        <a:lstStyle/>
        <a:p>
          <a:r>
            <a:rPr lang="en-US" dirty="0" smtClean="0"/>
            <a:t>Exercises</a:t>
          </a:r>
          <a:br>
            <a:rPr lang="en-US" dirty="0" smtClean="0"/>
          </a:br>
          <a:r>
            <a:rPr lang="en-US" dirty="0" smtClean="0"/>
            <a:t>&lt;or&gt;</a:t>
          </a:r>
          <a:br>
            <a:rPr lang="en-US" dirty="0" smtClean="0"/>
          </a:br>
          <a:r>
            <a:rPr lang="en-US" dirty="0" smtClean="0"/>
            <a:t>Solutions</a:t>
          </a:r>
          <a:endParaRPr lang="en-US" dirty="0"/>
        </a:p>
      </dgm:t>
    </dgm:pt>
    <dgm:pt modelId="{D0108ABA-4AA0-42E3-A65C-55750FF83B31}" type="parTrans" cxnId="{2C4CCC56-D01B-4CFD-97C5-005E58109FC9}">
      <dgm:prSet/>
      <dgm:spPr/>
      <dgm:t>
        <a:bodyPr/>
        <a:lstStyle/>
        <a:p>
          <a:endParaRPr lang="en-US"/>
        </a:p>
      </dgm:t>
    </dgm:pt>
    <dgm:pt modelId="{497E2B59-B21E-4C54-AC34-FCE7B2380CA4}" type="sibTrans" cxnId="{2C4CCC56-D01B-4CFD-97C5-005E58109FC9}">
      <dgm:prSet/>
      <dgm:spPr/>
      <dgm:t>
        <a:bodyPr/>
        <a:lstStyle/>
        <a:p>
          <a:endParaRPr lang="en-US"/>
        </a:p>
      </dgm:t>
    </dgm:pt>
    <dgm:pt modelId="{0A3396EF-2560-4560-8736-B93D7AE244E1}">
      <dgm:prSet phldrT="[Text]"/>
      <dgm:spPr/>
      <dgm:t>
        <a:bodyPr/>
        <a:lstStyle/>
        <a:p>
          <a:r>
            <a:rPr lang="en-US" dirty="0" smtClean="0"/>
            <a:t>LabVIEW Connectivity</a:t>
          </a:r>
          <a:endParaRPr lang="en-US" dirty="0"/>
        </a:p>
      </dgm:t>
    </dgm:pt>
    <dgm:pt modelId="{5F7AE9A7-375A-4256-99D1-64432434D563}" type="parTrans" cxnId="{D9817B79-8C81-4F85-8968-6A041CF68B2B}">
      <dgm:prSet/>
      <dgm:spPr/>
      <dgm:t>
        <a:bodyPr/>
        <a:lstStyle/>
        <a:p>
          <a:endParaRPr lang="en-US"/>
        </a:p>
      </dgm:t>
    </dgm:pt>
    <dgm:pt modelId="{6675D5B3-9578-4324-BB11-E01D9D0EC454}" type="sibTrans" cxnId="{D9817B79-8C81-4F85-8968-6A041CF68B2B}">
      <dgm:prSet/>
      <dgm:spPr/>
      <dgm:t>
        <a:bodyPr/>
        <a:lstStyle/>
        <a:p>
          <a:endParaRPr lang="en-US"/>
        </a:p>
      </dgm:t>
    </dgm:pt>
    <dgm:pt modelId="{59F21487-C62D-49C9-9FF4-FBAAB7D557D0}" type="pres">
      <dgm:prSet presAssocID="{837171B3-4F92-4AFE-B941-35A9FA6D0EC8}" presName="Name0" presStyleCnt="0">
        <dgm:presLayoutVars>
          <dgm:dir/>
          <dgm:resizeHandles val="exact"/>
        </dgm:presLayoutVars>
      </dgm:prSet>
      <dgm:spPr/>
    </dgm:pt>
    <dgm:pt modelId="{C3D3128B-EFAC-41BA-9657-6DEB8887E0AC}" type="pres">
      <dgm:prSet presAssocID="{754C18A0-8787-4D9D-9D89-A412836FB010}" presName="node" presStyleLbl="node1" presStyleIdx="0" presStyleCnt="3">
        <dgm:presLayoutVars>
          <dgm:bulletEnabled val="1"/>
        </dgm:presLayoutVars>
      </dgm:prSet>
      <dgm:spPr/>
      <dgm:t>
        <a:bodyPr/>
        <a:lstStyle/>
        <a:p>
          <a:endParaRPr lang="en-US"/>
        </a:p>
      </dgm:t>
    </dgm:pt>
    <dgm:pt modelId="{75CBBC86-FD8C-47DC-8E50-ADCA44897601}" type="pres">
      <dgm:prSet presAssocID="{45F3EC99-6C23-4AB5-B6A5-787256C6C7CE}" presName="sibTrans" presStyleLbl="sibTrans2D1" presStyleIdx="0" presStyleCnt="2"/>
      <dgm:spPr/>
      <dgm:t>
        <a:bodyPr/>
        <a:lstStyle/>
        <a:p>
          <a:endParaRPr lang="en-US"/>
        </a:p>
      </dgm:t>
    </dgm:pt>
    <dgm:pt modelId="{2A8864EB-123F-4C7F-B24C-7539D4CE7B71}" type="pres">
      <dgm:prSet presAssocID="{45F3EC99-6C23-4AB5-B6A5-787256C6C7CE}" presName="connectorText" presStyleLbl="sibTrans2D1" presStyleIdx="0" presStyleCnt="2"/>
      <dgm:spPr/>
      <dgm:t>
        <a:bodyPr/>
        <a:lstStyle/>
        <a:p>
          <a:endParaRPr lang="en-US"/>
        </a:p>
      </dgm:t>
    </dgm:pt>
    <dgm:pt modelId="{824253BA-F4ED-4CF6-84B2-607AD4E24657}" type="pres">
      <dgm:prSet presAssocID="{72D164EF-3788-4604-A307-B7CAE8502061}" presName="node" presStyleLbl="node1" presStyleIdx="1" presStyleCnt="3">
        <dgm:presLayoutVars>
          <dgm:bulletEnabled val="1"/>
        </dgm:presLayoutVars>
      </dgm:prSet>
      <dgm:spPr/>
      <dgm:t>
        <a:bodyPr/>
        <a:lstStyle/>
        <a:p>
          <a:endParaRPr lang="en-US"/>
        </a:p>
      </dgm:t>
    </dgm:pt>
    <dgm:pt modelId="{7539A1A8-1103-4E99-BFD0-9C3A09F9350D}" type="pres">
      <dgm:prSet presAssocID="{497E2B59-B21E-4C54-AC34-FCE7B2380CA4}" presName="sibTrans" presStyleLbl="sibTrans2D1" presStyleIdx="1" presStyleCnt="2"/>
      <dgm:spPr/>
      <dgm:t>
        <a:bodyPr/>
        <a:lstStyle/>
        <a:p>
          <a:endParaRPr lang="en-US"/>
        </a:p>
      </dgm:t>
    </dgm:pt>
    <dgm:pt modelId="{C1F1DE8C-BBE8-4723-B892-293951606EA1}" type="pres">
      <dgm:prSet presAssocID="{497E2B59-B21E-4C54-AC34-FCE7B2380CA4}" presName="connectorText" presStyleLbl="sibTrans2D1" presStyleIdx="1" presStyleCnt="2"/>
      <dgm:spPr/>
      <dgm:t>
        <a:bodyPr/>
        <a:lstStyle/>
        <a:p>
          <a:endParaRPr lang="en-US"/>
        </a:p>
      </dgm:t>
    </dgm:pt>
    <dgm:pt modelId="{495D27FE-5582-46E7-A17E-F5F775E322A1}" type="pres">
      <dgm:prSet presAssocID="{0A3396EF-2560-4560-8736-B93D7AE244E1}" presName="node" presStyleLbl="node1" presStyleIdx="2" presStyleCnt="3">
        <dgm:presLayoutVars>
          <dgm:bulletEnabled val="1"/>
        </dgm:presLayoutVars>
      </dgm:prSet>
      <dgm:spPr/>
      <dgm:t>
        <a:bodyPr/>
        <a:lstStyle/>
        <a:p>
          <a:endParaRPr lang="en-US"/>
        </a:p>
      </dgm:t>
    </dgm:pt>
  </dgm:ptLst>
  <dgm:cxnLst>
    <dgm:cxn modelId="{52AACFA8-314A-4733-B9AB-B2AFF4114474}" type="presOf" srcId="{45F3EC99-6C23-4AB5-B6A5-787256C6C7CE}" destId="{75CBBC86-FD8C-47DC-8E50-ADCA44897601}" srcOrd="0" destOrd="0" presId="urn:microsoft.com/office/officeart/2005/8/layout/process1"/>
    <dgm:cxn modelId="{CF4DAD0D-B9C5-4535-AEDF-C6168968D32A}" type="presOf" srcId="{45F3EC99-6C23-4AB5-B6A5-787256C6C7CE}" destId="{2A8864EB-123F-4C7F-B24C-7539D4CE7B71}" srcOrd="1" destOrd="0" presId="urn:microsoft.com/office/officeart/2005/8/layout/process1"/>
    <dgm:cxn modelId="{695F1871-4CF6-40FF-9740-1B2A8597D765}" srcId="{837171B3-4F92-4AFE-B941-35A9FA6D0EC8}" destId="{754C18A0-8787-4D9D-9D89-A412836FB010}" srcOrd="0" destOrd="0" parTransId="{BA2AA213-EB90-414B-B813-B7B07B2E1995}" sibTransId="{45F3EC99-6C23-4AB5-B6A5-787256C6C7CE}"/>
    <dgm:cxn modelId="{D9817B79-8C81-4F85-8968-6A041CF68B2B}" srcId="{837171B3-4F92-4AFE-B941-35A9FA6D0EC8}" destId="{0A3396EF-2560-4560-8736-B93D7AE244E1}" srcOrd="2" destOrd="0" parTransId="{5F7AE9A7-375A-4256-99D1-64432434D563}" sibTransId="{6675D5B3-9578-4324-BB11-E01D9D0EC454}"/>
    <dgm:cxn modelId="{527A7F72-F916-4189-8B07-F31EF216F1D0}" type="presOf" srcId="{72D164EF-3788-4604-A307-B7CAE8502061}" destId="{824253BA-F4ED-4CF6-84B2-607AD4E24657}" srcOrd="0" destOrd="0" presId="urn:microsoft.com/office/officeart/2005/8/layout/process1"/>
    <dgm:cxn modelId="{8A243104-0D48-45DB-B398-BD39A80F8FC2}" type="presOf" srcId="{497E2B59-B21E-4C54-AC34-FCE7B2380CA4}" destId="{C1F1DE8C-BBE8-4723-B892-293951606EA1}" srcOrd="1" destOrd="0" presId="urn:microsoft.com/office/officeart/2005/8/layout/process1"/>
    <dgm:cxn modelId="{89AC3669-1E7F-427C-AA9F-66B9ECAB8FAB}" type="presOf" srcId="{754C18A0-8787-4D9D-9D89-A412836FB010}" destId="{C3D3128B-EFAC-41BA-9657-6DEB8887E0AC}" srcOrd="0" destOrd="0" presId="urn:microsoft.com/office/officeart/2005/8/layout/process1"/>
    <dgm:cxn modelId="{2C4CCC56-D01B-4CFD-97C5-005E58109FC9}" srcId="{837171B3-4F92-4AFE-B941-35A9FA6D0EC8}" destId="{72D164EF-3788-4604-A307-B7CAE8502061}" srcOrd="1" destOrd="0" parTransId="{D0108ABA-4AA0-42E3-A65C-55750FF83B31}" sibTransId="{497E2B59-B21E-4C54-AC34-FCE7B2380CA4}"/>
    <dgm:cxn modelId="{4229C7EC-C64C-4A34-8AE3-D85070527B6B}" type="presOf" srcId="{837171B3-4F92-4AFE-B941-35A9FA6D0EC8}" destId="{59F21487-C62D-49C9-9FF4-FBAAB7D557D0}" srcOrd="0" destOrd="0" presId="urn:microsoft.com/office/officeart/2005/8/layout/process1"/>
    <dgm:cxn modelId="{E7E6C8DD-B062-451F-AAEE-60B59B81A61A}" type="presOf" srcId="{497E2B59-B21E-4C54-AC34-FCE7B2380CA4}" destId="{7539A1A8-1103-4E99-BFD0-9C3A09F9350D}" srcOrd="0" destOrd="0" presId="urn:microsoft.com/office/officeart/2005/8/layout/process1"/>
    <dgm:cxn modelId="{206DCFC9-41B4-438E-BAC1-08B966B7C61F}" type="presOf" srcId="{0A3396EF-2560-4560-8736-B93D7AE244E1}" destId="{495D27FE-5582-46E7-A17E-F5F775E322A1}" srcOrd="0" destOrd="0" presId="urn:microsoft.com/office/officeart/2005/8/layout/process1"/>
    <dgm:cxn modelId="{3F10077A-E4EF-4F01-8927-0D419CA34E58}" type="presParOf" srcId="{59F21487-C62D-49C9-9FF4-FBAAB7D557D0}" destId="{C3D3128B-EFAC-41BA-9657-6DEB8887E0AC}" srcOrd="0" destOrd="0" presId="urn:microsoft.com/office/officeart/2005/8/layout/process1"/>
    <dgm:cxn modelId="{1E153551-C503-4D20-9DD5-3BDA4AAFE650}" type="presParOf" srcId="{59F21487-C62D-49C9-9FF4-FBAAB7D557D0}" destId="{75CBBC86-FD8C-47DC-8E50-ADCA44897601}" srcOrd="1" destOrd="0" presId="urn:microsoft.com/office/officeart/2005/8/layout/process1"/>
    <dgm:cxn modelId="{AF629685-65AD-4E85-A7EB-1B06A061E1C1}" type="presParOf" srcId="{75CBBC86-FD8C-47DC-8E50-ADCA44897601}" destId="{2A8864EB-123F-4C7F-B24C-7539D4CE7B71}" srcOrd="0" destOrd="0" presId="urn:microsoft.com/office/officeart/2005/8/layout/process1"/>
    <dgm:cxn modelId="{0E281A9C-4BE5-472E-AA03-7A86CA72218D}" type="presParOf" srcId="{59F21487-C62D-49C9-9FF4-FBAAB7D557D0}" destId="{824253BA-F4ED-4CF6-84B2-607AD4E24657}" srcOrd="2" destOrd="0" presId="urn:microsoft.com/office/officeart/2005/8/layout/process1"/>
    <dgm:cxn modelId="{16AC28F5-1A8D-43F2-8AD8-B56A91586B5F}" type="presParOf" srcId="{59F21487-C62D-49C9-9FF4-FBAAB7D557D0}" destId="{7539A1A8-1103-4E99-BFD0-9C3A09F9350D}" srcOrd="3" destOrd="0" presId="urn:microsoft.com/office/officeart/2005/8/layout/process1"/>
    <dgm:cxn modelId="{B67DD730-8950-4F10-829D-1B69DDDFDA04}" type="presParOf" srcId="{7539A1A8-1103-4E99-BFD0-9C3A09F9350D}" destId="{C1F1DE8C-BBE8-4723-B892-293951606EA1}" srcOrd="0" destOrd="0" presId="urn:microsoft.com/office/officeart/2005/8/layout/process1"/>
    <dgm:cxn modelId="{68F0A592-F7AA-41C7-86D4-067421FF2F07}" type="presParOf" srcId="{59F21487-C62D-49C9-9FF4-FBAAB7D557D0}" destId="{495D27FE-5582-46E7-A17E-F5F775E322A1}" srcOrd="4"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7C236B-243F-467E-8124-ED4A1A02C54E}" type="doc">
      <dgm:prSet loTypeId="urn:microsoft.com/office/officeart/2005/8/layout/radial4" loCatId="relationship" qsTypeId="urn:microsoft.com/office/officeart/2005/8/quickstyle/simple1" qsCatId="simple" csTypeId="urn:microsoft.com/office/officeart/2005/8/colors/accent2_2" csCatId="accent2" phldr="1"/>
      <dgm:spPr/>
      <dgm:t>
        <a:bodyPr/>
        <a:lstStyle/>
        <a:p>
          <a:endParaRPr lang="en-US"/>
        </a:p>
      </dgm:t>
    </dgm:pt>
    <dgm:pt modelId="{B53B78C0-F3DE-4283-860D-27EBB91639A4}">
      <dgm:prSet phldrT="[Text]"/>
      <dgm:spPr>
        <a:solidFill>
          <a:schemeClr val="accent1"/>
        </a:solidFill>
      </dgm:spPr>
      <dgm:t>
        <a:bodyPr/>
        <a:lstStyle/>
        <a:p>
          <a:r>
            <a:rPr lang="en-US" dirty="0" smtClean="0"/>
            <a:t>Lecture</a:t>
          </a:r>
          <a:endParaRPr lang="en-US" dirty="0"/>
        </a:p>
      </dgm:t>
    </dgm:pt>
    <dgm:pt modelId="{714F805D-AD97-41AF-9E39-E0B6F6154237}" type="parTrans" cxnId="{90DD6864-8230-4297-B439-3A0DA5AB23E3}">
      <dgm:prSet/>
      <dgm:spPr/>
      <dgm:t>
        <a:bodyPr/>
        <a:lstStyle/>
        <a:p>
          <a:endParaRPr lang="en-US"/>
        </a:p>
      </dgm:t>
    </dgm:pt>
    <dgm:pt modelId="{41B7B235-E412-4194-BEE4-7E0972F54D0A}" type="sibTrans" cxnId="{90DD6864-8230-4297-B439-3A0DA5AB23E3}">
      <dgm:prSet/>
      <dgm:spPr/>
      <dgm:t>
        <a:bodyPr/>
        <a:lstStyle/>
        <a:p>
          <a:endParaRPr lang="en-US"/>
        </a:p>
      </dgm:t>
    </dgm:pt>
    <dgm:pt modelId="{C816E01F-97C5-4D07-A224-389F7C73601B}">
      <dgm:prSet phldrT="[Text]" custT="1"/>
      <dgm:spPr>
        <a:solidFill>
          <a:schemeClr val="accent1">
            <a:lumMod val="75000"/>
          </a:schemeClr>
        </a:solidFill>
      </dgm:spPr>
      <dgm:t>
        <a:bodyPr/>
        <a:lstStyle/>
        <a:p>
          <a:r>
            <a:rPr lang="en-US" sz="2800" b="1" dirty="0" smtClean="0"/>
            <a:t>Topic</a:t>
          </a:r>
          <a:endParaRPr lang="en-US" sz="2800" b="1" dirty="0"/>
        </a:p>
      </dgm:t>
    </dgm:pt>
    <dgm:pt modelId="{8CE76D1A-EE31-442E-8F1B-9DB80E92EB72}" type="parTrans" cxnId="{6F2F9EA2-57A7-4E18-A46D-BD508732A2DE}">
      <dgm:prSet/>
      <dgm:spPr/>
      <dgm:t>
        <a:bodyPr/>
        <a:lstStyle/>
        <a:p>
          <a:endParaRPr lang="en-US"/>
        </a:p>
      </dgm:t>
    </dgm:pt>
    <dgm:pt modelId="{9FDC4355-99A0-42E2-885C-7EE4E5386B79}" type="sibTrans" cxnId="{6F2F9EA2-57A7-4E18-A46D-BD508732A2DE}">
      <dgm:prSet/>
      <dgm:spPr/>
      <dgm:t>
        <a:bodyPr/>
        <a:lstStyle/>
        <a:p>
          <a:endParaRPr lang="en-US"/>
        </a:p>
      </dgm:t>
    </dgm:pt>
    <dgm:pt modelId="{2B10C4E0-58AB-4165-8BC1-D0A01E0A0929}">
      <dgm:prSet phldrT="[Text]"/>
      <dgm:spPr>
        <a:solidFill>
          <a:schemeClr val="accent1"/>
        </a:solidFill>
      </dgm:spPr>
      <dgm:t>
        <a:bodyPr/>
        <a:lstStyle/>
        <a:p>
          <a:r>
            <a:rPr lang="en-US" dirty="0" smtClean="0"/>
            <a:t>Quizzes</a:t>
          </a:r>
          <a:endParaRPr lang="en-US" dirty="0"/>
        </a:p>
      </dgm:t>
    </dgm:pt>
    <dgm:pt modelId="{EF09339A-4C45-4563-99C2-204755C9FB4C}" type="parTrans" cxnId="{81E8497B-4751-4769-A3AA-DECAC136F467}">
      <dgm:prSet/>
      <dgm:spPr/>
      <dgm:t>
        <a:bodyPr/>
        <a:lstStyle/>
        <a:p>
          <a:endParaRPr lang="en-US"/>
        </a:p>
      </dgm:t>
    </dgm:pt>
    <dgm:pt modelId="{140C5970-C617-4609-9FA7-8F56404CBD18}" type="sibTrans" cxnId="{81E8497B-4751-4769-A3AA-DECAC136F467}">
      <dgm:prSet/>
      <dgm:spPr/>
      <dgm:t>
        <a:bodyPr/>
        <a:lstStyle/>
        <a:p>
          <a:endParaRPr lang="en-US"/>
        </a:p>
      </dgm:t>
    </dgm:pt>
    <dgm:pt modelId="{7EF7BF9D-0B8E-473C-92BC-79ACCFCA393D}">
      <dgm:prSet phldrT="[Text]"/>
      <dgm:spPr>
        <a:solidFill>
          <a:schemeClr val="accent1"/>
        </a:solidFill>
      </dgm:spPr>
      <dgm:t>
        <a:bodyPr/>
        <a:lstStyle/>
        <a:p>
          <a:r>
            <a:rPr lang="en-US" dirty="0" smtClean="0"/>
            <a:t>Demonstrations</a:t>
          </a:r>
          <a:endParaRPr lang="en-US" dirty="0"/>
        </a:p>
      </dgm:t>
    </dgm:pt>
    <dgm:pt modelId="{5AA1BE5B-5C43-4231-90C7-E6F1F2FC7DD6}" type="parTrans" cxnId="{9CBCE4F1-366E-4FCA-9C84-DB2C320FEB5C}">
      <dgm:prSet/>
      <dgm:spPr/>
      <dgm:t>
        <a:bodyPr/>
        <a:lstStyle/>
        <a:p>
          <a:endParaRPr lang="en-US"/>
        </a:p>
      </dgm:t>
    </dgm:pt>
    <dgm:pt modelId="{F7D2E029-6EF8-4BDE-B172-7DE4F8D9B7CD}" type="sibTrans" cxnId="{9CBCE4F1-366E-4FCA-9C84-DB2C320FEB5C}">
      <dgm:prSet/>
      <dgm:spPr/>
      <dgm:t>
        <a:bodyPr/>
        <a:lstStyle/>
        <a:p>
          <a:endParaRPr lang="en-US"/>
        </a:p>
      </dgm:t>
    </dgm:pt>
    <dgm:pt modelId="{AF35E3AD-0313-418D-AD80-24410F7441F3}">
      <dgm:prSet phldrT="[Text]"/>
      <dgm:spPr>
        <a:solidFill>
          <a:schemeClr val="accent1"/>
        </a:solidFill>
      </dgm:spPr>
      <dgm:t>
        <a:bodyPr/>
        <a:lstStyle/>
        <a:p>
          <a:r>
            <a:rPr lang="en-US" dirty="0" smtClean="0"/>
            <a:t>Concept Exercise</a:t>
          </a:r>
          <a:endParaRPr lang="en-US" dirty="0"/>
        </a:p>
      </dgm:t>
    </dgm:pt>
    <dgm:pt modelId="{2E1A2F9E-7CE6-4266-980D-2819652C9498}" type="parTrans" cxnId="{E6BF8456-09B6-47D0-A6A5-307CAA89D868}">
      <dgm:prSet/>
      <dgm:spPr/>
      <dgm:t>
        <a:bodyPr/>
        <a:lstStyle/>
        <a:p>
          <a:endParaRPr lang="en-US"/>
        </a:p>
      </dgm:t>
    </dgm:pt>
    <dgm:pt modelId="{DDD0780D-8CDF-4CCF-A855-C7CDD4CD18E7}" type="sibTrans" cxnId="{E6BF8456-09B6-47D0-A6A5-307CAA89D868}">
      <dgm:prSet/>
      <dgm:spPr/>
      <dgm:t>
        <a:bodyPr/>
        <a:lstStyle/>
        <a:p>
          <a:endParaRPr lang="en-US"/>
        </a:p>
      </dgm:t>
    </dgm:pt>
    <dgm:pt modelId="{A83C545A-A47D-4081-B764-2197F21AB6A5}">
      <dgm:prSet phldrT="[Text]"/>
      <dgm:spPr>
        <a:solidFill>
          <a:schemeClr val="accent1"/>
        </a:solidFill>
      </dgm:spPr>
      <dgm:t>
        <a:bodyPr/>
        <a:lstStyle/>
        <a:p>
          <a:r>
            <a:rPr lang="en-US" dirty="0" smtClean="0"/>
            <a:t>Development Exercise</a:t>
          </a:r>
          <a:endParaRPr lang="en-US" dirty="0"/>
        </a:p>
      </dgm:t>
    </dgm:pt>
    <dgm:pt modelId="{94788038-2432-4C3B-818C-54C810F22A9F}" type="parTrans" cxnId="{8E5DB9E1-51F8-4FAE-9A3A-684778E4CFE0}">
      <dgm:prSet/>
      <dgm:spPr/>
      <dgm:t>
        <a:bodyPr/>
        <a:lstStyle/>
        <a:p>
          <a:endParaRPr lang="en-US"/>
        </a:p>
      </dgm:t>
    </dgm:pt>
    <dgm:pt modelId="{D95DC34E-A022-4D41-A74B-0DE29994A0DD}" type="sibTrans" cxnId="{8E5DB9E1-51F8-4FAE-9A3A-684778E4CFE0}">
      <dgm:prSet/>
      <dgm:spPr/>
      <dgm:t>
        <a:bodyPr/>
        <a:lstStyle/>
        <a:p>
          <a:endParaRPr lang="en-US"/>
        </a:p>
      </dgm:t>
    </dgm:pt>
    <dgm:pt modelId="{56750655-9128-4516-8FA7-650C03DF257D}" type="pres">
      <dgm:prSet presAssocID="{3E7C236B-243F-467E-8124-ED4A1A02C54E}" presName="cycle" presStyleCnt="0">
        <dgm:presLayoutVars>
          <dgm:chMax val="1"/>
          <dgm:dir/>
          <dgm:animLvl val="ctr"/>
          <dgm:resizeHandles val="exact"/>
        </dgm:presLayoutVars>
      </dgm:prSet>
      <dgm:spPr/>
      <dgm:t>
        <a:bodyPr/>
        <a:lstStyle/>
        <a:p>
          <a:endParaRPr lang="en-US"/>
        </a:p>
      </dgm:t>
    </dgm:pt>
    <dgm:pt modelId="{501F51B6-1717-445B-9C79-4C13E7BEB746}" type="pres">
      <dgm:prSet presAssocID="{C816E01F-97C5-4D07-A224-389F7C73601B}" presName="centerShape" presStyleLbl="node0" presStyleIdx="0" presStyleCnt="1"/>
      <dgm:spPr/>
      <dgm:t>
        <a:bodyPr/>
        <a:lstStyle/>
        <a:p>
          <a:endParaRPr lang="en-US"/>
        </a:p>
      </dgm:t>
    </dgm:pt>
    <dgm:pt modelId="{BC0EB632-B777-4169-B159-559029B30BEC}" type="pres">
      <dgm:prSet presAssocID="{714F805D-AD97-41AF-9E39-E0B6F6154237}" presName="parTrans" presStyleLbl="bgSibTrans2D1" presStyleIdx="0" presStyleCnt="5"/>
      <dgm:spPr/>
      <dgm:t>
        <a:bodyPr/>
        <a:lstStyle/>
        <a:p>
          <a:endParaRPr lang="en-US"/>
        </a:p>
      </dgm:t>
    </dgm:pt>
    <dgm:pt modelId="{55735ADE-9C3A-4832-A063-F6B7574DA65B}" type="pres">
      <dgm:prSet presAssocID="{B53B78C0-F3DE-4283-860D-27EBB91639A4}" presName="node" presStyleLbl="node1" presStyleIdx="0" presStyleCnt="5">
        <dgm:presLayoutVars>
          <dgm:bulletEnabled val="1"/>
        </dgm:presLayoutVars>
      </dgm:prSet>
      <dgm:spPr/>
      <dgm:t>
        <a:bodyPr/>
        <a:lstStyle/>
        <a:p>
          <a:endParaRPr lang="en-US"/>
        </a:p>
      </dgm:t>
    </dgm:pt>
    <dgm:pt modelId="{0195D111-B249-4AED-BE61-F697F8F045AA}" type="pres">
      <dgm:prSet presAssocID="{EF09339A-4C45-4563-99C2-204755C9FB4C}" presName="parTrans" presStyleLbl="bgSibTrans2D1" presStyleIdx="1" presStyleCnt="5"/>
      <dgm:spPr/>
      <dgm:t>
        <a:bodyPr/>
        <a:lstStyle/>
        <a:p>
          <a:endParaRPr lang="en-US"/>
        </a:p>
      </dgm:t>
    </dgm:pt>
    <dgm:pt modelId="{AA426F43-0667-4CC8-B746-2BA65A85717B}" type="pres">
      <dgm:prSet presAssocID="{2B10C4E0-58AB-4165-8BC1-D0A01E0A0929}" presName="node" presStyleLbl="node1" presStyleIdx="1" presStyleCnt="5">
        <dgm:presLayoutVars>
          <dgm:bulletEnabled val="1"/>
        </dgm:presLayoutVars>
      </dgm:prSet>
      <dgm:spPr/>
      <dgm:t>
        <a:bodyPr/>
        <a:lstStyle/>
        <a:p>
          <a:endParaRPr lang="en-US"/>
        </a:p>
      </dgm:t>
    </dgm:pt>
    <dgm:pt modelId="{D3E51FFA-3818-43D1-AF5F-F30C39EA281C}" type="pres">
      <dgm:prSet presAssocID="{5AA1BE5B-5C43-4231-90C7-E6F1F2FC7DD6}" presName="parTrans" presStyleLbl="bgSibTrans2D1" presStyleIdx="2" presStyleCnt="5"/>
      <dgm:spPr/>
      <dgm:t>
        <a:bodyPr/>
        <a:lstStyle/>
        <a:p>
          <a:endParaRPr lang="en-US"/>
        </a:p>
      </dgm:t>
    </dgm:pt>
    <dgm:pt modelId="{01751BF6-300D-4748-BF7F-61BCECF9003B}" type="pres">
      <dgm:prSet presAssocID="{7EF7BF9D-0B8E-473C-92BC-79ACCFCA393D}" presName="node" presStyleLbl="node1" presStyleIdx="2" presStyleCnt="5">
        <dgm:presLayoutVars>
          <dgm:bulletEnabled val="1"/>
        </dgm:presLayoutVars>
      </dgm:prSet>
      <dgm:spPr/>
      <dgm:t>
        <a:bodyPr/>
        <a:lstStyle/>
        <a:p>
          <a:endParaRPr lang="en-US"/>
        </a:p>
      </dgm:t>
    </dgm:pt>
    <dgm:pt modelId="{1983FF5D-11F0-4D97-866B-E9DB885D8850}" type="pres">
      <dgm:prSet presAssocID="{2E1A2F9E-7CE6-4266-980D-2819652C9498}" presName="parTrans" presStyleLbl="bgSibTrans2D1" presStyleIdx="3" presStyleCnt="5"/>
      <dgm:spPr/>
      <dgm:t>
        <a:bodyPr/>
        <a:lstStyle/>
        <a:p>
          <a:endParaRPr lang="en-US"/>
        </a:p>
      </dgm:t>
    </dgm:pt>
    <dgm:pt modelId="{09D8E7DE-FEF3-4CF6-8352-588578481156}" type="pres">
      <dgm:prSet presAssocID="{AF35E3AD-0313-418D-AD80-24410F7441F3}" presName="node" presStyleLbl="node1" presStyleIdx="3" presStyleCnt="5">
        <dgm:presLayoutVars>
          <dgm:bulletEnabled val="1"/>
        </dgm:presLayoutVars>
      </dgm:prSet>
      <dgm:spPr/>
      <dgm:t>
        <a:bodyPr/>
        <a:lstStyle/>
        <a:p>
          <a:endParaRPr lang="en-US"/>
        </a:p>
      </dgm:t>
    </dgm:pt>
    <dgm:pt modelId="{A8790A3F-5729-413F-B9C4-CF9DB961DEB2}" type="pres">
      <dgm:prSet presAssocID="{94788038-2432-4C3B-818C-54C810F22A9F}" presName="parTrans" presStyleLbl="bgSibTrans2D1" presStyleIdx="4" presStyleCnt="5"/>
      <dgm:spPr/>
      <dgm:t>
        <a:bodyPr/>
        <a:lstStyle/>
        <a:p>
          <a:endParaRPr lang="en-US"/>
        </a:p>
      </dgm:t>
    </dgm:pt>
    <dgm:pt modelId="{8945B71A-2E09-44C9-A149-D765FD22A4F4}" type="pres">
      <dgm:prSet presAssocID="{A83C545A-A47D-4081-B764-2197F21AB6A5}" presName="node" presStyleLbl="node1" presStyleIdx="4" presStyleCnt="5">
        <dgm:presLayoutVars>
          <dgm:bulletEnabled val="1"/>
        </dgm:presLayoutVars>
      </dgm:prSet>
      <dgm:spPr/>
      <dgm:t>
        <a:bodyPr/>
        <a:lstStyle/>
        <a:p>
          <a:endParaRPr lang="en-US"/>
        </a:p>
      </dgm:t>
    </dgm:pt>
  </dgm:ptLst>
  <dgm:cxnLst>
    <dgm:cxn modelId="{81E8497B-4751-4769-A3AA-DECAC136F467}" srcId="{C816E01F-97C5-4D07-A224-389F7C73601B}" destId="{2B10C4E0-58AB-4165-8BC1-D0A01E0A0929}" srcOrd="1" destOrd="0" parTransId="{EF09339A-4C45-4563-99C2-204755C9FB4C}" sibTransId="{140C5970-C617-4609-9FA7-8F56404CBD18}"/>
    <dgm:cxn modelId="{90DD6864-8230-4297-B439-3A0DA5AB23E3}" srcId="{C816E01F-97C5-4D07-A224-389F7C73601B}" destId="{B53B78C0-F3DE-4283-860D-27EBB91639A4}" srcOrd="0" destOrd="0" parTransId="{714F805D-AD97-41AF-9E39-E0B6F6154237}" sibTransId="{41B7B235-E412-4194-BEE4-7E0972F54D0A}"/>
    <dgm:cxn modelId="{48E2F26F-8540-40BF-974E-4FABD876ABEB}" type="presOf" srcId="{714F805D-AD97-41AF-9E39-E0B6F6154237}" destId="{BC0EB632-B777-4169-B159-559029B30BEC}" srcOrd="0" destOrd="0" presId="urn:microsoft.com/office/officeart/2005/8/layout/radial4"/>
    <dgm:cxn modelId="{6EC32515-7FCE-4AB5-A348-AE5BD99B1788}" type="presOf" srcId="{2E1A2F9E-7CE6-4266-980D-2819652C9498}" destId="{1983FF5D-11F0-4D97-866B-E9DB885D8850}" srcOrd="0" destOrd="0" presId="urn:microsoft.com/office/officeart/2005/8/layout/radial4"/>
    <dgm:cxn modelId="{EC82A09F-DE37-49D0-BC36-E33DC193FED8}" type="presOf" srcId="{B53B78C0-F3DE-4283-860D-27EBB91639A4}" destId="{55735ADE-9C3A-4832-A063-F6B7574DA65B}" srcOrd="0" destOrd="0" presId="urn:microsoft.com/office/officeart/2005/8/layout/radial4"/>
    <dgm:cxn modelId="{2FDF2B10-F91A-4C6E-ACF9-5BDD6FA30CCB}" type="presOf" srcId="{EF09339A-4C45-4563-99C2-204755C9FB4C}" destId="{0195D111-B249-4AED-BE61-F697F8F045AA}" srcOrd="0" destOrd="0" presId="urn:microsoft.com/office/officeart/2005/8/layout/radial4"/>
    <dgm:cxn modelId="{639A70BE-6187-4AD3-A25F-4FB6D7612927}" type="presOf" srcId="{A83C545A-A47D-4081-B764-2197F21AB6A5}" destId="{8945B71A-2E09-44C9-A149-D765FD22A4F4}" srcOrd="0" destOrd="0" presId="urn:microsoft.com/office/officeart/2005/8/layout/radial4"/>
    <dgm:cxn modelId="{6F2F9EA2-57A7-4E18-A46D-BD508732A2DE}" srcId="{3E7C236B-243F-467E-8124-ED4A1A02C54E}" destId="{C816E01F-97C5-4D07-A224-389F7C73601B}" srcOrd="0" destOrd="0" parTransId="{8CE76D1A-EE31-442E-8F1B-9DB80E92EB72}" sibTransId="{9FDC4355-99A0-42E2-885C-7EE4E5386B79}"/>
    <dgm:cxn modelId="{2BB18C26-471E-43BE-AB4B-1FAA3F4A77D7}" type="presOf" srcId="{7EF7BF9D-0B8E-473C-92BC-79ACCFCA393D}" destId="{01751BF6-300D-4748-BF7F-61BCECF9003B}" srcOrd="0" destOrd="0" presId="urn:microsoft.com/office/officeart/2005/8/layout/radial4"/>
    <dgm:cxn modelId="{9CBCA579-9024-4F86-99E8-79DE504B1A00}" type="presOf" srcId="{AF35E3AD-0313-418D-AD80-24410F7441F3}" destId="{09D8E7DE-FEF3-4CF6-8352-588578481156}" srcOrd="0" destOrd="0" presId="urn:microsoft.com/office/officeart/2005/8/layout/radial4"/>
    <dgm:cxn modelId="{4B62CEFE-2485-4A3F-8274-B923B8D51BD1}" type="presOf" srcId="{C816E01F-97C5-4D07-A224-389F7C73601B}" destId="{501F51B6-1717-445B-9C79-4C13E7BEB746}" srcOrd="0" destOrd="0" presId="urn:microsoft.com/office/officeart/2005/8/layout/radial4"/>
    <dgm:cxn modelId="{894ACA41-A8E8-498A-A8D3-B1F09BFBC933}" type="presOf" srcId="{2B10C4E0-58AB-4165-8BC1-D0A01E0A0929}" destId="{AA426F43-0667-4CC8-B746-2BA65A85717B}" srcOrd="0" destOrd="0" presId="urn:microsoft.com/office/officeart/2005/8/layout/radial4"/>
    <dgm:cxn modelId="{C7062B54-16BA-4279-B923-4CCE72CF8A70}" type="presOf" srcId="{5AA1BE5B-5C43-4231-90C7-E6F1F2FC7DD6}" destId="{D3E51FFA-3818-43D1-AF5F-F30C39EA281C}" srcOrd="0" destOrd="0" presId="urn:microsoft.com/office/officeart/2005/8/layout/radial4"/>
    <dgm:cxn modelId="{8E5DB9E1-51F8-4FAE-9A3A-684778E4CFE0}" srcId="{C816E01F-97C5-4D07-A224-389F7C73601B}" destId="{A83C545A-A47D-4081-B764-2197F21AB6A5}" srcOrd="4" destOrd="0" parTransId="{94788038-2432-4C3B-818C-54C810F22A9F}" sibTransId="{D95DC34E-A022-4D41-A74B-0DE29994A0DD}"/>
    <dgm:cxn modelId="{D3FE48B8-4655-45ED-A718-EF405F248CA2}" type="presOf" srcId="{94788038-2432-4C3B-818C-54C810F22A9F}" destId="{A8790A3F-5729-413F-B9C4-CF9DB961DEB2}" srcOrd="0" destOrd="0" presId="urn:microsoft.com/office/officeart/2005/8/layout/radial4"/>
    <dgm:cxn modelId="{9CBCE4F1-366E-4FCA-9C84-DB2C320FEB5C}" srcId="{C816E01F-97C5-4D07-A224-389F7C73601B}" destId="{7EF7BF9D-0B8E-473C-92BC-79ACCFCA393D}" srcOrd="2" destOrd="0" parTransId="{5AA1BE5B-5C43-4231-90C7-E6F1F2FC7DD6}" sibTransId="{F7D2E029-6EF8-4BDE-B172-7DE4F8D9B7CD}"/>
    <dgm:cxn modelId="{E6BF8456-09B6-47D0-A6A5-307CAA89D868}" srcId="{C816E01F-97C5-4D07-A224-389F7C73601B}" destId="{AF35E3AD-0313-418D-AD80-24410F7441F3}" srcOrd="3" destOrd="0" parTransId="{2E1A2F9E-7CE6-4266-980D-2819652C9498}" sibTransId="{DDD0780D-8CDF-4CCF-A855-C7CDD4CD18E7}"/>
    <dgm:cxn modelId="{F4F0FA39-88FA-42F9-84FF-F93F5E6CBCF8}" type="presOf" srcId="{3E7C236B-243F-467E-8124-ED4A1A02C54E}" destId="{56750655-9128-4516-8FA7-650C03DF257D}" srcOrd="0" destOrd="0" presId="urn:microsoft.com/office/officeart/2005/8/layout/radial4"/>
    <dgm:cxn modelId="{E8B14E4E-0804-4585-906D-BA7128D35BF5}" type="presParOf" srcId="{56750655-9128-4516-8FA7-650C03DF257D}" destId="{501F51B6-1717-445B-9C79-4C13E7BEB746}" srcOrd="0" destOrd="0" presId="urn:microsoft.com/office/officeart/2005/8/layout/radial4"/>
    <dgm:cxn modelId="{C896DB97-524B-4260-8865-E674C4FBDBF1}" type="presParOf" srcId="{56750655-9128-4516-8FA7-650C03DF257D}" destId="{BC0EB632-B777-4169-B159-559029B30BEC}" srcOrd="1" destOrd="0" presId="urn:microsoft.com/office/officeart/2005/8/layout/radial4"/>
    <dgm:cxn modelId="{0E0DC853-2E42-4AC0-B7D2-04BB9A03D25C}" type="presParOf" srcId="{56750655-9128-4516-8FA7-650C03DF257D}" destId="{55735ADE-9C3A-4832-A063-F6B7574DA65B}" srcOrd="2" destOrd="0" presId="urn:microsoft.com/office/officeart/2005/8/layout/radial4"/>
    <dgm:cxn modelId="{D618E515-805F-4A6B-B77C-3CDD7F9D8D24}" type="presParOf" srcId="{56750655-9128-4516-8FA7-650C03DF257D}" destId="{0195D111-B249-4AED-BE61-F697F8F045AA}" srcOrd="3" destOrd="0" presId="urn:microsoft.com/office/officeart/2005/8/layout/radial4"/>
    <dgm:cxn modelId="{A1241E52-BF3C-4F13-96B0-AD6E52E3392B}" type="presParOf" srcId="{56750655-9128-4516-8FA7-650C03DF257D}" destId="{AA426F43-0667-4CC8-B746-2BA65A85717B}" srcOrd="4" destOrd="0" presId="urn:microsoft.com/office/officeart/2005/8/layout/radial4"/>
    <dgm:cxn modelId="{FBC89CDB-DACD-4422-8EFD-A52BC1C29F42}" type="presParOf" srcId="{56750655-9128-4516-8FA7-650C03DF257D}" destId="{D3E51FFA-3818-43D1-AF5F-F30C39EA281C}" srcOrd="5" destOrd="0" presId="urn:microsoft.com/office/officeart/2005/8/layout/radial4"/>
    <dgm:cxn modelId="{F7625091-678D-4BD2-AE8A-B4244EB8046D}" type="presParOf" srcId="{56750655-9128-4516-8FA7-650C03DF257D}" destId="{01751BF6-300D-4748-BF7F-61BCECF9003B}" srcOrd="6" destOrd="0" presId="urn:microsoft.com/office/officeart/2005/8/layout/radial4"/>
    <dgm:cxn modelId="{C4F24995-DF7D-4D8F-8209-F6C4A3BAE017}" type="presParOf" srcId="{56750655-9128-4516-8FA7-650C03DF257D}" destId="{1983FF5D-11F0-4D97-866B-E9DB885D8850}" srcOrd="7" destOrd="0" presId="urn:microsoft.com/office/officeart/2005/8/layout/radial4"/>
    <dgm:cxn modelId="{AB2E58AA-74B2-4E03-A72A-37769290057A}" type="presParOf" srcId="{56750655-9128-4516-8FA7-650C03DF257D}" destId="{09D8E7DE-FEF3-4CF6-8352-588578481156}" srcOrd="8" destOrd="0" presId="urn:microsoft.com/office/officeart/2005/8/layout/radial4"/>
    <dgm:cxn modelId="{A28EC23C-76EE-45CD-83C1-5F40F0C187A0}" type="presParOf" srcId="{56750655-9128-4516-8FA7-650C03DF257D}" destId="{A8790A3F-5729-413F-B9C4-CF9DB961DEB2}" srcOrd="9" destOrd="0" presId="urn:microsoft.com/office/officeart/2005/8/layout/radial4"/>
    <dgm:cxn modelId="{B9CC8DB3-4293-45B9-8CC8-1436CB818189}" type="presParOf" srcId="{56750655-9128-4516-8FA7-650C03DF257D}" destId="{8945B71A-2E09-44C9-A149-D765FD22A4F4}" srcOrd="10"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EBAEB6-D0E6-4EED-B716-2177AE58D86F}" type="doc">
      <dgm:prSet loTypeId="urn:microsoft.com/office/officeart/2005/8/layout/process4" loCatId="list" qsTypeId="urn:microsoft.com/office/officeart/2005/8/quickstyle/simple2" qsCatId="simple" csTypeId="urn:microsoft.com/office/officeart/2005/8/colors/accent1_1" csCatId="accent1" phldr="1"/>
      <dgm:spPr/>
      <dgm:t>
        <a:bodyPr/>
        <a:lstStyle/>
        <a:p>
          <a:endParaRPr lang="en-US"/>
        </a:p>
      </dgm:t>
    </dgm:pt>
    <dgm:pt modelId="{255C46B9-17B6-450C-8E38-9519AD0489EF}">
      <dgm:prSet phldrT="[Text]"/>
      <dgm:spPr/>
      <dgm:t>
        <a:bodyPr/>
        <a:lstStyle/>
        <a:p>
          <a:r>
            <a:rPr lang="en-US" dirty="0" smtClean="0"/>
            <a:t>Lesson 1</a:t>
          </a:r>
        </a:p>
      </dgm:t>
    </dgm:pt>
    <dgm:pt modelId="{2A22FD43-3FEA-4931-A58B-4D7F516A8BF7}" type="parTrans" cxnId="{E1316B67-9A9B-4CCF-A22C-C15341DA6BDB}">
      <dgm:prSet/>
      <dgm:spPr/>
      <dgm:t>
        <a:bodyPr/>
        <a:lstStyle/>
        <a:p>
          <a:endParaRPr lang="en-US"/>
        </a:p>
      </dgm:t>
    </dgm:pt>
    <dgm:pt modelId="{00A008E8-3B88-42C4-8BDD-F43409998BCE}" type="sibTrans" cxnId="{E1316B67-9A9B-4CCF-A22C-C15341DA6BDB}">
      <dgm:prSet/>
      <dgm:spPr/>
      <dgm:t>
        <a:bodyPr/>
        <a:lstStyle/>
        <a:p>
          <a:endParaRPr lang="en-US"/>
        </a:p>
      </dgm:t>
    </dgm:pt>
    <dgm:pt modelId="{82A9D05C-E0FE-4095-808C-36195A639D13}">
      <dgm:prSet phldrT="[Text]"/>
      <dgm:spPr/>
      <dgm:t>
        <a:bodyPr/>
        <a:lstStyle/>
        <a:p>
          <a:r>
            <a:rPr lang="en-US" dirty="0" smtClean="0"/>
            <a:t>Using.NET and ActiveX Objects in LabVIEW</a:t>
          </a:r>
          <a:endParaRPr lang="en-US" dirty="0"/>
        </a:p>
      </dgm:t>
    </dgm:pt>
    <dgm:pt modelId="{8ED82903-5EB5-4BC5-980E-7AF804F15AA6}" type="parTrans" cxnId="{3B73E94B-9D89-4AF4-B5A8-6096EA7C13E9}">
      <dgm:prSet/>
      <dgm:spPr/>
      <dgm:t>
        <a:bodyPr/>
        <a:lstStyle/>
        <a:p>
          <a:endParaRPr lang="en-US"/>
        </a:p>
      </dgm:t>
    </dgm:pt>
    <dgm:pt modelId="{5EABCF8A-42A2-4FDA-B3DC-0A39071E4896}" type="sibTrans" cxnId="{3B73E94B-9D89-4AF4-B5A8-6096EA7C13E9}">
      <dgm:prSet/>
      <dgm:spPr/>
      <dgm:t>
        <a:bodyPr/>
        <a:lstStyle/>
        <a:p>
          <a:endParaRPr lang="en-US"/>
        </a:p>
      </dgm:t>
    </dgm:pt>
    <dgm:pt modelId="{63A1ED43-AC35-40AD-85BF-17DC05BD0938}">
      <dgm:prSet phldrT="[Text]"/>
      <dgm:spPr/>
      <dgm:t>
        <a:bodyPr/>
        <a:lstStyle/>
        <a:p>
          <a:r>
            <a:rPr lang="en-US" dirty="0" smtClean="0"/>
            <a:t>Lesson 2</a:t>
          </a:r>
          <a:endParaRPr lang="en-US" dirty="0"/>
        </a:p>
      </dgm:t>
    </dgm:pt>
    <dgm:pt modelId="{BDB36EB9-BBED-46D4-B8BE-263D92E244FB}" type="parTrans" cxnId="{13C73F3F-981E-4C94-B863-6F1052C347BE}">
      <dgm:prSet/>
      <dgm:spPr/>
      <dgm:t>
        <a:bodyPr/>
        <a:lstStyle/>
        <a:p>
          <a:endParaRPr lang="en-US"/>
        </a:p>
      </dgm:t>
    </dgm:pt>
    <dgm:pt modelId="{4DF2FFAD-E7C1-4C73-91BF-E7F0305EEAB6}" type="sibTrans" cxnId="{13C73F3F-981E-4C94-B863-6F1052C347BE}">
      <dgm:prSet/>
      <dgm:spPr/>
      <dgm:t>
        <a:bodyPr/>
        <a:lstStyle/>
        <a:p>
          <a:endParaRPr lang="en-US"/>
        </a:p>
      </dgm:t>
    </dgm:pt>
    <dgm:pt modelId="{C531B99D-2AAF-47B7-9ADC-940B51371CBC}">
      <dgm:prSet phldrT="[Text]"/>
      <dgm:spPr/>
      <dgm:t>
        <a:bodyPr/>
        <a:lstStyle/>
        <a:p>
          <a:r>
            <a:rPr lang="en-US" dirty="0" smtClean="0"/>
            <a:t>Calling Shared Libraries</a:t>
          </a:r>
        </a:p>
      </dgm:t>
    </dgm:pt>
    <dgm:pt modelId="{84FB757E-E4A2-456A-B805-5E1ECA582EE1}" type="parTrans" cxnId="{1CDA9F22-B7C8-43C9-961C-B867A9921DD3}">
      <dgm:prSet/>
      <dgm:spPr/>
      <dgm:t>
        <a:bodyPr/>
        <a:lstStyle/>
        <a:p>
          <a:endParaRPr lang="en-US"/>
        </a:p>
      </dgm:t>
    </dgm:pt>
    <dgm:pt modelId="{6F23B9F9-92F4-484C-9F78-32A761D17C7B}" type="sibTrans" cxnId="{1CDA9F22-B7C8-43C9-961C-B867A9921DD3}">
      <dgm:prSet/>
      <dgm:spPr/>
      <dgm:t>
        <a:bodyPr/>
        <a:lstStyle/>
        <a:p>
          <a:endParaRPr lang="en-US"/>
        </a:p>
      </dgm:t>
    </dgm:pt>
    <dgm:pt modelId="{83622ABD-E064-4BFC-916E-53B83E9021F8}">
      <dgm:prSet phldrT="[Text]"/>
      <dgm:spPr/>
      <dgm:t>
        <a:bodyPr/>
        <a:lstStyle/>
        <a:p>
          <a:r>
            <a:rPr lang="en-US" dirty="0" smtClean="0"/>
            <a:t>Using VI Server</a:t>
          </a:r>
          <a:endParaRPr lang="en-US" dirty="0"/>
        </a:p>
      </dgm:t>
    </dgm:pt>
    <dgm:pt modelId="{589CFAA6-E7DA-40E7-BB3A-4677A82BF9D3}" type="parTrans" cxnId="{44F6D72A-26C3-4E77-A6D6-8CE64EA5ACDA}">
      <dgm:prSet/>
      <dgm:spPr/>
      <dgm:t>
        <a:bodyPr/>
        <a:lstStyle/>
        <a:p>
          <a:endParaRPr lang="en-US"/>
        </a:p>
      </dgm:t>
    </dgm:pt>
    <dgm:pt modelId="{18EB27F0-7989-42EA-95E0-56291E9DD6C3}" type="sibTrans" cxnId="{44F6D72A-26C3-4E77-A6D6-8CE64EA5ACDA}">
      <dgm:prSet/>
      <dgm:spPr/>
      <dgm:t>
        <a:bodyPr/>
        <a:lstStyle/>
        <a:p>
          <a:endParaRPr lang="en-US"/>
        </a:p>
      </dgm:t>
    </dgm:pt>
    <dgm:pt modelId="{55C6FB44-A985-45F8-92FB-19BBF542FA67}">
      <dgm:prSet phldrT="[Text]"/>
      <dgm:spPr/>
      <dgm:t>
        <a:bodyPr/>
        <a:lstStyle/>
        <a:p>
          <a:r>
            <a:rPr lang="en-US" dirty="0" smtClean="0"/>
            <a:t>Lesson 3</a:t>
          </a:r>
          <a:endParaRPr lang="en-US" dirty="0"/>
        </a:p>
      </dgm:t>
    </dgm:pt>
    <dgm:pt modelId="{62FE0A38-C78B-408B-BEC0-6DEA44404E07}" type="parTrans" cxnId="{55587823-7146-4023-AFAA-3D06412DE442}">
      <dgm:prSet/>
      <dgm:spPr/>
      <dgm:t>
        <a:bodyPr/>
        <a:lstStyle/>
        <a:p>
          <a:endParaRPr lang="en-US"/>
        </a:p>
      </dgm:t>
    </dgm:pt>
    <dgm:pt modelId="{2FF3C745-B3B1-4F02-9F3E-42D47C016259}" type="sibTrans" cxnId="{55587823-7146-4023-AFAA-3D06412DE442}">
      <dgm:prSet/>
      <dgm:spPr/>
      <dgm:t>
        <a:bodyPr/>
        <a:lstStyle/>
        <a:p>
          <a:endParaRPr lang="en-US"/>
        </a:p>
      </dgm:t>
    </dgm:pt>
    <dgm:pt modelId="{2ADE2D3B-C947-42B6-8F99-1B3FEDC276D0}" type="pres">
      <dgm:prSet presAssocID="{17EBAEB6-D0E6-4EED-B716-2177AE58D86F}" presName="Name0" presStyleCnt="0">
        <dgm:presLayoutVars>
          <dgm:dir/>
          <dgm:animLvl val="lvl"/>
          <dgm:resizeHandles val="exact"/>
        </dgm:presLayoutVars>
      </dgm:prSet>
      <dgm:spPr/>
      <dgm:t>
        <a:bodyPr/>
        <a:lstStyle/>
        <a:p>
          <a:endParaRPr lang="en-US"/>
        </a:p>
      </dgm:t>
    </dgm:pt>
    <dgm:pt modelId="{7B7F51CE-AB66-4BAC-BA6F-4A76ABEFFC59}" type="pres">
      <dgm:prSet presAssocID="{55C6FB44-A985-45F8-92FB-19BBF542FA67}" presName="boxAndChildren" presStyleCnt="0"/>
      <dgm:spPr/>
    </dgm:pt>
    <dgm:pt modelId="{423EA6DA-04C1-4848-9B0A-424278C9256F}" type="pres">
      <dgm:prSet presAssocID="{55C6FB44-A985-45F8-92FB-19BBF542FA67}" presName="parentTextBox" presStyleLbl="node1" presStyleIdx="0" presStyleCnt="3"/>
      <dgm:spPr/>
      <dgm:t>
        <a:bodyPr/>
        <a:lstStyle/>
        <a:p>
          <a:endParaRPr lang="en-US"/>
        </a:p>
      </dgm:t>
    </dgm:pt>
    <dgm:pt modelId="{D2961F0D-BE8E-40DA-9E5C-B783D384699B}" type="pres">
      <dgm:prSet presAssocID="{55C6FB44-A985-45F8-92FB-19BBF542FA67}" presName="entireBox" presStyleLbl="node1" presStyleIdx="0" presStyleCnt="3"/>
      <dgm:spPr/>
      <dgm:t>
        <a:bodyPr/>
        <a:lstStyle/>
        <a:p>
          <a:endParaRPr lang="en-US"/>
        </a:p>
      </dgm:t>
    </dgm:pt>
    <dgm:pt modelId="{65CCC199-E551-402A-B152-8532A60CAB0E}" type="pres">
      <dgm:prSet presAssocID="{55C6FB44-A985-45F8-92FB-19BBF542FA67}" presName="descendantBox" presStyleCnt="0"/>
      <dgm:spPr/>
    </dgm:pt>
    <dgm:pt modelId="{42CB6077-CB2E-4D2D-B59D-37A2D2E8102E}" type="pres">
      <dgm:prSet presAssocID="{82A9D05C-E0FE-4095-808C-36195A639D13}" presName="childTextBox" presStyleLbl="fgAccFollowNode1" presStyleIdx="0" presStyleCnt="3">
        <dgm:presLayoutVars>
          <dgm:bulletEnabled val="1"/>
        </dgm:presLayoutVars>
      </dgm:prSet>
      <dgm:spPr/>
      <dgm:t>
        <a:bodyPr/>
        <a:lstStyle/>
        <a:p>
          <a:endParaRPr lang="en-US"/>
        </a:p>
      </dgm:t>
    </dgm:pt>
    <dgm:pt modelId="{6872A97C-D449-48B8-B48A-6414A82B5680}" type="pres">
      <dgm:prSet presAssocID="{4DF2FFAD-E7C1-4C73-91BF-E7F0305EEAB6}" presName="sp" presStyleCnt="0"/>
      <dgm:spPr/>
      <dgm:t>
        <a:bodyPr/>
        <a:lstStyle/>
        <a:p>
          <a:endParaRPr lang="en-US"/>
        </a:p>
      </dgm:t>
    </dgm:pt>
    <dgm:pt modelId="{E7A11DED-60A7-4BC3-89FE-F4E69397AE3C}" type="pres">
      <dgm:prSet presAssocID="{63A1ED43-AC35-40AD-85BF-17DC05BD0938}" presName="arrowAndChildren" presStyleCnt="0"/>
      <dgm:spPr/>
      <dgm:t>
        <a:bodyPr/>
        <a:lstStyle/>
        <a:p>
          <a:endParaRPr lang="en-US"/>
        </a:p>
      </dgm:t>
    </dgm:pt>
    <dgm:pt modelId="{CF6C6E4E-5B5D-4471-9394-75F54A9377C8}" type="pres">
      <dgm:prSet presAssocID="{63A1ED43-AC35-40AD-85BF-17DC05BD0938}" presName="parentTextArrow" presStyleLbl="node1" presStyleIdx="0" presStyleCnt="3"/>
      <dgm:spPr/>
      <dgm:t>
        <a:bodyPr/>
        <a:lstStyle/>
        <a:p>
          <a:endParaRPr lang="en-US"/>
        </a:p>
      </dgm:t>
    </dgm:pt>
    <dgm:pt modelId="{C9E1EBD9-D03D-4086-B7FE-8CD684B69897}" type="pres">
      <dgm:prSet presAssocID="{63A1ED43-AC35-40AD-85BF-17DC05BD0938}" presName="arrow" presStyleLbl="node1" presStyleIdx="1" presStyleCnt="3"/>
      <dgm:spPr/>
      <dgm:t>
        <a:bodyPr/>
        <a:lstStyle/>
        <a:p>
          <a:endParaRPr lang="en-US"/>
        </a:p>
      </dgm:t>
    </dgm:pt>
    <dgm:pt modelId="{D18F0391-1D2C-4B99-A316-22233E77FF40}" type="pres">
      <dgm:prSet presAssocID="{63A1ED43-AC35-40AD-85BF-17DC05BD0938}" presName="descendantArrow" presStyleCnt="0"/>
      <dgm:spPr/>
      <dgm:t>
        <a:bodyPr/>
        <a:lstStyle/>
        <a:p>
          <a:endParaRPr lang="en-US"/>
        </a:p>
      </dgm:t>
    </dgm:pt>
    <dgm:pt modelId="{CB273461-0642-4901-9B3B-9EBCF230DDBF}" type="pres">
      <dgm:prSet presAssocID="{83622ABD-E064-4BFC-916E-53B83E9021F8}" presName="childTextArrow" presStyleLbl="fgAccFollowNode1" presStyleIdx="1" presStyleCnt="3">
        <dgm:presLayoutVars>
          <dgm:bulletEnabled val="1"/>
        </dgm:presLayoutVars>
      </dgm:prSet>
      <dgm:spPr/>
      <dgm:t>
        <a:bodyPr/>
        <a:lstStyle/>
        <a:p>
          <a:endParaRPr lang="en-US"/>
        </a:p>
      </dgm:t>
    </dgm:pt>
    <dgm:pt modelId="{477BA6E9-6A31-433E-AE09-3C4C08F9AFFD}" type="pres">
      <dgm:prSet presAssocID="{00A008E8-3B88-42C4-8BDD-F43409998BCE}" presName="sp" presStyleCnt="0"/>
      <dgm:spPr/>
      <dgm:t>
        <a:bodyPr/>
        <a:lstStyle/>
        <a:p>
          <a:endParaRPr lang="en-US"/>
        </a:p>
      </dgm:t>
    </dgm:pt>
    <dgm:pt modelId="{62686E2A-BF86-480D-A01D-DDFAE5F5E8E8}" type="pres">
      <dgm:prSet presAssocID="{255C46B9-17B6-450C-8E38-9519AD0489EF}" presName="arrowAndChildren" presStyleCnt="0"/>
      <dgm:spPr/>
      <dgm:t>
        <a:bodyPr/>
        <a:lstStyle/>
        <a:p>
          <a:endParaRPr lang="en-US"/>
        </a:p>
      </dgm:t>
    </dgm:pt>
    <dgm:pt modelId="{1EC5EF38-74C9-4808-86EF-4AFC5CB65931}" type="pres">
      <dgm:prSet presAssocID="{255C46B9-17B6-450C-8E38-9519AD0489EF}" presName="parentTextArrow" presStyleLbl="node1" presStyleIdx="1" presStyleCnt="3"/>
      <dgm:spPr/>
      <dgm:t>
        <a:bodyPr/>
        <a:lstStyle/>
        <a:p>
          <a:endParaRPr lang="en-US"/>
        </a:p>
      </dgm:t>
    </dgm:pt>
    <dgm:pt modelId="{05301027-04BC-4541-BE60-F2A1C22690F8}" type="pres">
      <dgm:prSet presAssocID="{255C46B9-17B6-450C-8E38-9519AD0489EF}" presName="arrow" presStyleLbl="node1" presStyleIdx="2" presStyleCnt="3"/>
      <dgm:spPr/>
      <dgm:t>
        <a:bodyPr/>
        <a:lstStyle/>
        <a:p>
          <a:endParaRPr lang="en-US"/>
        </a:p>
      </dgm:t>
    </dgm:pt>
    <dgm:pt modelId="{451C2562-08CE-430D-8173-7A2AB8276007}" type="pres">
      <dgm:prSet presAssocID="{255C46B9-17B6-450C-8E38-9519AD0489EF}" presName="descendantArrow" presStyleCnt="0"/>
      <dgm:spPr/>
      <dgm:t>
        <a:bodyPr/>
        <a:lstStyle/>
        <a:p>
          <a:endParaRPr lang="en-US"/>
        </a:p>
      </dgm:t>
    </dgm:pt>
    <dgm:pt modelId="{4BE792FD-BCB4-44EB-8672-F4001B35D8D7}" type="pres">
      <dgm:prSet presAssocID="{C531B99D-2AAF-47B7-9ADC-940B51371CBC}" presName="childTextArrow" presStyleLbl="fgAccFollowNode1" presStyleIdx="2" presStyleCnt="3" custLinFactNeighborX="3226">
        <dgm:presLayoutVars>
          <dgm:bulletEnabled val="1"/>
        </dgm:presLayoutVars>
      </dgm:prSet>
      <dgm:spPr/>
      <dgm:t>
        <a:bodyPr/>
        <a:lstStyle/>
        <a:p>
          <a:endParaRPr lang="en-US"/>
        </a:p>
      </dgm:t>
    </dgm:pt>
  </dgm:ptLst>
  <dgm:cxnLst>
    <dgm:cxn modelId="{44F6D72A-26C3-4E77-A6D6-8CE64EA5ACDA}" srcId="{63A1ED43-AC35-40AD-85BF-17DC05BD0938}" destId="{83622ABD-E064-4BFC-916E-53B83E9021F8}" srcOrd="0" destOrd="0" parTransId="{589CFAA6-E7DA-40E7-BB3A-4677A82BF9D3}" sibTransId="{18EB27F0-7989-42EA-95E0-56291E9DD6C3}"/>
    <dgm:cxn modelId="{3331E0CD-1929-4047-B124-E21A755BA013}" type="presOf" srcId="{55C6FB44-A985-45F8-92FB-19BBF542FA67}" destId="{D2961F0D-BE8E-40DA-9E5C-B783D384699B}" srcOrd="1" destOrd="0" presId="urn:microsoft.com/office/officeart/2005/8/layout/process4"/>
    <dgm:cxn modelId="{66A4B651-A85D-4E2C-A362-E40E8A769167}" type="presOf" srcId="{63A1ED43-AC35-40AD-85BF-17DC05BD0938}" destId="{C9E1EBD9-D03D-4086-B7FE-8CD684B69897}" srcOrd="1" destOrd="0" presId="urn:microsoft.com/office/officeart/2005/8/layout/process4"/>
    <dgm:cxn modelId="{3B73E94B-9D89-4AF4-B5A8-6096EA7C13E9}" srcId="{55C6FB44-A985-45F8-92FB-19BBF542FA67}" destId="{82A9D05C-E0FE-4095-808C-36195A639D13}" srcOrd="0" destOrd="0" parTransId="{8ED82903-5EB5-4BC5-980E-7AF804F15AA6}" sibTransId="{5EABCF8A-42A2-4FDA-B3DC-0A39071E4896}"/>
    <dgm:cxn modelId="{C7679E9A-6CDE-4C6E-BD2F-CE1C1C2CC23D}" type="presOf" srcId="{255C46B9-17B6-450C-8E38-9519AD0489EF}" destId="{05301027-04BC-4541-BE60-F2A1C22690F8}" srcOrd="1" destOrd="0" presId="urn:microsoft.com/office/officeart/2005/8/layout/process4"/>
    <dgm:cxn modelId="{1CDA9F22-B7C8-43C9-961C-B867A9921DD3}" srcId="{255C46B9-17B6-450C-8E38-9519AD0489EF}" destId="{C531B99D-2AAF-47B7-9ADC-940B51371CBC}" srcOrd="0" destOrd="0" parTransId="{84FB757E-E4A2-456A-B805-5E1ECA582EE1}" sibTransId="{6F23B9F9-92F4-484C-9F78-32A761D17C7B}"/>
    <dgm:cxn modelId="{250A5E95-EE71-4B4F-828A-C283A102F6DA}" type="presOf" srcId="{17EBAEB6-D0E6-4EED-B716-2177AE58D86F}" destId="{2ADE2D3B-C947-42B6-8F99-1B3FEDC276D0}" srcOrd="0" destOrd="0" presId="urn:microsoft.com/office/officeart/2005/8/layout/process4"/>
    <dgm:cxn modelId="{0A74428F-B660-4C91-96A4-67913CDE3F6F}" type="presOf" srcId="{255C46B9-17B6-450C-8E38-9519AD0489EF}" destId="{1EC5EF38-74C9-4808-86EF-4AFC5CB65931}" srcOrd="0" destOrd="0" presId="urn:microsoft.com/office/officeart/2005/8/layout/process4"/>
    <dgm:cxn modelId="{F8C978AE-4900-4A3E-9CA2-F32836CB6BDF}" type="presOf" srcId="{82A9D05C-E0FE-4095-808C-36195A639D13}" destId="{42CB6077-CB2E-4D2D-B59D-37A2D2E8102E}" srcOrd="0" destOrd="0" presId="urn:microsoft.com/office/officeart/2005/8/layout/process4"/>
    <dgm:cxn modelId="{13C73F3F-981E-4C94-B863-6F1052C347BE}" srcId="{17EBAEB6-D0E6-4EED-B716-2177AE58D86F}" destId="{63A1ED43-AC35-40AD-85BF-17DC05BD0938}" srcOrd="1" destOrd="0" parTransId="{BDB36EB9-BBED-46D4-B8BE-263D92E244FB}" sibTransId="{4DF2FFAD-E7C1-4C73-91BF-E7F0305EEAB6}"/>
    <dgm:cxn modelId="{C2CEC72A-90B5-4120-B992-D2E52A4012B3}" type="presOf" srcId="{C531B99D-2AAF-47B7-9ADC-940B51371CBC}" destId="{4BE792FD-BCB4-44EB-8672-F4001B35D8D7}" srcOrd="0" destOrd="0" presId="urn:microsoft.com/office/officeart/2005/8/layout/process4"/>
    <dgm:cxn modelId="{F8B28A5E-AAD4-4EBB-BA32-90B3A6E3A2A0}" type="presOf" srcId="{63A1ED43-AC35-40AD-85BF-17DC05BD0938}" destId="{CF6C6E4E-5B5D-4471-9394-75F54A9377C8}" srcOrd="0" destOrd="0" presId="urn:microsoft.com/office/officeart/2005/8/layout/process4"/>
    <dgm:cxn modelId="{55587823-7146-4023-AFAA-3D06412DE442}" srcId="{17EBAEB6-D0E6-4EED-B716-2177AE58D86F}" destId="{55C6FB44-A985-45F8-92FB-19BBF542FA67}" srcOrd="2" destOrd="0" parTransId="{62FE0A38-C78B-408B-BEC0-6DEA44404E07}" sibTransId="{2FF3C745-B3B1-4F02-9F3E-42D47C016259}"/>
    <dgm:cxn modelId="{E1316B67-9A9B-4CCF-A22C-C15341DA6BDB}" srcId="{17EBAEB6-D0E6-4EED-B716-2177AE58D86F}" destId="{255C46B9-17B6-450C-8E38-9519AD0489EF}" srcOrd="0" destOrd="0" parTransId="{2A22FD43-3FEA-4931-A58B-4D7F516A8BF7}" sibTransId="{00A008E8-3B88-42C4-8BDD-F43409998BCE}"/>
    <dgm:cxn modelId="{6BEC1F53-98CF-44C8-8D4D-0B81FEE5938B}" type="presOf" srcId="{55C6FB44-A985-45F8-92FB-19BBF542FA67}" destId="{423EA6DA-04C1-4848-9B0A-424278C9256F}" srcOrd="0" destOrd="0" presId="urn:microsoft.com/office/officeart/2005/8/layout/process4"/>
    <dgm:cxn modelId="{C0BAC10D-4864-44D4-9D1B-2166E80A5AC6}" type="presOf" srcId="{83622ABD-E064-4BFC-916E-53B83E9021F8}" destId="{CB273461-0642-4901-9B3B-9EBCF230DDBF}" srcOrd="0" destOrd="0" presId="urn:microsoft.com/office/officeart/2005/8/layout/process4"/>
    <dgm:cxn modelId="{1AABB558-6A70-4C4D-9C69-28AC3F52AECA}" type="presParOf" srcId="{2ADE2D3B-C947-42B6-8F99-1B3FEDC276D0}" destId="{7B7F51CE-AB66-4BAC-BA6F-4A76ABEFFC59}" srcOrd="0" destOrd="0" presId="urn:microsoft.com/office/officeart/2005/8/layout/process4"/>
    <dgm:cxn modelId="{83B195D5-32E8-4F3B-86E0-C2A3205354CD}" type="presParOf" srcId="{7B7F51CE-AB66-4BAC-BA6F-4A76ABEFFC59}" destId="{423EA6DA-04C1-4848-9B0A-424278C9256F}" srcOrd="0" destOrd="0" presId="urn:microsoft.com/office/officeart/2005/8/layout/process4"/>
    <dgm:cxn modelId="{1836343C-CBFF-43CC-9263-ADBAE515EE04}" type="presParOf" srcId="{7B7F51CE-AB66-4BAC-BA6F-4A76ABEFFC59}" destId="{D2961F0D-BE8E-40DA-9E5C-B783D384699B}" srcOrd="1" destOrd="0" presId="urn:microsoft.com/office/officeart/2005/8/layout/process4"/>
    <dgm:cxn modelId="{66A25F84-C66B-4F1B-8DFE-C0EB4323D816}" type="presParOf" srcId="{7B7F51CE-AB66-4BAC-BA6F-4A76ABEFFC59}" destId="{65CCC199-E551-402A-B152-8532A60CAB0E}" srcOrd="2" destOrd="0" presId="urn:microsoft.com/office/officeart/2005/8/layout/process4"/>
    <dgm:cxn modelId="{72ED9FDB-6233-453E-BE7E-8D5E01A19E56}" type="presParOf" srcId="{65CCC199-E551-402A-B152-8532A60CAB0E}" destId="{42CB6077-CB2E-4D2D-B59D-37A2D2E8102E}" srcOrd="0" destOrd="0" presId="urn:microsoft.com/office/officeart/2005/8/layout/process4"/>
    <dgm:cxn modelId="{81D3AEA3-6317-49F7-A097-5CB537852D8C}" type="presParOf" srcId="{2ADE2D3B-C947-42B6-8F99-1B3FEDC276D0}" destId="{6872A97C-D449-48B8-B48A-6414A82B5680}" srcOrd="1" destOrd="0" presId="urn:microsoft.com/office/officeart/2005/8/layout/process4"/>
    <dgm:cxn modelId="{77D06EAD-BF75-406F-A29D-0356EC3F1985}" type="presParOf" srcId="{2ADE2D3B-C947-42B6-8F99-1B3FEDC276D0}" destId="{E7A11DED-60A7-4BC3-89FE-F4E69397AE3C}" srcOrd="2" destOrd="0" presId="urn:microsoft.com/office/officeart/2005/8/layout/process4"/>
    <dgm:cxn modelId="{88FF14BC-F7DD-479E-A54C-9AF57AD2B309}" type="presParOf" srcId="{E7A11DED-60A7-4BC3-89FE-F4E69397AE3C}" destId="{CF6C6E4E-5B5D-4471-9394-75F54A9377C8}" srcOrd="0" destOrd="0" presId="urn:microsoft.com/office/officeart/2005/8/layout/process4"/>
    <dgm:cxn modelId="{D388AE44-66DE-482F-BE41-D3572B4F8626}" type="presParOf" srcId="{E7A11DED-60A7-4BC3-89FE-F4E69397AE3C}" destId="{C9E1EBD9-D03D-4086-B7FE-8CD684B69897}" srcOrd="1" destOrd="0" presId="urn:microsoft.com/office/officeart/2005/8/layout/process4"/>
    <dgm:cxn modelId="{725556B3-651C-4908-AE32-FCA5E82B319E}" type="presParOf" srcId="{E7A11DED-60A7-4BC3-89FE-F4E69397AE3C}" destId="{D18F0391-1D2C-4B99-A316-22233E77FF40}" srcOrd="2" destOrd="0" presId="urn:microsoft.com/office/officeart/2005/8/layout/process4"/>
    <dgm:cxn modelId="{CBFE59FF-E310-42CF-B00E-8263CAE2F2D7}" type="presParOf" srcId="{D18F0391-1D2C-4B99-A316-22233E77FF40}" destId="{CB273461-0642-4901-9B3B-9EBCF230DDBF}" srcOrd="0" destOrd="0" presId="urn:microsoft.com/office/officeart/2005/8/layout/process4"/>
    <dgm:cxn modelId="{573C809F-DE05-41A8-90C9-29787C3B391A}" type="presParOf" srcId="{2ADE2D3B-C947-42B6-8F99-1B3FEDC276D0}" destId="{477BA6E9-6A31-433E-AE09-3C4C08F9AFFD}" srcOrd="3" destOrd="0" presId="urn:microsoft.com/office/officeart/2005/8/layout/process4"/>
    <dgm:cxn modelId="{FA29C7B0-85AA-4973-B8B1-793884F33F33}" type="presParOf" srcId="{2ADE2D3B-C947-42B6-8F99-1B3FEDC276D0}" destId="{62686E2A-BF86-480D-A01D-DDFAE5F5E8E8}" srcOrd="4" destOrd="0" presId="urn:microsoft.com/office/officeart/2005/8/layout/process4"/>
    <dgm:cxn modelId="{0BB7E49C-403F-486E-90FE-1A7DBA4C3705}" type="presParOf" srcId="{62686E2A-BF86-480D-A01D-DDFAE5F5E8E8}" destId="{1EC5EF38-74C9-4808-86EF-4AFC5CB65931}" srcOrd="0" destOrd="0" presId="urn:microsoft.com/office/officeart/2005/8/layout/process4"/>
    <dgm:cxn modelId="{DD33897D-F34E-4354-96A5-9A3619B9B2C5}" type="presParOf" srcId="{62686E2A-BF86-480D-A01D-DDFAE5F5E8E8}" destId="{05301027-04BC-4541-BE60-F2A1C22690F8}" srcOrd="1" destOrd="0" presId="urn:microsoft.com/office/officeart/2005/8/layout/process4"/>
    <dgm:cxn modelId="{64D3C877-6CF1-4061-817A-19725909E884}" type="presParOf" srcId="{62686E2A-BF86-480D-A01D-DDFAE5F5E8E8}" destId="{451C2562-08CE-430D-8173-7A2AB8276007}" srcOrd="2" destOrd="0" presId="urn:microsoft.com/office/officeart/2005/8/layout/process4"/>
    <dgm:cxn modelId="{109B2F4A-F4DE-4279-B138-D5F03A7CE750}" type="presParOf" srcId="{451C2562-08CE-430D-8173-7A2AB8276007}" destId="{4BE792FD-BCB4-44EB-8672-F4001B35D8D7}"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EBAEB6-D0E6-4EED-B716-2177AE58D86F}" type="doc">
      <dgm:prSet loTypeId="urn:microsoft.com/office/officeart/2005/8/layout/process4" loCatId="list" qsTypeId="urn:microsoft.com/office/officeart/2005/8/quickstyle/simple2" qsCatId="simple" csTypeId="urn:microsoft.com/office/officeart/2005/8/colors/accent1_1" csCatId="accent1" phldr="1"/>
      <dgm:spPr/>
      <dgm:t>
        <a:bodyPr/>
        <a:lstStyle/>
        <a:p>
          <a:endParaRPr lang="en-US"/>
        </a:p>
      </dgm:t>
    </dgm:pt>
    <dgm:pt modelId="{255C46B9-17B6-450C-8E38-9519AD0489EF}">
      <dgm:prSet phldrT="[Text]"/>
      <dgm:spPr/>
      <dgm:t>
        <a:bodyPr/>
        <a:lstStyle/>
        <a:p>
          <a:r>
            <a:rPr lang="en-US" dirty="0" smtClean="0"/>
            <a:t>Lesson 4</a:t>
          </a:r>
        </a:p>
      </dgm:t>
    </dgm:pt>
    <dgm:pt modelId="{2A22FD43-3FEA-4931-A58B-4D7F516A8BF7}" type="parTrans" cxnId="{E1316B67-9A9B-4CCF-A22C-C15341DA6BDB}">
      <dgm:prSet/>
      <dgm:spPr/>
      <dgm:t>
        <a:bodyPr/>
        <a:lstStyle/>
        <a:p>
          <a:endParaRPr lang="en-US"/>
        </a:p>
      </dgm:t>
    </dgm:pt>
    <dgm:pt modelId="{00A008E8-3B88-42C4-8BDD-F43409998BCE}" type="sibTrans" cxnId="{E1316B67-9A9B-4CCF-A22C-C15341DA6BDB}">
      <dgm:prSet/>
      <dgm:spPr/>
      <dgm:t>
        <a:bodyPr/>
        <a:lstStyle/>
        <a:p>
          <a:endParaRPr lang="en-US"/>
        </a:p>
      </dgm:t>
    </dgm:pt>
    <dgm:pt modelId="{C531B99D-2AAF-47B7-9ADC-940B51371CBC}">
      <dgm:prSet phldrT="[Text]"/>
      <dgm:spPr/>
      <dgm:t>
        <a:bodyPr/>
        <a:lstStyle/>
        <a:p>
          <a:r>
            <a:rPr lang="en-US" dirty="0" smtClean="0"/>
            <a:t>Connecting to Databases</a:t>
          </a:r>
        </a:p>
      </dgm:t>
    </dgm:pt>
    <dgm:pt modelId="{84FB757E-E4A2-456A-B805-5E1ECA582EE1}" type="parTrans" cxnId="{1CDA9F22-B7C8-43C9-961C-B867A9921DD3}">
      <dgm:prSet/>
      <dgm:spPr/>
      <dgm:t>
        <a:bodyPr/>
        <a:lstStyle/>
        <a:p>
          <a:endParaRPr lang="en-US"/>
        </a:p>
      </dgm:t>
    </dgm:pt>
    <dgm:pt modelId="{6F23B9F9-92F4-484C-9F78-32A761D17C7B}" type="sibTrans" cxnId="{1CDA9F22-B7C8-43C9-961C-B867A9921DD3}">
      <dgm:prSet/>
      <dgm:spPr/>
      <dgm:t>
        <a:bodyPr/>
        <a:lstStyle/>
        <a:p>
          <a:endParaRPr lang="en-US"/>
        </a:p>
      </dgm:t>
    </dgm:pt>
    <dgm:pt modelId="{83622ABD-E064-4BFC-916E-53B83E9021F8}">
      <dgm:prSet phldrT="[Text]"/>
      <dgm:spPr/>
      <dgm:t>
        <a:bodyPr/>
        <a:lstStyle/>
        <a:p>
          <a:r>
            <a:rPr lang="en-US" dirty="0" smtClean="0"/>
            <a:t>Broadcasting Data and Serving Data to a Client</a:t>
          </a:r>
          <a:endParaRPr lang="en-US" dirty="0"/>
        </a:p>
      </dgm:t>
    </dgm:pt>
    <dgm:pt modelId="{589CFAA6-E7DA-40E7-BB3A-4677A82BF9D3}" type="parTrans" cxnId="{44F6D72A-26C3-4E77-A6D6-8CE64EA5ACDA}">
      <dgm:prSet/>
      <dgm:spPr/>
      <dgm:t>
        <a:bodyPr/>
        <a:lstStyle/>
        <a:p>
          <a:endParaRPr lang="en-US"/>
        </a:p>
      </dgm:t>
    </dgm:pt>
    <dgm:pt modelId="{18EB27F0-7989-42EA-95E0-56291E9DD6C3}" type="sibTrans" cxnId="{44F6D72A-26C3-4E77-A6D6-8CE64EA5ACDA}">
      <dgm:prSet/>
      <dgm:spPr/>
      <dgm:t>
        <a:bodyPr/>
        <a:lstStyle/>
        <a:p>
          <a:endParaRPr lang="en-US"/>
        </a:p>
      </dgm:t>
    </dgm:pt>
    <dgm:pt modelId="{4314035D-BBAD-4D51-A886-0E3ACC4AFC0A}">
      <dgm:prSet phldrT="[Text]"/>
      <dgm:spPr/>
      <dgm:t>
        <a:bodyPr/>
        <a:lstStyle/>
        <a:p>
          <a:r>
            <a:rPr lang="en-US" smtClean="0"/>
            <a:t>Lesson 5</a:t>
          </a:r>
          <a:endParaRPr lang="en-US" dirty="0"/>
        </a:p>
      </dgm:t>
    </dgm:pt>
    <dgm:pt modelId="{0E17B4BC-541E-4B36-9AE9-F79BAD927F23}" type="parTrans" cxnId="{37288A77-1496-4F20-9077-5E0F02CF6EE1}">
      <dgm:prSet/>
      <dgm:spPr/>
      <dgm:t>
        <a:bodyPr/>
        <a:lstStyle/>
        <a:p>
          <a:endParaRPr lang="en-US"/>
        </a:p>
      </dgm:t>
    </dgm:pt>
    <dgm:pt modelId="{68AE786E-60B3-4343-822A-4D4ED530D475}" type="sibTrans" cxnId="{37288A77-1496-4F20-9077-5E0F02CF6EE1}">
      <dgm:prSet/>
      <dgm:spPr/>
      <dgm:t>
        <a:bodyPr/>
        <a:lstStyle/>
        <a:p>
          <a:endParaRPr lang="en-US"/>
        </a:p>
      </dgm:t>
    </dgm:pt>
    <dgm:pt modelId="{08584991-623B-4DEF-8793-B6DF47BCCA8C}">
      <dgm:prSet phldrT="[Text]"/>
      <dgm:spPr/>
      <dgm:t>
        <a:bodyPr/>
        <a:lstStyle/>
        <a:p>
          <a:r>
            <a:rPr lang="en-US" dirty="0" smtClean="0"/>
            <a:t>Building and Running LabVIEW Web Services</a:t>
          </a:r>
          <a:endParaRPr lang="en-US" dirty="0"/>
        </a:p>
      </dgm:t>
    </dgm:pt>
    <dgm:pt modelId="{5B64CE9F-167C-4C6B-90A3-2395F348F38B}" type="parTrans" cxnId="{606FE3FF-6B98-4F82-BB14-5DFFD6E3EF03}">
      <dgm:prSet/>
      <dgm:spPr/>
      <dgm:t>
        <a:bodyPr/>
        <a:lstStyle/>
        <a:p>
          <a:endParaRPr lang="en-US"/>
        </a:p>
      </dgm:t>
    </dgm:pt>
    <dgm:pt modelId="{9C23B16C-FDBA-49B6-A871-AF46ACA2AD46}" type="sibTrans" cxnId="{606FE3FF-6B98-4F82-BB14-5DFFD6E3EF03}">
      <dgm:prSet/>
      <dgm:spPr/>
      <dgm:t>
        <a:bodyPr/>
        <a:lstStyle/>
        <a:p>
          <a:endParaRPr lang="en-US"/>
        </a:p>
      </dgm:t>
    </dgm:pt>
    <dgm:pt modelId="{DEDD0A03-6442-407C-9C5E-FBF4C86C329E}">
      <dgm:prSet phldrT="[Text]"/>
      <dgm:spPr/>
      <dgm:t>
        <a:bodyPr/>
        <a:lstStyle/>
        <a:p>
          <a:r>
            <a:rPr lang="en-US" dirty="0" smtClean="0"/>
            <a:t>Lesson 6</a:t>
          </a:r>
          <a:endParaRPr lang="en-US" dirty="0"/>
        </a:p>
      </dgm:t>
    </dgm:pt>
    <dgm:pt modelId="{9B5A9B31-C0B9-4FF1-A346-E66B2CC48499}" type="parTrans" cxnId="{D92E12D3-098D-446F-87CD-E878CA557A88}">
      <dgm:prSet/>
      <dgm:spPr/>
      <dgm:t>
        <a:bodyPr/>
        <a:lstStyle/>
        <a:p>
          <a:endParaRPr lang="en-US"/>
        </a:p>
      </dgm:t>
    </dgm:pt>
    <dgm:pt modelId="{A2ED655C-29B0-48CB-9F17-6562B9234C59}" type="sibTrans" cxnId="{D92E12D3-098D-446F-87CD-E878CA557A88}">
      <dgm:prSet/>
      <dgm:spPr/>
      <dgm:t>
        <a:bodyPr/>
        <a:lstStyle/>
        <a:p>
          <a:endParaRPr lang="en-US"/>
        </a:p>
      </dgm:t>
    </dgm:pt>
    <dgm:pt modelId="{2ADE2D3B-C947-42B6-8F99-1B3FEDC276D0}" type="pres">
      <dgm:prSet presAssocID="{17EBAEB6-D0E6-4EED-B716-2177AE58D86F}" presName="Name0" presStyleCnt="0">
        <dgm:presLayoutVars>
          <dgm:dir/>
          <dgm:animLvl val="lvl"/>
          <dgm:resizeHandles val="exact"/>
        </dgm:presLayoutVars>
      </dgm:prSet>
      <dgm:spPr/>
      <dgm:t>
        <a:bodyPr/>
        <a:lstStyle/>
        <a:p>
          <a:endParaRPr lang="en-US"/>
        </a:p>
      </dgm:t>
    </dgm:pt>
    <dgm:pt modelId="{F9A67F54-3DCC-4B8A-ACD1-C7883A913682}" type="pres">
      <dgm:prSet presAssocID="{DEDD0A03-6442-407C-9C5E-FBF4C86C329E}" presName="boxAndChildren" presStyleCnt="0"/>
      <dgm:spPr/>
    </dgm:pt>
    <dgm:pt modelId="{F9321706-1876-4370-852D-04004CF42E89}" type="pres">
      <dgm:prSet presAssocID="{DEDD0A03-6442-407C-9C5E-FBF4C86C329E}" presName="parentTextBox" presStyleLbl="node1" presStyleIdx="0" presStyleCnt="3"/>
      <dgm:spPr/>
      <dgm:t>
        <a:bodyPr/>
        <a:lstStyle/>
        <a:p>
          <a:endParaRPr lang="en-US"/>
        </a:p>
      </dgm:t>
    </dgm:pt>
    <dgm:pt modelId="{CFCB0A06-9DD3-4237-B2E4-92D80207E323}" type="pres">
      <dgm:prSet presAssocID="{DEDD0A03-6442-407C-9C5E-FBF4C86C329E}" presName="entireBox" presStyleLbl="node1" presStyleIdx="0" presStyleCnt="3"/>
      <dgm:spPr/>
      <dgm:t>
        <a:bodyPr/>
        <a:lstStyle/>
        <a:p>
          <a:endParaRPr lang="en-US"/>
        </a:p>
      </dgm:t>
    </dgm:pt>
    <dgm:pt modelId="{A5881A66-3C5A-4D14-8EFB-38A5BD168321}" type="pres">
      <dgm:prSet presAssocID="{DEDD0A03-6442-407C-9C5E-FBF4C86C329E}" presName="descendantBox" presStyleCnt="0"/>
      <dgm:spPr/>
    </dgm:pt>
    <dgm:pt modelId="{717272E3-1102-43FA-8CFA-277054C380A9}" type="pres">
      <dgm:prSet presAssocID="{08584991-623B-4DEF-8793-B6DF47BCCA8C}" presName="childTextBox" presStyleLbl="fgAccFollowNode1" presStyleIdx="0" presStyleCnt="3">
        <dgm:presLayoutVars>
          <dgm:bulletEnabled val="1"/>
        </dgm:presLayoutVars>
      </dgm:prSet>
      <dgm:spPr/>
      <dgm:t>
        <a:bodyPr/>
        <a:lstStyle/>
        <a:p>
          <a:endParaRPr lang="en-US"/>
        </a:p>
      </dgm:t>
    </dgm:pt>
    <dgm:pt modelId="{94A6987A-4F55-442A-BAE2-6B0BAB2D9A9A}" type="pres">
      <dgm:prSet presAssocID="{68AE786E-60B3-4343-822A-4D4ED530D475}" presName="sp" presStyleCnt="0"/>
      <dgm:spPr/>
    </dgm:pt>
    <dgm:pt modelId="{7751DD9B-475D-41BD-B4BB-2D633C3C6846}" type="pres">
      <dgm:prSet presAssocID="{4314035D-BBAD-4D51-A886-0E3ACC4AFC0A}" presName="arrowAndChildren" presStyleCnt="0"/>
      <dgm:spPr/>
    </dgm:pt>
    <dgm:pt modelId="{3EBFD6F6-EC4A-493A-84E8-A5F84ECAE96A}" type="pres">
      <dgm:prSet presAssocID="{4314035D-BBAD-4D51-A886-0E3ACC4AFC0A}" presName="parentTextArrow" presStyleLbl="node1" presStyleIdx="0" presStyleCnt="3"/>
      <dgm:spPr/>
      <dgm:t>
        <a:bodyPr/>
        <a:lstStyle/>
        <a:p>
          <a:endParaRPr lang="en-US"/>
        </a:p>
      </dgm:t>
    </dgm:pt>
    <dgm:pt modelId="{74889DA4-767E-429F-9C4B-24D6E0D7A8D5}" type="pres">
      <dgm:prSet presAssocID="{4314035D-BBAD-4D51-A886-0E3ACC4AFC0A}" presName="arrow" presStyleLbl="node1" presStyleIdx="1" presStyleCnt="3"/>
      <dgm:spPr/>
      <dgm:t>
        <a:bodyPr/>
        <a:lstStyle/>
        <a:p>
          <a:endParaRPr lang="en-US"/>
        </a:p>
      </dgm:t>
    </dgm:pt>
    <dgm:pt modelId="{F46A71E5-4F44-4C0B-97F8-325F42B6DE70}" type="pres">
      <dgm:prSet presAssocID="{4314035D-BBAD-4D51-A886-0E3ACC4AFC0A}" presName="descendantArrow" presStyleCnt="0"/>
      <dgm:spPr/>
    </dgm:pt>
    <dgm:pt modelId="{7B9FBE8C-7C09-4E36-A87F-3FC4E94C7250}" type="pres">
      <dgm:prSet presAssocID="{83622ABD-E064-4BFC-916E-53B83E9021F8}" presName="childTextArrow" presStyleLbl="fgAccFollowNode1" presStyleIdx="1" presStyleCnt="3">
        <dgm:presLayoutVars>
          <dgm:bulletEnabled val="1"/>
        </dgm:presLayoutVars>
      </dgm:prSet>
      <dgm:spPr/>
      <dgm:t>
        <a:bodyPr/>
        <a:lstStyle/>
        <a:p>
          <a:endParaRPr lang="en-US"/>
        </a:p>
      </dgm:t>
    </dgm:pt>
    <dgm:pt modelId="{477BA6E9-6A31-433E-AE09-3C4C08F9AFFD}" type="pres">
      <dgm:prSet presAssocID="{00A008E8-3B88-42C4-8BDD-F43409998BCE}" presName="sp" presStyleCnt="0"/>
      <dgm:spPr/>
      <dgm:t>
        <a:bodyPr/>
        <a:lstStyle/>
        <a:p>
          <a:endParaRPr lang="en-US"/>
        </a:p>
      </dgm:t>
    </dgm:pt>
    <dgm:pt modelId="{62686E2A-BF86-480D-A01D-DDFAE5F5E8E8}" type="pres">
      <dgm:prSet presAssocID="{255C46B9-17B6-450C-8E38-9519AD0489EF}" presName="arrowAndChildren" presStyleCnt="0"/>
      <dgm:spPr/>
      <dgm:t>
        <a:bodyPr/>
        <a:lstStyle/>
        <a:p>
          <a:endParaRPr lang="en-US"/>
        </a:p>
      </dgm:t>
    </dgm:pt>
    <dgm:pt modelId="{1EC5EF38-74C9-4808-86EF-4AFC5CB65931}" type="pres">
      <dgm:prSet presAssocID="{255C46B9-17B6-450C-8E38-9519AD0489EF}" presName="parentTextArrow" presStyleLbl="node1" presStyleIdx="1" presStyleCnt="3"/>
      <dgm:spPr/>
      <dgm:t>
        <a:bodyPr/>
        <a:lstStyle/>
        <a:p>
          <a:endParaRPr lang="en-US"/>
        </a:p>
      </dgm:t>
    </dgm:pt>
    <dgm:pt modelId="{05301027-04BC-4541-BE60-F2A1C22690F8}" type="pres">
      <dgm:prSet presAssocID="{255C46B9-17B6-450C-8E38-9519AD0489EF}" presName="arrow" presStyleLbl="node1" presStyleIdx="2" presStyleCnt="3"/>
      <dgm:spPr/>
      <dgm:t>
        <a:bodyPr/>
        <a:lstStyle/>
        <a:p>
          <a:endParaRPr lang="en-US"/>
        </a:p>
      </dgm:t>
    </dgm:pt>
    <dgm:pt modelId="{451C2562-08CE-430D-8173-7A2AB8276007}" type="pres">
      <dgm:prSet presAssocID="{255C46B9-17B6-450C-8E38-9519AD0489EF}" presName="descendantArrow" presStyleCnt="0"/>
      <dgm:spPr/>
      <dgm:t>
        <a:bodyPr/>
        <a:lstStyle/>
        <a:p>
          <a:endParaRPr lang="en-US"/>
        </a:p>
      </dgm:t>
    </dgm:pt>
    <dgm:pt modelId="{4BE792FD-BCB4-44EB-8672-F4001B35D8D7}" type="pres">
      <dgm:prSet presAssocID="{C531B99D-2AAF-47B7-9ADC-940B51371CBC}" presName="childTextArrow" presStyleLbl="fgAccFollowNode1" presStyleIdx="2" presStyleCnt="3">
        <dgm:presLayoutVars>
          <dgm:bulletEnabled val="1"/>
        </dgm:presLayoutVars>
      </dgm:prSet>
      <dgm:spPr/>
      <dgm:t>
        <a:bodyPr/>
        <a:lstStyle/>
        <a:p>
          <a:endParaRPr lang="en-US"/>
        </a:p>
      </dgm:t>
    </dgm:pt>
  </dgm:ptLst>
  <dgm:cxnLst>
    <dgm:cxn modelId="{44F6D72A-26C3-4E77-A6D6-8CE64EA5ACDA}" srcId="{4314035D-BBAD-4D51-A886-0E3ACC4AFC0A}" destId="{83622ABD-E064-4BFC-916E-53B83E9021F8}" srcOrd="0" destOrd="0" parTransId="{589CFAA6-E7DA-40E7-BB3A-4677A82BF9D3}" sibTransId="{18EB27F0-7989-42EA-95E0-56291E9DD6C3}"/>
    <dgm:cxn modelId="{A153F436-DAFC-4C12-9584-A3C13D4E72E3}" type="presOf" srcId="{255C46B9-17B6-450C-8E38-9519AD0489EF}" destId="{1EC5EF38-74C9-4808-86EF-4AFC5CB65931}" srcOrd="0" destOrd="0" presId="urn:microsoft.com/office/officeart/2005/8/layout/process4"/>
    <dgm:cxn modelId="{97D70118-25DB-438E-B109-81043ADB32C1}" type="presOf" srcId="{17EBAEB6-D0E6-4EED-B716-2177AE58D86F}" destId="{2ADE2D3B-C947-42B6-8F99-1B3FEDC276D0}" srcOrd="0" destOrd="0" presId="urn:microsoft.com/office/officeart/2005/8/layout/process4"/>
    <dgm:cxn modelId="{ECFE2BD0-2E19-4F2B-A0E0-7BE4EFA0E383}" type="presOf" srcId="{255C46B9-17B6-450C-8E38-9519AD0489EF}" destId="{05301027-04BC-4541-BE60-F2A1C22690F8}" srcOrd="1" destOrd="0" presId="urn:microsoft.com/office/officeart/2005/8/layout/process4"/>
    <dgm:cxn modelId="{1CDA9F22-B7C8-43C9-961C-B867A9921DD3}" srcId="{255C46B9-17B6-450C-8E38-9519AD0489EF}" destId="{C531B99D-2AAF-47B7-9ADC-940B51371CBC}" srcOrd="0" destOrd="0" parTransId="{84FB757E-E4A2-456A-B805-5E1ECA582EE1}" sibTransId="{6F23B9F9-92F4-484C-9F78-32A761D17C7B}"/>
    <dgm:cxn modelId="{D4C60C96-9C84-4AE5-9922-753D10A581EC}" type="presOf" srcId="{4314035D-BBAD-4D51-A886-0E3ACC4AFC0A}" destId="{3EBFD6F6-EC4A-493A-84E8-A5F84ECAE96A}" srcOrd="0" destOrd="0" presId="urn:microsoft.com/office/officeart/2005/8/layout/process4"/>
    <dgm:cxn modelId="{D92E12D3-098D-446F-87CD-E878CA557A88}" srcId="{17EBAEB6-D0E6-4EED-B716-2177AE58D86F}" destId="{DEDD0A03-6442-407C-9C5E-FBF4C86C329E}" srcOrd="2" destOrd="0" parTransId="{9B5A9B31-C0B9-4FF1-A346-E66B2CC48499}" sibTransId="{A2ED655C-29B0-48CB-9F17-6562B9234C59}"/>
    <dgm:cxn modelId="{E3CF2834-EEDA-4681-8819-AC8BF8439ADB}" type="presOf" srcId="{83622ABD-E064-4BFC-916E-53B83E9021F8}" destId="{7B9FBE8C-7C09-4E36-A87F-3FC4E94C7250}" srcOrd="0" destOrd="0" presId="urn:microsoft.com/office/officeart/2005/8/layout/process4"/>
    <dgm:cxn modelId="{38A91AAB-1AE3-4C06-84F4-4E0C883F3AEE}" type="presOf" srcId="{DEDD0A03-6442-407C-9C5E-FBF4C86C329E}" destId="{CFCB0A06-9DD3-4237-B2E4-92D80207E323}" srcOrd="1" destOrd="0" presId="urn:microsoft.com/office/officeart/2005/8/layout/process4"/>
    <dgm:cxn modelId="{37288A77-1496-4F20-9077-5E0F02CF6EE1}" srcId="{17EBAEB6-D0E6-4EED-B716-2177AE58D86F}" destId="{4314035D-BBAD-4D51-A886-0E3ACC4AFC0A}" srcOrd="1" destOrd="0" parTransId="{0E17B4BC-541E-4B36-9AE9-F79BAD927F23}" sibTransId="{68AE786E-60B3-4343-822A-4D4ED530D475}"/>
    <dgm:cxn modelId="{11F5B897-95FF-4CFE-AEC3-8919E856C56D}" type="presOf" srcId="{DEDD0A03-6442-407C-9C5E-FBF4C86C329E}" destId="{F9321706-1876-4370-852D-04004CF42E89}" srcOrd="0" destOrd="0" presId="urn:microsoft.com/office/officeart/2005/8/layout/process4"/>
    <dgm:cxn modelId="{606FE3FF-6B98-4F82-BB14-5DFFD6E3EF03}" srcId="{DEDD0A03-6442-407C-9C5E-FBF4C86C329E}" destId="{08584991-623B-4DEF-8793-B6DF47BCCA8C}" srcOrd="0" destOrd="0" parTransId="{5B64CE9F-167C-4C6B-90A3-2395F348F38B}" sibTransId="{9C23B16C-FDBA-49B6-A871-AF46ACA2AD46}"/>
    <dgm:cxn modelId="{7F230B33-8F39-4C89-8694-D57F660285D4}" type="presOf" srcId="{4314035D-BBAD-4D51-A886-0E3ACC4AFC0A}" destId="{74889DA4-767E-429F-9C4B-24D6E0D7A8D5}" srcOrd="1" destOrd="0" presId="urn:microsoft.com/office/officeart/2005/8/layout/process4"/>
    <dgm:cxn modelId="{7598E424-2D96-4DB4-A173-3C3616AD8BA9}" type="presOf" srcId="{C531B99D-2AAF-47B7-9ADC-940B51371CBC}" destId="{4BE792FD-BCB4-44EB-8672-F4001B35D8D7}" srcOrd="0" destOrd="0" presId="urn:microsoft.com/office/officeart/2005/8/layout/process4"/>
    <dgm:cxn modelId="{E1316B67-9A9B-4CCF-A22C-C15341DA6BDB}" srcId="{17EBAEB6-D0E6-4EED-B716-2177AE58D86F}" destId="{255C46B9-17B6-450C-8E38-9519AD0489EF}" srcOrd="0" destOrd="0" parTransId="{2A22FD43-3FEA-4931-A58B-4D7F516A8BF7}" sibTransId="{00A008E8-3B88-42C4-8BDD-F43409998BCE}"/>
    <dgm:cxn modelId="{2C91042E-7E2E-4951-AF65-2E270F0028C9}" type="presOf" srcId="{08584991-623B-4DEF-8793-B6DF47BCCA8C}" destId="{717272E3-1102-43FA-8CFA-277054C380A9}" srcOrd="0" destOrd="0" presId="urn:microsoft.com/office/officeart/2005/8/layout/process4"/>
    <dgm:cxn modelId="{BAC148CC-BEAA-4112-A5E7-F37E9B813B0F}" type="presParOf" srcId="{2ADE2D3B-C947-42B6-8F99-1B3FEDC276D0}" destId="{F9A67F54-3DCC-4B8A-ACD1-C7883A913682}" srcOrd="0" destOrd="0" presId="urn:microsoft.com/office/officeart/2005/8/layout/process4"/>
    <dgm:cxn modelId="{5BF6F942-4677-465F-BA00-4DBF22150028}" type="presParOf" srcId="{F9A67F54-3DCC-4B8A-ACD1-C7883A913682}" destId="{F9321706-1876-4370-852D-04004CF42E89}" srcOrd="0" destOrd="0" presId="urn:microsoft.com/office/officeart/2005/8/layout/process4"/>
    <dgm:cxn modelId="{8E5588B1-BCC6-424A-8D1E-C14CFEC09EFB}" type="presParOf" srcId="{F9A67F54-3DCC-4B8A-ACD1-C7883A913682}" destId="{CFCB0A06-9DD3-4237-B2E4-92D80207E323}" srcOrd="1" destOrd="0" presId="urn:microsoft.com/office/officeart/2005/8/layout/process4"/>
    <dgm:cxn modelId="{70E5CE76-5196-4487-A41F-5997BF69C432}" type="presParOf" srcId="{F9A67F54-3DCC-4B8A-ACD1-C7883A913682}" destId="{A5881A66-3C5A-4D14-8EFB-38A5BD168321}" srcOrd="2" destOrd="0" presId="urn:microsoft.com/office/officeart/2005/8/layout/process4"/>
    <dgm:cxn modelId="{E6B0926B-0E6D-4402-85AC-5B0CBE3272FB}" type="presParOf" srcId="{A5881A66-3C5A-4D14-8EFB-38A5BD168321}" destId="{717272E3-1102-43FA-8CFA-277054C380A9}" srcOrd="0" destOrd="0" presId="urn:microsoft.com/office/officeart/2005/8/layout/process4"/>
    <dgm:cxn modelId="{5BBD3F26-6155-4ADA-A6EF-83DC8F3B9306}" type="presParOf" srcId="{2ADE2D3B-C947-42B6-8F99-1B3FEDC276D0}" destId="{94A6987A-4F55-442A-BAE2-6B0BAB2D9A9A}" srcOrd="1" destOrd="0" presId="urn:microsoft.com/office/officeart/2005/8/layout/process4"/>
    <dgm:cxn modelId="{3A98CE20-9322-4C4C-9B43-684EB0E67715}" type="presParOf" srcId="{2ADE2D3B-C947-42B6-8F99-1B3FEDC276D0}" destId="{7751DD9B-475D-41BD-B4BB-2D633C3C6846}" srcOrd="2" destOrd="0" presId="urn:microsoft.com/office/officeart/2005/8/layout/process4"/>
    <dgm:cxn modelId="{1A173A33-0279-4C12-8922-D158A6B44A48}" type="presParOf" srcId="{7751DD9B-475D-41BD-B4BB-2D633C3C6846}" destId="{3EBFD6F6-EC4A-493A-84E8-A5F84ECAE96A}" srcOrd="0" destOrd="0" presId="urn:microsoft.com/office/officeart/2005/8/layout/process4"/>
    <dgm:cxn modelId="{9D761F20-F201-4710-A22B-19ABBC7CA952}" type="presParOf" srcId="{7751DD9B-475D-41BD-B4BB-2D633C3C6846}" destId="{74889DA4-767E-429F-9C4B-24D6E0D7A8D5}" srcOrd="1" destOrd="0" presId="urn:microsoft.com/office/officeart/2005/8/layout/process4"/>
    <dgm:cxn modelId="{1CCAD93A-8AE5-4B8B-B27E-1E92376953D2}" type="presParOf" srcId="{7751DD9B-475D-41BD-B4BB-2D633C3C6846}" destId="{F46A71E5-4F44-4C0B-97F8-325F42B6DE70}" srcOrd="2" destOrd="0" presId="urn:microsoft.com/office/officeart/2005/8/layout/process4"/>
    <dgm:cxn modelId="{57BA56F9-3CDB-48AA-89EA-86DE66A4D0EA}" type="presParOf" srcId="{F46A71E5-4F44-4C0B-97F8-325F42B6DE70}" destId="{7B9FBE8C-7C09-4E36-A87F-3FC4E94C7250}" srcOrd="0" destOrd="0" presId="urn:microsoft.com/office/officeart/2005/8/layout/process4"/>
    <dgm:cxn modelId="{CDB7CC48-739F-46A9-99E9-A603F401BCBC}" type="presParOf" srcId="{2ADE2D3B-C947-42B6-8F99-1B3FEDC276D0}" destId="{477BA6E9-6A31-433E-AE09-3C4C08F9AFFD}" srcOrd="3" destOrd="0" presId="urn:microsoft.com/office/officeart/2005/8/layout/process4"/>
    <dgm:cxn modelId="{3B09F210-9FFD-46C2-9016-3AFF5376F425}" type="presParOf" srcId="{2ADE2D3B-C947-42B6-8F99-1B3FEDC276D0}" destId="{62686E2A-BF86-480D-A01D-DDFAE5F5E8E8}" srcOrd="4" destOrd="0" presId="urn:microsoft.com/office/officeart/2005/8/layout/process4"/>
    <dgm:cxn modelId="{1F531FC1-B2F9-4080-9C37-53FA8E2C848D}" type="presParOf" srcId="{62686E2A-BF86-480D-A01D-DDFAE5F5E8E8}" destId="{1EC5EF38-74C9-4808-86EF-4AFC5CB65931}" srcOrd="0" destOrd="0" presId="urn:microsoft.com/office/officeart/2005/8/layout/process4"/>
    <dgm:cxn modelId="{25CDF7B0-B893-4CEE-837A-53A0DE651646}" type="presParOf" srcId="{62686E2A-BF86-480D-A01D-DDFAE5F5E8E8}" destId="{05301027-04BC-4541-BE60-F2A1C22690F8}" srcOrd="1" destOrd="0" presId="urn:microsoft.com/office/officeart/2005/8/layout/process4"/>
    <dgm:cxn modelId="{1965E5E7-E358-498B-BD4F-2229ED6990EB}" type="presParOf" srcId="{62686E2A-BF86-480D-A01D-DDFAE5F5E8E8}" destId="{451C2562-08CE-430D-8173-7A2AB8276007}" srcOrd="2" destOrd="0" presId="urn:microsoft.com/office/officeart/2005/8/layout/process4"/>
    <dgm:cxn modelId="{E7371046-43E8-46EB-923D-8DAE5D2D30DF}" type="presParOf" srcId="{451C2562-08CE-430D-8173-7A2AB8276007}" destId="{4BE792FD-BCB4-44EB-8672-F4001B35D8D7}" srcOrd="0" destOrd="0" presId="urn:microsoft.com/office/officeart/2005/8/layout/process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D3128B-EFAC-41BA-9657-6DEB8887E0AC}">
      <dsp:nvSpPr>
        <dsp:cNvPr id="0" name=""/>
        <dsp:cNvSpPr/>
      </dsp:nvSpPr>
      <dsp:spPr>
        <a:xfrm>
          <a:off x="7233" y="1802536"/>
          <a:ext cx="2161877" cy="1297126"/>
        </a:xfrm>
        <a:prstGeom prst="roundRect">
          <a:avLst>
            <a:gd name="adj" fmla="val 1000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Root Directory</a:t>
          </a:r>
          <a:endParaRPr lang="en-US" sz="2600" kern="1200" dirty="0"/>
        </a:p>
      </dsp:txBody>
      <dsp:txXfrm>
        <a:off x="7233" y="1802536"/>
        <a:ext cx="2161877" cy="1297126"/>
      </dsp:txXfrm>
    </dsp:sp>
    <dsp:sp modelId="{75CBBC86-FD8C-47DC-8E50-ADCA44897601}">
      <dsp:nvSpPr>
        <dsp:cNvPr id="0" name=""/>
        <dsp:cNvSpPr/>
      </dsp:nvSpPr>
      <dsp:spPr>
        <a:xfrm>
          <a:off x="2385298" y="2183027"/>
          <a:ext cx="458317" cy="536145"/>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2385298" y="2183027"/>
        <a:ext cx="458317" cy="536145"/>
      </dsp:txXfrm>
    </dsp:sp>
    <dsp:sp modelId="{824253BA-F4ED-4CF6-84B2-607AD4E24657}">
      <dsp:nvSpPr>
        <dsp:cNvPr id="0" name=""/>
        <dsp:cNvSpPr/>
      </dsp:nvSpPr>
      <dsp:spPr>
        <a:xfrm>
          <a:off x="3033861" y="1802536"/>
          <a:ext cx="2161877" cy="1297126"/>
        </a:xfrm>
        <a:prstGeom prst="roundRect">
          <a:avLst>
            <a:gd name="adj" fmla="val 10000"/>
          </a:avLst>
        </a:prstGeom>
        <a:solidFill>
          <a:schemeClr val="accent1">
            <a:shade val="50000"/>
            <a:hueOff val="184832"/>
            <a:satOff val="-2324"/>
            <a:lumOff val="271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Exercises</a:t>
          </a:r>
          <a:br>
            <a:rPr lang="en-US" sz="2600" kern="1200" dirty="0" smtClean="0"/>
          </a:br>
          <a:r>
            <a:rPr lang="en-US" sz="2600" kern="1200" dirty="0" smtClean="0"/>
            <a:t>&lt;or&gt;</a:t>
          </a:r>
          <a:br>
            <a:rPr lang="en-US" sz="2600" kern="1200" dirty="0" smtClean="0"/>
          </a:br>
          <a:r>
            <a:rPr lang="en-US" sz="2600" kern="1200" dirty="0" smtClean="0"/>
            <a:t>Solutions</a:t>
          </a:r>
          <a:endParaRPr lang="en-US" sz="2600" kern="1200" dirty="0"/>
        </a:p>
      </dsp:txBody>
      <dsp:txXfrm>
        <a:off x="3033861" y="1802536"/>
        <a:ext cx="2161877" cy="1297126"/>
      </dsp:txXfrm>
    </dsp:sp>
    <dsp:sp modelId="{7539A1A8-1103-4E99-BFD0-9C3A09F9350D}">
      <dsp:nvSpPr>
        <dsp:cNvPr id="0" name=""/>
        <dsp:cNvSpPr/>
      </dsp:nvSpPr>
      <dsp:spPr>
        <a:xfrm>
          <a:off x="5411926" y="2183027"/>
          <a:ext cx="458317" cy="536145"/>
        </a:xfrm>
        <a:prstGeom prst="rightArrow">
          <a:avLst>
            <a:gd name="adj1" fmla="val 60000"/>
            <a:gd name="adj2" fmla="val 50000"/>
          </a:avLst>
        </a:prstGeom>
        <a:solidFill>
          <a:schemeClr val="accent1">
            <a:shade val="90000"/>
            <a:hueOff val="288717"/>
            <a:satOff val="-5618"/>
            <a:lumOff val="3039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5411926" y="2183027"/>
        <a:ext cx="458317" cy="536145"/>
      </dsp:txXfrm>
    </dsp:sp>
    <dsp:sp modelId="{495D27FE-5582-46E7-A17E-F5F775E322A1}">
      <dsp:nvSpPr>
        <dsp:cNvPr id="0" name=""/>
        <dsp:cNvSpPr/>
      </dsp:nvSpPr>
      <dsp:spPr>
        <a:xfrm>
          <a:off x="6060489" y="1802536"/>
          <a:ext cx="2161877" cy="1297126"/>
        </a:xfrm>
        <a:prstGeom prst="roundRect">
          <a:avLst>
            <a:gd name="adj" fmla="val 10000"/>
          </a:avLst>
        </a:prstGeom>
        <a:solidFill>
          <a:schemeClr val="accent1">
            <a:shade val="50000"/>
            <a:hueOff val="184832"/>
            <a:satOff val="-2324"/>
            <a:lumOff val="271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LabVIEW Connectivity</a:t>
          </a:r>
          <a:endParaRPr lang="en-US" sz="2600" kern="1200" dirty="0"/>
        </a:p>
      </dsp:txBody>
      <dsp:txXfrm>
        <a:off x="6060489" y="1802536"/>
        <a:ext cx="2161877" cy="129712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1F51B6-1717-445B-9C79-4C13E7BEB746}">
      <dsp:nvSpPr>
        <dsp:cNvPr id="0" name=""/>
        <dsp:cNvSpPr/>
      </dsp:nvSpPr>
      <dsp:spPr>
        <a:xfrm>
          <a:off x="1839188" y="1897948"/>
          <a:ext cx="1274623" cy="1274623"/>
        </a:xfrm>
        <a:prstGeom prst="ellips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t>Topic</a:t>
          </a:r>
          <a:endParaRPr lang="en-US" sz="2800" b="1" kern="1200" dirty="0"/>
        </a:p>
      </dsp:txBody>
      <dsp:txXfrm>
        <a:off x="1839188" y="1897948"/>
        <a:ext cx="1274623" cy="1274623"/>
      </dsp:txXfrm>
    </dsp:sp>
    <dsp:sp modelId="{BC0EB632-B777-4169-B159-559029B30BEC}">
      <dsp:nvSpPr>
        <dsp:cNvPr id="0" name=""/>
        <dsp:cNvSpPr/>
      </dsp:nvSpPr>
      <dsp:spPr>
        <a:xfrm rot="10800000">
          <a:off x="605825" y="2353626"/>
          <a:ext cx="1165527" cy="363267"/>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735ADE-9C3A-4832-A063-F6B7574DA65B}">
      <dsp:nvSpPr>
        <dsp:cNvPr id="0" name=""/>
        <dsp:cNvSpPr/>
      </dsp:nvSpPr>
      <dsp:spPr>
        <a:xfrm>
          <a:off x="379" y="2050902"/>
          <a:ext cx="1210892" cy="968713"/>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Lecture</a:t>
          </a:r>
          <a:endParaRPr lang="en-US" sz="1500" kern="1200" dirty="0"/>
        </a:p>
      </dsp:txBody>
      <dsp:txXfrm>
        <a:off x="379" y="2050902"/>
        <a:ext cx="1210892" cy="968713"/>
      </dsp:txXfrm>
    </dsp:sp>
    <dsp:sp modelId="{0195D111-B249-4AED-BE61-F697F8F045AA}">
      <dsp:nvSpPr>
        <dsp:cNvPr id="0" name=""/>
        <dsp:cNvSpPr/>
      </dsp:nvSpPr>
      <dsp:spPr>
        <a:xfrm rot="13500000">
          <a:off x="983045" y="1442935"/>
          <a:ext cx="1165527" cy="363267"/>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426F43-0667-4CC8-B746-2BA65A85717B}">
      <dsp:nvSpPr>
        <dsp:cNvPr id="0" name=""/>
        <dsp:cNvSpPr/>
      </dsp:nvSpPr>
      <dsp:spPr>
        <a:xfrm>
          <a:off x="548287" y="728136"/>
          <a:ext cx="1210892" cy="968713"/>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Quizzes</a:t>
          </a:r>
          <a:endParaRPr lang="en-US" sz="1500" kern="1200" dirty="0"/>
        </a:p>
      </dsp:txBody>
      <dsp:txXfrm>
        <a:off x="548287" y="728136"/>
        <a:ext cx="1210892" cy="968713"/>
      </dsp:txXfrm>
    </dsp:sp>
    <dsp:sp modelId="{D3E51FFA-3818-43D1-AF5F-F30C39EA281C}">
      <dsp:nvSpPr>
        <dsp:cNvPr id="0" name=""/>
        <dsp:cNvSpPr/>
      </dsp:nvSpPr>
      <dsp:spPr>
        <a:xfrm rot="16200000">
          <a:off x="1893736" y="1065715"/>
          <a:ext cx="1165527" cy="363267"/>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751BF6-300D-4748-BF7F-61BCECF9003B}">
      <dsp:nvSpPr>
        <dsp:cNvPr id="0" name=""/>
        <dsp:cNvSpPr/>
      </dsp:nvSpPr>
      <dsp:spPr>
        <a:xfrm>
          <a:off x="1871053" y="180228"/>
          <a:ext cx="1210892" cy="968713"/>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Demonstrations</a:t>
          </a:r>
          <a:endParaRPr lang="en-US" sz="1500" kern="1200" dirty="0"/>
        </a:p>
      </dsp:txBody>
      <dsp:txXfrm>
        <a:off x="1871053" y="180228"/>
        <a:ext cx="1210892" cy="968713"/>
      </dsp:txXfrm>
    </dsp:sp>
    <dsp:sp modelId="{1983FF5D-11F0-4D97-866B-E9DB885D8850}">
      <dsp:nvSpPr>
        <dsp:cNvPr id="0" name=""/>
        <dsp:cNvSpPr/>
      </dsp:nvSpPr>
      <dsp:spPr>
        <a:xfrm rot="18900000">
          <a:off x="2804426" y="1442935"/>
          <a:ext cx="1165527" cy="363267"/>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D8E7DE-FEF3-4CF6-8352-588578481156}">
      <dsp:nvSpPr>
        <dsp:cNvPr id="0" name=""/>
        <dsp:cNvSpPr/>
      </dsp:nvSpPr>
      <dsp:spPr>
        <a:xfrm>
          <a:off x="3193820" y="728136"/>
          <a:ext cx="1210892" cy="968713"/>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Concept Exercise</a:t>
          </a:r>
          <a:endParaRPr lang="en-US" sz="1500" kern="1200" dirty="0"/>
        </a:p>
      </dsp:txBody>
      <dsp:txXfrm>
        <a:off x="3193820" y="728136"/>
        <a:ext cx="1210892" cy="968713"/>
      </dsp:txXfrm>
    </dsp:sp>
    <dsp:sp modelId="{A8790A3F-5729-413F-B9C4-CF9DB961DEB2}">
      <dsp:nvSpPr>
        <dsp:cNvPr id="0" name=""/>
        <dsp:cNvSpPr/>
      </dsp:nvSpPr>
      <dsp:spPr>
        <a:xfrm>
          <a:off x="3181646" y="2353626"/>
          <a:ext cx="1165527" cy="363267"/>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45B71A-2E09-44C9-A149-D765FD22A4F4}">
      <dsp:nvSpPr>
        <dsp:cNvPr id="0" name=""/>
        <dsp:cNvSpPr/>
      </dsp:nvSpPr>
      <dsp:spPr>
        <a:xfrm>
          <a:off x="3741728" y="2050902"/>
          <a:ext cx="1210892" cy="968713"/>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Development Exercise</a:t>
          </a:r>
          <a:endParaRPr lang="en-US" sz="1500" kern="1200" dirty="0"/>
        </a:p>
      </dsp:txBody>
      <dsp:txXfrm>
        <a:off x="3741728" y="2050902"/>
        <a:ext cx="1210892" cy="96871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961F0D-BE8E-40DA-9E5C-B783D384699B}">
      <dsp:nvSpPr>
        <dsp:cNvPr id="0" name=""/>
        <dsp:cNvSpPr/>
      </dsp:nvSpPr>
      <dsp:spPr>
        <a:xfrm>
          <a:off x="0" y="3671025"/>
          <a:ext cx="2362199" cy="1204912"/>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Lesson 3</a:t>
          </a:r>
          <a:endParaRPr lang="en-US" sz="2300" kern="1200" dirty="0"/>
        </a:p>
      </dsp:txBody>
      <dsp:txXfrm>
        <a:off x="0" y="3671025"/>
        <a:ext cx="2362199" cy="650652"/>
      </dsp:txXfrm>
    </dsp:sp>
    <dsp:sp modelId="{42CB6077-CB2E-4D2D-B59D-37A2D2E8102E}">
      <dsp:nvSpPr>
        <dsp:cNvPr id="0" name=""/>
        <dsp:cNvSpPr/>
      </dsp:nvSpPr>
      <dsp:spPr>
        <a:xfrm>
          <a:off x="0" y="4297579"/>
          <a:ext cx="2362199" cy="554259"/>
        </a:xfrm>
        <a:prstGeom prst="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US" sz="1900" kern="1200" dirty="0" smtClean="0"/>
            <a:t>Using.NET and ActiveX Objects in LabVIEW</a:t>
          </a:r>
          <a:endParaRPr lang="en-US" sz="1900" kern="1200" dirty="0"/>
        </a:p>
      </dsp:txBody>
      <dsp:txXfrm>
        <a:off x="0" y="4297579"/>
        <a:ext cx="2362199" cy="554259"/>
      </dsp:txXfrm>
    </dsp:sp>
    <dsp:sp modelId="{C9E1EBD9-D03D-4086-B7FE-8CD684B69897}">
      <dsp:nvSpPr>
        <dsp:cNvPr id="0" name=""/>
        <dsp:cNvSpPr/>
      </dsp:nvSpPr>
      <dsp:spPr>
        <a:xfrm rot="10800000">
          <a:off x="0" y="1835943"/>
          <a:ext cx="2362199" cy="1853155"/>
        </a:xfrm>
        <a:prstGeom prst="upArrowCallou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Lesson 2</a:t>
          </a:r>
          <a:endParaRPr lang="en-US" sz="2300" kern="1200" dirty="0"/>
        </a:p>
      </dsp:txBody>
      <dsp:txXfrm>
        <a:off x="0" y="1835943"/>
        <a:ext cx="2362199" cy="650457"/>
      </dsp:txXfrm>
    </dsp:sp>
    <dsp:sp modelId="{CB273461-0642-4901-9B3B-9EBCF230DDBF}">
      <dsp:nvSpPr>
        <dsp:cNvPr id="0" name=""/>
        <dsp:cNvSpPr/>
      </dsp:nvSpPr>
      <dsp:spPr>
        <a:xfrm>
          <a:off x="0" y="2486401"/>
          <a:ext cx="2362199" cy="554093"/>
        </a:xfrm>
        <a:prstGeom prst="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US" sz="1900" kern="1200" dirty="0" smtClean="0"/>
            <a:t>Using VI Server</a:t>
          </a:r>
          <a:endParaRPr lang="en-US" sz="1900" kern="1200" dirty="0"/>
        </a:p>
      </dsp:txBody>
      <dsp:txXfrm>
        <a:off x="0" y="2486401"/>
        <a:ext cx="2362199" cy="554093"/>
      </dsp:txXfrm>
    </dsp:sp>
    <dsp:sp modelId="{05301027-04BC-4541-BE60-F2A1C22690F8}">
      <dsp:nvSpPr>
        <dsp:cNvPr id="0" name=""/>
        <dsp:cNvSpPr/>
      </dsp:nvSpPr>
      <dsp:spPr>
        <a:xfrm rot="10800000">
          <a:off x="0" y="862"/>
          <a:ext cx="2362199" cy="1853155"/>
        </a:xfrm>
        <a:prstGeom prst="upArrowCallou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Lesson 1</a:t>
          </a:r>
        </a:p>
      </dsp:txBody>
      <dsp:txXfrm>
        <a:off x="0" y="862"/>
        <a:ext cx="2362199" cy="650457"/>
      </dsp:txXfrm>
    </dsp:sp>
    <dsp:sp modelId="{4BE792FD-BCB4-44EB-8672-F4001B35D8D7}">
      <dsp:nvSpPr>
        <dsp:cNvPr id="0" name=""/>
        <dsp:cNvSpPr/>
      </dsp:nvSpPr>
      <dsp:spPr>
        <a:xfrm>
          <a:off x="0" y="651319"/>
          <a:ext cx="2362199" cy="554093"/>
        </a:xfrm>
        <a:prstGeom prst="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US" sz="1900" kern="1200" dirty="0" smtClean="0"/>
            <a:t>Calling Shared Libraries</a:t>
          </a:r>
        </a:p>
      </dsp:txBody>
      <dsp:txXfrm>
        <a:off x="0" y="651319"/>
        <a:ext cx="2362199" cy="55409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CB0A06-9DD3-4237-B2E4-92D80207E323}">
      <dsp:nvSpPr>
        <dsp:cNvPr id="0" name=""/>
        <dsp:cNvSpPr/>
      </dsp:nvSpPr>
      <dsp:spPr>
        <a:xfrm>
          <a:off x="0" y="3671025"/>
          <a:ext cx="2362199" cy="1204912"/>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Lesson 6</a:t>
          </a:r>
          <a:endParaRPr lang="en-US" sz="2300" kern="1200" dirty="0"/>
        </a:p>
      </dsp:txBody>
      <dsp:txXfrm>
        <a:off x="0" y="3671025"/>
        <a:ext cx="2362199" cy="650652"/>
      </dsp:txXfrm>
    </dsp:sp>
    <dsp:sp modelId="{717272E3-1102-43FA-8CFA-277054C380A9}">
      <dsp:nvSpPr>
        <dsp:cNvPr id="0" name=""/>
        <dsp:cNvSpPr/>
      </dsp:nvSpPr>
      <dsp:spPr>
        <a:xfrm>
          <a:off x="0" y="4297579"/>
          <a:ext cx="2362199" cy="554259"/>
        </a:xfrm>
        <a:prstGeom prst="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t>Building and Running LabVIEW Web Services</a:t>
          </a:r>
          <a:endParaRPr lang="en-US" sz="1800" kern="1200" dirty="0"/>
        </a:p>
      </dsp:txBody>
      <dsp:txXfrm>
        <a:off x="0" y="4297579"/>
        <a:ext cx="2362199" cy="554259"/>
      </dsp:txXfrm>
    </dsp:sp>
    <dsp:sp modelId="{74889DA4-767E-429F-9C4B-24D6E0D7A8D5}">
      <dsp:nvSpPr>
        <dsp:cNvPr id="0" name=""/>
        <dsp:cNvSpPr/>
      </dsp:nvSpPr>
      <dsp:spPr>
        <a:xfrm rot="10800000">
          <a:off x="0" y="1835943"/>
          <a:ext cx="2362199" cy="1853155"/>
        </a:xfrm>
        <a:prstGeom prst="upArrowCallou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smtClean="0"/>
            <a:t>Lesson 5</a:t>
          </a:r>
          <a:endParaRPr lang="en-US" sz="2300" kern="1200" dirty="0"/>
        </a:p>
      </dsp:txBody>
      <dsp:txXfrm>
        <a:off x="0" y="1835943"/>
        <a:ext cx="2362199" cy="650457"/>
      </dsp:txXfrm>
    </dsp:sp>
    <dsp:sp modelId="{7B9FBE8C-7C09-4E36-A87F-3FC4E94C7250}">
      <dsp:nvSpPr>
        <dsp:cNvPr id="0" name=""/>
        <dsp:cNvSpPr/>
      </dsp:nvSpPr>
      <dsp:spPr>
        <a:xfrm>
          <a:off x="0" y="2486401"/>
          <a:ext cx="2362199" cy="554093"/>
        </a:xfrm>
        <a:prstGeom prst="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t>Broadcasting Data and Serving Data to a Client</a:t>
          </a:r>
          <a:endParaRPr lang="en-US" sz="1800" kern="1200" dirty="0"/>
        </a:p>
      </dsp:txBody>
      <dsp:txXfrm>
        <a:off x="0" y="2486401"/>
        <a:ext cx="2362199" cy="554093"/>
      </dsp:txXfrm>
    </dsp:sp>
    <dsp:sp modelId="{05301027-04BC-4541-BE60-F2A1C22690F8}">
      <dsp:nvSpPr>
        <dsp:cNvPr id="0" name=""/>
        <dsp:cNvSpPr/>
      </dsp:nvSpPr>
      <dsp:spPr>
        <a:xfrm rot="10800000">
          <a:off x="0" y="862"/>
          <a:ext cx="2362199" cy="1853155"/>
        </a:xfrm>
        <a:prstGeom prst="upArrowCallou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Lesson 4</a:t>
          </a:r>
        </a:p>
      </dsp:txBody>
      <dsp:txXfrm>
        <a:off x="0" y="862"/>
        <a:ext cx="2362199" cy="650457"/>
      </dsp:txXfrm>
    </dsp:sp>
    <dsp:sp modelId="{4BE792FD-BCB4-44EB-8672-F4001B35D8D7}">
      <dsp:nvSpPr>
        <dsp:cNvPr id="0" name=""/>
        <dsp:cNvSpPr/>
      </dsp:nvSpPr>
      <dsp:spPr>
        <a:xfrm>
          <a:off x="0" y="651319"/>
          <a:ext cx="2362199" cy="554093"/>
        </a:xfrm>
        <a:prstGeom prst="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t>Connecting to Databases</a:t>
          </a:r>
        </a:p>
      </dsp:txBody>
      <dsp:txXfrm>
        <a:off x="0" y="651319"/>
        <a:ext cx="2362199" cy="55409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Arial" charset="0"/>
              </a:defRPr>
            </a:lvl1pPr>
          </a:lstStyle>
          <a:p>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defRPr>
            </a:lvl1pPr>
          </a:lstStyle>
          <a:p>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defRPr>
            </a:lvl1pPr>
          </a:lstStyle>
          <a:p>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charset="0"/>
              </a:defRPr>
            </a:lvl1pPr>
          </a:lstStyle>
          <a:p>
            <a:fld id="{4654CC4D-DDF7-412E-8388-ED4DCD54F58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705517-06B7-4219-87AD-D3D72EA173B2}" type="slidenum">
              <a:rPr lang="en-US"/>
              <a:pPr/>
              <a:t>1</a:t>
            </a:fld>
            <a:endParaRPr lang="en-US"/>
          </a:p>
        </p:txBody>
      </p:sp>
      <p:sp>
        <p:nvSpPr>
          <p:cNvPr id="131074" name="Rectangle 2"/>
          <p:cNvSpPr>
            <a:spLocks noGrp="1" noRot="1" noChangeAspect="1" noChangeArrowheads="1" noTextEdit="1"/>
          </p:cNvSpPr>
          <p:nvPr>
            <p:ph type="sldImg"/>
          </p:nvPr>
        </p:nvSpPr>
        <p:spPr>
          <a:xfrm>
            <a:off x="809625" y="300038"/>
            <a:ext cx="5243513" cy="3932237"/>
          </a:xfrm>
          <a:ln/>
        </p:spPr>
      </p:sp>
      <p:sp>
        <p:nvSpPr>
          <p:cNvPr id="131075" name="Rectangle 3"/>
          <p:cNvSpPr>
            <a:spLocks noGrp="1" noChangeArrowheads="1"/>
          </p:cNvSpPr>
          <p:nvPr>
            <p:ph type="body" idx="1"/>
          </p:nvPr>
        </p:nvSpPr>
        <p:spPr>
          <a:xfrm>
            <a:off x="685800" y="4343400"/>
            <a:ext cx="5486400" cy="4116388"/>
          </a:xfrm>
          <a:noFill/>
          <a:ln/>
        </p:spPr>
        <p:txBody>
          <a:bodyPr lIns="90044" tIns="45021" rIns="90044" bIns="45021"/>
          <a:lstStyle/>
          <a:p>
            <a:endParaRPr lang="en-US" dirty="0"/>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1F4B062-DF6B-471A-A4F2-D7AB8472987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graphic is intended to identify most (but probably not all) connectivity technologies that are used with </a:t>
            </a:r>
            <a:r>
              <a:rPr lang="en-US" baseline="0" dirty="0" err="1" smtClean="0"/>
              <a:t>LabVIEW</a:t>
            </a:r>
            <a:r>
              <a:rPr lang="en-US" baseline="0" dirty="0" smtClean="0"/>
              <a:t>. </a:t>
            </a:r>
          </a:p>
          <a:p>
            <a:endParaRPr lang="en-US" baseline="0" dirty="0" smtClean="0"/>
          </a:p>
          <a:p>
            <a:r>
              <a:rPr lang="en-US" baseline="0" dirty="0" smtClean="0"/>
              <a:t>Do NOT attempt to talk about all the technologies.  Use this to show that there are so many connectivity technologies that we cannot cover all in a 2-day LV Connectivity course.   </a:t>
            </a:r>
          </a:p>
          <a:p>
            <a:endParaRPr lang="en-US" baseline="0" dirty="0" smtClean="0"/>
          </a:p>
          <a:p>
            <a:r>
              <a:rPr lang="en-US" baseline="0" dirty="0" smtClean="0"/>
              <a:t>The arrows represent direction of control.   For example, File I/O might include both reading and writing to a file.  However, the </a:t>
            </a:r>
            <a:r>
              <a:rPr lang="en-US" baseline="0" dirty="0" err="1" smtClean="0"/>
              <a:t>LabVIEW</a:t>
            </a:r>
            <a:r>
              <a:rPr lang="en-US" baseline="0" dirty="0" smtClean="0"/>
              <a:t> application controls file access.  On the flip side, one can create a </a:t>
            </a:r>
            <a:r>
              <a:rPr lang="en-US" baseline="0" dirty="0" err="1" smtClean="0"/>
              <a:t>LabVIEW</a:t>
            </a:r>
            <a:r>
              <a:rPr lang="en-US" baseline="0" dirty="0" smtClean="0"/>
              <a:t> built shared library – which allows other applications to call into </a:t>
            </a:r>
            <a:r>
              <a:rPr lang="en-US" baseline="0" dirty="0" err="1" smtClean="0"/>
              <a:t>LabVIEW</a:t>
            </a:r>
            <a:r>
              <a:rPr lang="en-US" baseline="0" dirty="0" smtClean="0"/>
              <a:t> as if it were a DLL.  So the other application controls when and how the DLL is called.</a:t>
            </a:r>
          </a:p>
          <a:p>
            <a:endParaRPr lang="en-US" baseline="0" dirty="0" smtClean="0"/>
          </a:p>
          <a:p>
            <a:r>
              <a:rPr lang="en-US" baseline="0" dirty="0" smtClean="0"/>
              <a:t>There are many technologies that allow control to and from </a:t>
            </a:r>
            <a:r>
              <a:rPr lang="en-US" baseline="0" dirty="0" err="1" smtClean="0"/>
              <a:t>LabVIEW</a:t>
            </a:r>
            <a:r>
              <a:rPr lang="en-US" baseline="0" dirty="0" smtClean="0"/>
              <a:t> or between </a:t>
            </a:r>
            <a:r>
              <a:rPr lang="en-US" baseline="0" dirty="0" err="1" smtClean="0"/>
              <a:t>LabVIEW</a:t>
            </a:r>
            <a:r>
              <a:rPr lang="en-US" baseline="0" dirty="0" smtClean="0"/>
              <a:t> applications.  For example, in this course users learn how to create both client and server applications using TCP/IP.  </a:t>
            </a:r>
          </a:p>
          <a:p>
            <a:endParaRPr lang="en-US" baseline="0" dirty="0" smtClean="0"/>
          </a:p>
          <a:p>
            <a:r>
              <a:rPr lang="en-US" baseline="0" dirty="0" smtClean="0"/>
              <a:t>Details of this graphics are included at the back of the course manual.  So direct students to Appendix A of their manual.</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The next slide shows the technologies we cover in the course.</a:t>
            </a:r>
          </a:p>
          <a:p>
            <a:endParaRPr lang="en-US" baseline="0" dirty="0" smtClean="0"/>
          </a:p>
          <a:p>
            <a:endParaRPr lang="en-US" baseline="0" dirty="0" smtClean="0"/>
          </a:p>
          <a:p>
            <a:endParaRPr lang="en-US" b="1" dirty="0"/>
          </a:p>
        </p:txBody>
      </p:sp>
      <p:sp>
        <p:nvSpPr>
          <p:cNvPr id="4" name="Slide Number Placeholder 3"/>
          <p:cNvSpPr>
            <a:spLocks noGrp="1"/>
          </p:cNvSpPr>
          <p:nvPr>
            <p:ph type="sldNum" sz="quarter" idx="10"/>
          </p:nvPr>
        </p:nvSpPr>
        <p:spPr/>
        <p:txBody>
          <a:bodyPr/>
          <a:lstStyle/>
          <a:p>
            <a:fld id="{4654CC4D-DDF7-412E-8388-ED4DCD54F58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represents the technologies covered in this course.  Help students realize that this course</a:t>
            </a:r>
            <a:r>
              <a:rPr lang="en-US" baseline="0" dirty="0" smtClean="0"/>
              <a:t> covers a broad range of connectivity topics.  Some of the technologies are use to control other applications – such as .NET functions – while some technologies allow the user to communicate between </a:t>
            </a:r>
            <a:r>
              <a:rPr lang="en-US" baseline="0" dirty="0" err="1" smtClean="0"/>
              <a:t>LabVIEW</a:t>
            </a:r>
            <a:r>
              <a:rPr lang="en-US" baseline="0" dirty="0" smtClean="0"/>
              <a:t> applications or between </a:t>
            </a:r>
            <a:r>
              <a:rPr lang="en-US" baseline="0" dirty="0" err="1" smtClean="0"/>
              <a:t>LabVIEW</a:t>
            </a:r>
            <a:r>
              <a:rPr lang="en-US" baseline="0" dirty="0" smtClean="0"/>
              <a:t> and another application.</a:t>
            </a:r>
          </a:p>
          <a:p>
            <a:endParaRPr lang="en-US" baseline="0" dirty="0" smtClean="0"/>
          </a:p>
          <a:p>
            <a:r>
              <a:rPr lang="en-US" baseline="0" dirty="0" smtClean="0"/>
              <a:t>Note:  The green bi-directional technologies are typically client/server technologies.  However, the HTTP Client VIs are only for client use.  Similarly, LV Web Services are only for serving up web services.  However, these two technologies work can work as a pair.  Hence, for simplicity of the graphic, the HTTP Client and LV Web Services are listed along with other client/server technologies.</a:t>
            </a:r>
            <a:endParaRPr lang="en-US" dirty="0" smtClean="0"/>
          </a:p>
          <a:p>
            <a:endParaRPr lang="en-US" dirty="0"/>
          </a:p>
        </p:txBody>
      </p:sp>
      <p:sp>
        <p:nvSpPr>
          <p:cNvPr id="4" name="Slide Number Placeholder 3"/>
          <p:cNvSpPr>
            <a:spLocks noGrp="1"/>
          </p:cNvSpPr>
          <p:nvPr>
            <p:ph type="sldNum" sz="quarter" idx="10"/>
          </p:nvPr>
        </p:nvSpPr>
        <p:spPr/>
        <p:txBody>
          <a:bodyPr/>
          <a:lstStyle/>
          <a:p>
            <a:fld id="{4654CC4D-DDF7-412E-8388-ED4DCD54F58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ABBAEE-2AC3-4798-8FFF-D0077364A3A9}" type="slidenum">
              <a:rPr lang="en-US"/>
              <a:pPr/>
              <a:t>13</a:t>
            </a:fld>
            <a:endParaRPr lang="en-US"/>
          </a:p>
        </p:txBody>
      </p:sp>
      <p:sp>
        <p:nvSpPr>
          <p:cNvPr id="75778" name="Rectangle 2"/>
          <p:cNvSpPr>
            <a:spLocks noGrp="1" noRot="1" noChangeAspect="1" noChangeArrowheads="1" noTextEdit="1"/>
          </p:cNvSpPr>
          <p:nvPr>
            <p:ph type="sldImg"/>
          </p:nvPr>
        </p:nvSpPr>
        <p:spPr>
          <a:ln>
            <a:noFill/>
          </a:ln>
        </p:spPr>
      </p:sp>
      <p:sp>
        <p:nvSpPr>
          <p:cNvPr id="75779" name="Rectangle 3"/>
          <p:cNvSpPr>
            <a:spLocks noGrp="1" noChangeArrowheads="1"/>
          </p:cNvSpPr>
          <p:nvPr>
            <p:ph type="body" idx="1"/>
          </p:nvPr>
        </p:nvSpPr>
        <p:spPr/>
        <p:txBody>
          <a:bodyPr/>
          <a:lstStyle/>
          <a:p>
            <a:r>
              <a:rPr lang="en-US" dirty="0" smtClean="0"/>
              <a:t>Lesson objectives:</a:t>
            </a:r>
          </a:p>
          <a:p>
            <a:endParaRPr lang="en-US" dirty="0" smtClean="0"/>
          </a:p>
          <a:p>
            <a:pPr lvl="0"/>
            <a:r>
              <a:rPr lang="en-US" dirty="0" smtClean="0"/>
              <a:t> The learner should be able to</a:t>
            </a:r>
          </a:p>
          <a:p>
            <a:pPr lvl="1">
              <a:buFont typeface="Arial" pitchFamily="34" charset="0"/>
              <a:buChar char="•"/>
            </a:pPr>
            <a:r>
              <a:rPr lang="en-US" dirty="0" smtClean="0"/>
              <a:t>List items needed to call a function in a shared library</a:t>
            </a:r>
          </a:p>
          <a:p>
            <a:pPr lvl="2">
              <a:buFont typeface="Arial" pitchFamily="34" charset="0"/>
              <a:buChar char="•"/>
            </a:pPr>
            <a:r>
              <a:rPr lang="en-US" dirty="0" smtClean="0"/>
              <a:t>Function parameters, data types, calling conventions, path</a:t>
            </a:r>
          </a:p>
          <a:p>
            <a:pPr lvl="1">
              <a:buFont typeface="Arial" pitchFamily="34" charset="0"/>
              <a:buChar char="•"/>
            </a:pPr>
            <a:r>
              <a:rPr lang="en-US" dirty="0" smtClean="0"/>
              <a:t>Given a shared library and appropriate function documentation, create a VI to call the library from </a:t>
            </a:r>
            <a:r>
              <a:rPr lang="en-US" dirty="0" err="1" smtClean="0"/>
              <a:t>LabVIEW</a:t>
            </a:r>
            <a:endParaRPr lang="en-US" dirty="0" smtClean="0"/>
          </a:p>
          <a:p>
            <a:pPr lvl="2">
              <a:buFont typeface="Arial" pitchFamily="34" charset="0"/>
              <a:buChar char="•"/>
            </a:pPr>
            <a:r>
              <a:rPr lang="en-US" dirty="0" smtClean="0"/>
              <a:t>Understand how to configure, wire and use the Call Library Function node</a:t>
            </a:r>
          </a:p>
          <a:p>
            <a:pPr lvl="1">
              <a:buFont typeface="Arial" pitchFamily="34" charset="0"/>
              <a:buChar char="•"/>
            </a:pPr>
            <a:r>
              <a:rPr lang="en-US" dirty="0" smtClean="0"/>
              <a:t>If a shared library is not thread safe, the user should select option to run in UI thread</a:t>
            </a:r>
          </a:p>
          <a:p>
            <a:pPr lvl="1">
              <a:buFont typeface="Arial" pitchFamily="34" charset="0"/>
              <a:buChar char="•"/>
            </a:pPr>
            <a:r>
              <a:rPr lang="en-US" dirty="0" smtClean="0"/>
              <a:t>List benefits and caveats of the Import Shared Library Wizard</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this lesson we focus on the Call Library Function Node as it is the key node for interfacing with shared libraries.  The Import Shared Library Wizard helps to automate the VI Wrapper creation process. However, the user still needs to know the details of using the Call Library Function Node.  The Wizard is not a substitute for understanding the important decisions that need to be made when configuring the Call Library Function Node.</a:t>
            </a:r>
          </a:p>
        </p:txBody>
      </p:sp>
      <p:sp>
        <p:nvSpPr>
          <p:cNvPr id="4" name="Slide Number Placeholder 3"/>
          <p:cNvSpPr>
            <a:spLocks noGrp="1"/>
          </p:cNvSpPr>
          <p:nvPr>
            <p:ph type="sldNum" sz="quarter" idx="10"/>
          </p:nvPr>
        </p:nvSpPr>
        <p:spPr/>
        <p:txBody>
          <a:bodyPr/>
          <a:lstStyle/>
          <a:p>
            <a:fld id="{4654CC4D-DDF7-412E-8388-ED4DCD54F582}"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54CC4D-DDF7-412E-8388-ED4DCD54F582}"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934030-667B-4631-8B0B-C6265B1635C5}" type="slidenum">
              <a:rPr lang="en-US"/>
              <a:pPr/>
              <a:t>19</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r>
              <a:rPr lang="en-US" dirty="0" smtClean="0"/>
              <a:t>Introduce threads to the students.</a:t>
            </a:r>
          </a:p>
          <a:p>
            <a:endParaRPr lang="en-US" dirty="0" smtClean="0"/>
          </a:p>
          <a:p>
            <a:r>
              <a:rPr lang="en-US" dirty="0" smtClean="0"/>
              <a:t>Do</a:t>
            </a:r>
            <a:r>
              <a:rPr lang="en-US" baseline="0" dirty="0" smtClean="0"/>
              <a:t> not spent much time covering threads and thread safety.   Thread safety is not a concept unique to </a:t>
            </a:r>
            <a:r>
              <a:rPr lang="en-US" baseline="0" dirty="0" err="1" smtClean="0"/>
              <a:t>LabVIEW</a:t>
            </a:r>
            <a:r>
              <a:rPr lang="en-US" baseline="0" dirty="0" smtClean="0"/>
              <a:t>.   Through documentation or other sources, users need to assess if their shared libraries are thread safe or not.  If they have doubts about whether or not their shared library is thread safe, then they should configure the Call Library Function Node to run in the UI thread.</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6E3F79-29A4-4090-8857-B8117AF9E4E5}" type="slidenum">
              <a:rPr lang="en-US"/>
              <a:pPr/>
              <a:t>20</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Calling conventions define the way to pass information from a piece of code to a function.</a:t>
            </a:r>
          </a:p>
          <a:p>
            <a:endParaRPr lang="en-US" dirty="0" smtClean="0"/>
          </a:p>
          <a:p>
            <a:r>
              <a:rPr lang="en-US" dirty="0" smtClean="0"/>
              <a:t>Refer</a:t>
            </a:r>
            <a:r>
              <a:rPr lang="en-US" baseline="0" dirty="0" smtClean="0"/>
              <a:t> to shared library documentation to set the appropriate calling convention.   Using the incorrect calling convention can cause an irregular shutdown of </a:t>
            </a:r>
            <a:r>
              <a:rPr lang="en-US" baseline="0" dirty="0" err="1" smtClean="0"/>
              <a:t>LabVIEW</a:t>
            </a:r>
            <a:r>
              <a:rPr lang="en-US" baseline="0" dirty="0" smtClean="0"/>
              <a:t>.</a:t>
            </a:r>
          </a:p>
          <a:p>
            <a:r>
              <a:rPr lang="en-US" baseline="0" dirty="0" smtClean="0"/>
              <a:t>So it is important setting in the Call Library Function Node.</a:t>
            </a:r>
            <a:endParaRPr lang="en-US" dirty="0" smtClean="0"/>
          </a:p>
        </p:txBody>
      </p:sp>
      <p:sp>
        <p:nvSpPr>
          <p:cNvPr id="4" name="Slide Number Placeholder 3"/>
          <p:cNvSpPr>
            <a:spLocks noGrp="1"/>
          </p:cNvSpPr>
          <p:nvPr>
            <p:ph type="sldNum" sz="quarter" idx="10"/>
          </p:nvPr>
        </p:nvSpPr>
        <p:spPr/>
        <p:txBody>
          <a:bodyPr/>
          <a:lstStyle/>
          <a:p>
            <a:fld id="{4654CC4D-DDF7-412E-8388-ED4DCD54F582}"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 to the students how the function prototype needs to match the DLL that is being called.</a:t>
            </a:r>
          </a:p>
        </p:txBody>
      </p:sp>
      <p:sp>
        <p:nvSpPr>
          <p:cNvPr id="4" name="Slide Number Placeholder 3"/>
          <p:cNvSpPr>
            <a:spLocks noGrp="1"/>
          </p:cNvSpPr>
          <p:nvPr>
            <p:ph type="sldNum" sz="quarter" idx="10"/>
          </p:nvPr>
        </p:nvSpPr>
        <p:spPr/>
        <p:txBody>
          <a:bodyPr/>
          <a:lstStyle/>
          <a:p>
            <a:fld id="{4654CC4D-DDF7-412E-8388-ED4DCD54F582}"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1" y="0"/>
            <a:ext cx="2973149" cy="458139"/>
          </a:xfrm>
          <a:prstGeom prst="rect">
            <a:avLst/>
          </a:prstGeom>
          <a:ln/>
        </p:spPr>
        <p:txBody>
          <a:bodyPr/>
          <a:lstStyle/>
          <a:p>
            <a:endParaRPr lang="en-US" dirty="0"/>
          </a:p>
          <a:p>
            <a:r>
              <a:rPr lang="en-US" dirty="0"/>
              <a:t>	</a:t>
            </a:r>
            <a:r>
              <a:rPr lang="en-US" sz="800" dirty="0">
                <a:latin typeface="Arial Narrow" pitchFamily="34" charset="0"/>
              </a:rPr>
              <a:t>Lesson # Lesson Title</a:t>
            </a:r>
            <a:endParaRPr lang="en-US" dirty="0">
              <a:latin typeface="Arial" charset="0"/>
            </a:endParaRPr>
          </a:p>
        </p:txBody>
      </p:sp>
      <p:sp>
        <p:nvSpPr>
          <p:cNvPr id="39940" name="Rectangle 4"/>
          <p:cNvSpPr>
            <a:spLocks noGrp="1" noRot="1" noChangeAspect="1" noChangeArrowheads="1" noTextEdit="1"/>
          </p:cNvSpPr>
          <p:nvPr>
            <p:ph type="sldImg"/>
          </p:nvPr>
        </p:nvSpPr>
        <p:spPr>
          <a:xfrm>
            <a:off x="1254125" y="519113"/>
            <a:ext cx="4386263" cy="3290887"/>
          </a:xfrm>
        </p:spPr>
      </p:sp>
      <p:sp>
        <p:nvSpPr>
          <p:cNvPr id="39941" name="Rectangle 5"/>
          <p:cNvSpPr>
            <a:spLocks noGrp="1" noChangeArrowheads="1"/>
          </p:cNvSpPr>
          <p:nvPr>
            <p:ph type="body" idx="1"/>
          </p:nvPr>
        </p:nvSpPr>
        <p:spPr/>
        <p:txBody>
          <a:bodyPr/>
          <a:lstStyle/>
          <a:p>
            <a:pPr lvl="1">
              <a:spcBef>
                <a:spcPct val="40000"/>
              </a:spcBef>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introduction slide.  Emphasize the most used types which are: numeric, array, and string.</a:t>
            </a:r>
            <a:endParaRPr lang="en-US" dirty="0"/>
          </a:p>
        </p:txBody>
      </p:sp>
      <p:sp>
        <p:nvSpPr>
          <p:cNvPr id="4" name="Slide Number Placeholder 3"/>
          <p:cNvSpPr>
            <a:spLocks noGrp="1"/>
          </p:cNvSpPr>
          <p:nvPr>
            <p:ph type="sldNum" sz="quarter" idx="10"/>
          </p:nvPr>
        </p:nvSpPr>
        <p:spPr/>
        <p:txBody>
          <a:bodyPr/>
          <a:lstStyle/>
          <a:p>
            <a:fld id="{4654CC4D-DDF7-412E-8388-ED4DCD54F582}"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Pass by value = passing the actual value (e.g. 101 = 101)</a:t>
            </a:r>
          </a:p>
          <a:p>
            <a:r>
              <a:rPr lang="en-US" baseline="0" dirty="0" smtClean="0"/>
              <a:t>Pass by reference = refers the value, not the actual </a:t>
            </a:r>
            <a:endParaRPr lang="en-US" dirty="0"/>
          </a:p>
        </p:txBody>
      </p:sp>
      <p:sp>
        <p:nvSpPr>
          <p:cNvPr id="4" name="Slide Number Placeholder 3"/>
          <p:cNvSpPr>
            <a:spLocks noGrp="1"/>
          </p:cNvSpPr>
          <p:nvPr>
            <p:ph type="sldNum" sz="quarter" idx="10"/>
          </p:nvPr>
        </p:nvSpPr>
        <p:spPr/>
        <p:txBody>
          <a:bodyPr/>
          <a:lstStyle/>
          <a:p>
            <a:fld id="{4654CC4D-DDF7-412E-8388-ED4DCD54F582}"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54CC4D-DDF7-412E-8388-ED4DCD54F582}"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54CC4D-DDF7-412E-8388-ED4DCD54F582}"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DC8260-DCFC-4007-8902-21D839C32458}" type="slidenum">
              <a:rPr lang="en-US"/>
              <a:pPr/>
              <a:t>28</a:t>
            </a:fld>
            <a:endParaRPr lang="en-US"/>
          </a:p>
        </p:txBody>
      </p:sp>
      <p:sp>
        <p:nvSpPr>
          <p:cNvPr id="88066" name="Rectangle 2"/>
          <p:cNvSpPr>
            <a:spLocks noGrp="1" noRot="1" noChangeAspect="1" noChangeArrowheads="1" noTextEdit="1"/>
          </p:cNvSpPr>
          <p:nvPr>
            <p:ph type="sldImg"/>
          </p:nvPr>
        </p:nvSpPr>
        <p:spPr>
          <a:xfrm>
            <a:off x="1146175" y="762000"/>
            <a:ext cx="4572000" cy="3429000"/>
          </a:xfrm>
          <a:ln/>
        </p:spPr>
      </p:sp>
      <p:sp>
        <p:nvSpPr>
          <p:cNvPr id="88067" name="Rectangle 3"/>
          <p:cNvSpPr>
            <a:spLocks noGrp="1" noChangeArrowheads="1"/>
          </p:cNvSpPr>
          <p:nvPr>
            <p:ph type="body" idx="1"/>
          </p:nvPr>
        </p:nvSpPr>
        <p:spPr>
          <a:xfrm>
            <a:off x="609600" y="4267200"/>
            <a:ext cx="5486400" cy="4495800"/>
          </a:xfrm>
          <a:ln/>
        </p:spPr>
        <p:txBody>
          <a:bodyPr lIns="91759" tIns="45881" rIns="91759" bIns="45881"/>
          <a:lstStyle/>
          <a:p>
            <a:r>
              <a:rPr lang="en-US" sz="1100" dirty="0">
                <a:cs typeface="Times New Roman" pitchFamily="18" charset="0"/>
              </a:rPr>
              <a:t>LabVIEW stores strings as arrays (that is, structures pointed to by handles). The Call Library Function works with C and Pascal-style string pointers or LabVIEW String Handles.</a:t>
            </a:r>
            <a:r>
              <a:rPr lang="en-US" sz="1100" dirty="0">
                <a:latin typeface="Times New Roman"/>
                <a:cs typeface="Times New Roman" pitchFamily="18" charset="0"/>
              </a:rPr>
              <a:t> </a:t>
            </a:r>
            <a:endParaRPr lang="en-US" sz="1100" dirty="0">
              <a:cs typeface="Times New Roman" pitchFamily="18" charset="0"/>
            </a:endParaRPr>
          </a:p>
          <a:p>
            <a:r>
              <a:rPr lang="en-US" sz="1100" dirty="0">
                <a:cs typeface="Times New Roman" pitchFamily="18" charset="0"/>
              </a:rPr>
              <a:t>You can think of a string as an array of characters; assembling the characters in order forms a string. LabVIEW stores a string in a special format in which the first four bytes of the array of characters form a signed 32-bit integer that stores how many characters appear in the string. Thus, a string with n characters will require n + 4 bytes to store in memory. For example, the string </a:t>
            </a:r>
            <a:r>
              <a:rPr lang="en-US" sz="1100" i="1" dirty="0">
                <a:cs typeface="Times New Roman" pitchFamily="18" charset="0"/>
              </a:rPr>
              <a:t>text </a:t>
            </a:r>
            <a:r>
              <a:rPr lang="en-US" sz="1100" dirty="0">
                <a:cs typeface="Times New Roman" pitchFamily="18" charset="0"/>
              </a:rPr>
              <a:t>contains four characters. When LabVIEW stores the string, the first four bytes contain the value 4 as a signed 32-bit number, and each of the following four bytes contains a character of the string. The advantage of this type of string storage is that NULL characters are allowed in the string. Strings are virtually unlimited in length (up to 2</a:t>
            </a:r>
            <a:r>
              <a:rPr lang="en-US" sz="1100" baseline="30000" dirty="0">
                <a:cs typeface="Times New Roman" pitchFamily="18" charset="0"/>
              </a:rPr>
              <a:t>31</a:t>
            </a:r>
            <a:r>
              <a:rPr lang="en-US" sz="1100" dirty="0">
                <a:cs typeface="Times New Roman" pitchFamily="18" charset="0"/>
              </a:rPr>
              <a:t> characters). </a:t>
            </a:r>
            <a:r>
              <a:rPr lang="en-US" sz="1100" dirty="0">
                <a:latin typeface="Times New Roman"/>
                <a:cs typeface="Times New Roman" pitchFamily="18" charset="0"/>
              </a:rPr>
              <a:t> </a:t>
            </a:r>
            <a:endParaRPr lang="en-US" sz="1100" dirty="0">
              <a:cs typeface="Times New Roman" pitchFamily="18" charset="0"/>
            </a:endParaRPr>
          </a:p>
          <a:p>
            <a:r>
              <a:rPr lang="en-US" sz="1100" dirty="0">
                <a:cs typeface="Times New Roman" pitchFamily="18" charset="0"/>
              </a:rPr>
              <a:t>The Pascal string format is </a:t>
            </a:r>
            <a:r>
              <a:rPr lang="en-US" sz="1100" dirty="0" smtClean="0">
                <a:cs typeface="Times New Roman" pitchFamily="18" charset="0"/>
              </a:rPr>
              <a:t>similar to </a:t>
            </a:r>
            <a:r>
              <a:rPr lang="en-US" sz="1100" dirty="0">
                <a:cs typeface="Times New Roman" pitchFamily="18" charset="0"/>
              </a:rPr>
              <a:t>the LabVIEW string format, but instead of storing the length of the string as a signed 32-bit integer, it is stored as an unsigned 8-bit integer. This limits the length of a Pascal style string to 255 characters. A Pascal string that is n characters long will require n + 1 bytes of memory to store.</a:t>
            </a:r>
          </a:p>
          <a:p>
            <a:r>
              <a:rPr lang="en-US" sz="1100" dirty="0">
                <a:cs typeface="Times New Roman" pitchFamily="18" charset="0"/>
              </a:rPr>
              <a:t>C strings are probably the type of strings you will deal with most often. The similarities between the C-style string and normal numeric arrays in C becomes much clearer when one observes that C strings are declared as char *. C strings do not contain any information that directly gives the length of the string, as do the LabVIEW and Pascal strings. Instead, C strings use a special character, called the NULL character, to indicate the end of the string. NULL is defined to have a value of zero in the ASCII character set. Note that this is the number zero and not the character </a:t>
            </a:r>
            <a:r>
              <a:rPr lang="en-US" sz="1100" dirty="0">
                <a:latin typeface="Times New Roman"/>
                <a:cs typeface="Times New Roman" pitchFamily="18" charset="0"/>
              </a:rPr>
              <a:t>“</a:t>
            </a:r>
            <a:r>
              <a:rPr lang="en-US" sz="1100" dirty="0">
                <a:cs typeface="Times New Roman" pitchFamily="18" charset="0"/>
              </a:rPr>
              <a:t>0</a:t>
            </a:r>
            <a:r>
              <a:rPr lang="en-US" sz="1100" dirty="0">
                <a:latin typeface="Times New Roman"/>
                <a:cs typeface="Times New Roman" pitchFamily="18" charset="0"/>
              </a:rPr>
              <a:t>”</a:t>
            </a:r>
            <a:r>
              <a:rPr lang="en-US" sz="1100" dirty="0">
                <a:cs typeface="Times New Roman" pitchFamily="18" charset="0"/>
              </a:rPr>
              <a:t>. </a:t>
            </a:r>
          </a:p>
          <a:p>
            <a:r>
              <a:rPr lang="en-US" sz="1100" dirty="0">
                <a:latin typeface="Times New Roman"/>
                <a:cs typeface="Times New Roman" pitchFamily="18" charset="0"/>
              </a:rPr>
              <a:t> </a:t>
            </a:r>
            <a:r>
              <a:rPr lang="en-US" sz="1100" dirty="0">
                <a:cs typeface="Times New Roman" pitchFamily="18" charset="0"/>
              </a:rPr>
              <a:t>Thus, in C, a string containing n characters requires n + 1 bytes of memory to store: n bytes for the characters in the string and one additional byte for the NULL termination character. The advantage of C-style strings is that they are limited in size only by available memory. However, if you are acquiring data from an instrument that returns numeric data as a binary string, as is common with serial or GPIB instruments, values of zero in the string are possible. For binary data where NULLs may be present, you probably should use an array of unsigned 8-bit integers. If you treat the string as a C-style string, your program will assume incorrectly that the end of the string has been reached, when in fact your instrument is returning a numeric value of zero.</a:t>
            </a:r>
          </a:p>
          <a:p>
            <a:endParaRPr lang="en-US" sz="11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Wiring a new type to a Call Shared</a:t>
            </a:r>
            <a:r>
              <a:rPr lang="en-US" baseline="0" dirty="0" smtClean="0"/>
              <a:t> Library Node will pass the new type to the shared library</a:t>
            </a:r>
          </a:p>
          <a:p>
            <a:endParaRPr lang="en-US" baseline="0" dirty="0" smtClean="0"/>
          </a:p>
        </p:txBody>
      </p:sp>
      <p:sp>
        <p:nvSpPr>
          <p:cNvPr id="4" name="Slide Number Placeholder 3"/>
          <p:cNvSpPr>
            <a:spLocks noGrp="1"/>
          </p:cNvSpPr>
          <p:nvPr>
            <p:ph type="sldNum" sz="quarter" idx="10"/>
          </p:nvPr>
        </p:nvSpPr>
        <p:spPr/>
        <p:txBody>
          <a:bodyPr/>
          <a:lstStyle/>
          <a:p>
            <a:fld id="{4654CC4D-DDF7-412E-8388-ED4DCD54F582}" type="slidenum">
              <a:rPr lang="en-US" smtClean="0"/>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04B1E-2C4C-4A97-8486-6690E06F53A7}" type="slidenum">
              <a:rPr lang="en-US"/>
              <a:pPr/>
              <a:t>30</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r>
              <a:rPr lang="en-US" dirty="0" smtClean="0"/>
              <a:t>Shared library data types can be extremely complex.   Depending on the complexity,</a:t>
            </a:r>
            <a:r>
              <a:rPr lang="en-US" baseline="0" dirty="0" smtClean="0"/>
              <a:t> the user might have extra work to do for </a:t>
            </a:r>
            <a:r>
              <a:rPr lang="en-US" baseline="0" dirty="0" err="1" smtClean="0"/>
              <a:t>LabVIEW</a:t>
            </a:r>
            <a:r>
              <a:rPr lang="en-US" baseline="0" dirty="0" smtClean="0"/>
              <a:t> to interface with the shared library function.</a:t>
            </a:r>
          </a:p>
          <a:p>
            <a:endParaRPr lang="en-US" baseline="0" dirty="0" smtClean="0"/>
          </a:p>
          <a:p>
            <a:r>
              <a:rPr lang="en-US" baseline="0" dirty="0" smtClean="0"/>
              <a:t>Use of Flatten to String might be one way of passing data.   Another option is to create a wrapper DLL.   Where the wrapper DLL splits out the complex data type into more simple data types that can easily be called from </a:t>
            </a:r>
            <a:r>
              <a:rPr lang="en-US" baseline="0" dirty="0" err="1" smtClean="0"/>
              <a:t>LabVIEW</a:t>
            </a:r>
            <a:r>
              <a:rPr lang="en-US" baseline="0" dirty="0" smtClean="0"/>
              <a:t>.  </a:t>
            </a: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54CC4D-DDF7-412E-8388-ED4DCD54F582}" type="slidenum">
              <a:rPr 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54CC4D-DDF7-412E-8388-ED4DCD54F582}" type="slidenum">
              <a:rPr lang="en-US" smtClean="0"/>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F8ED4C-829B-48A5-8EFC-730A8E89E36E}" type="slidenum">
              <a:rPr lang="en-US"/>
              <a:pPr/>
              <a:t>33</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dirty="0" smtClean="0"/>
              <a:t>Exercise time: </a:t>
            </a:r>
            <a:r>
              <a:rPr lang="en-US" smtClean="0"/>
              <a:t>30 </a:t>
            </a:r>
            <a:r>
              <a:rPr lang="en-US" smtClean="0"/>
              <a:t>minutes</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1" y="0"/>
            <a:ext cx="2973149" cy="458139"/>
          </a:xfrm>
          <a:prstGeom prst="rect">
            <a:avLst/>
          </a:prstGeom>
          <a:ln/>
        </p:spPr>
        <p:txBody>
          <a:bodyPr/>
          <a:lstStyle/>
          <a:p>
            <a:endParaRPr lang="en-US" dirty="0"/>
          </a:p>
          <a:p>
            <a:r>
              <a:rPr lang="en-US" dirty="0"/>
              <a:t>	</a:t>
            </a:r>
            <a:r>
              <a:rPr lang="en-US" sz="800" dirty="0">
                <a:latin typeface="Arial Narrow" pitchFamily="34" charset="0"/>
              </a:rPr>
              <a:t>Lesson # Lesson Title</a:t>
            </a:r>
            <a:endParaRPr lang="en-US" dirty="0">
              <a:latin typeface="Arial" charset="0"/>
            </a:endParaRPr>
          </a:p>
        </p:txBody>
      </p:sp>
      <p:sp>
        <p:nvSpPr>
          <p:cNvPr id="41990" name="Rectangle 6"/>
          <p:cNvSpPr>
            <a:spLocks noGrp="1" noRot="1" noChangeAspect="1" noChangeArrowheads="1" noTextEdit="1"/>
          </p:cNvSpPr>
          <p:nvPr>
            <p:ph type="sldImg"/>
          </p:nvPr>
        </p:nvSpPr>
        <p:spPr>
          <a:xfrm>
            <a:off x="1254125" y="519113"/>
            <a:ext cx="4386263" cy="3290887"/>
          </a:xfrm>
        </p:spPr>
      </p:sp>
      <p:sp>
        <p:nvSpPr>
          <p:cNvPr id="41991" name="Rectangle 7"/>
          <p:cNvSpPr>
            <a:spLocks noGrp="1" noChangeArrowheads="1"/>
          </p:cNvSpPr>
          <p:nvPr>
            <p:ph type="body" idx="1"/>
          </p:nvPr>
        </p:nvSpPr>
        <p:spPr/>
        <p:txBody>
          <a:bodyPr/>
          <a:lstStyle/>
          <a:p>
            <a:pPr lvl="1"/>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According to the </a:t>
            </a:r>
            <a:r>
              <a:rPr lang="en-US" sz="1200" kern="1200" baseline="0" dirty="0" err="1" smtClean="0">
                <a:solidFill>
                  <a:schemeClr val="tx1"/>
                </a:solidFill>
                <a:latin typeface="Arial" charset="0"/>
                <a:ea typeface="+mn-ea"/>
                <a:cs typeface="+mn-cs"/>
              </a:rPr>
              <a:t>GetComputerName</a:t>
            </a:r>
            <a:r>
              <a:rPr lang="en-US" sz="1200" kern="1200" baseline="0" dirty="0" smtClean="0">
                <a:solidFill>
                  <a:schemeClr val="tx1"/>
                </a:solidFill>
                <a:latin typeface="Arial" charset="0"/>
                <a:ea typeface="+mn-ea"/>
                <a:cs typeface="+mn-cs"/>
              </a:rPr>
              <a:t> function description, </a:t>
            </a:r>
          </a:p>
          <a:p>
            <a:pPr lvl="1"/>
            <a:r>
              <a:rPr lang="en-US" sz="1200" kern="1200" baseline="0" dirty="0" smtClean="0">
                <a:solidFill>
                  <a:schemeClr val="tx1"/>
                </a:solidFill>
                <a:latin typeface="Arial" charset="0"/>
                <a:ea typeface="+mn-ea"/>
                <a:cs typeface="+mn-cs"/>
              </a:rPr>
              <a:t>If the function succeeds, the return value is a nonzero value.</a:t>
            </a:r>
          </a:p>
          <a:p>
            <a:pPr lvl="1"/>
            <a:r>
              <a:rPr lang="en-US" sz="1200" kern="1200" baseline="0" dirty="0" smtClean="0">
                <a:solidFill>
                  <a:schemeClr val="tx1"/>
                </a:solidFill>
                <a:latin typeface="Arial" charset="0"/>
                <a:ea typeface="+mn-ea"/>
                <a:cs typeface="+mn-cs"/>
              </a:rPr>
              <a:t>If the function fails, the return value is zero. To get extended error information, call </a:t>
            </a:r>
            <a:r>
              <a:rPr lang="en-US" sz="1200" b="1" kern="1200" baseline="0" dirty="0" err="1" smtClean="0">
                <a:solidFill>
                  <a:schemeClr val="tx1"/>
                </a:solidFill>
                <a:latin typeface="Arial" charset="0"/>
                <a:ea typeface="+mn-ea"/>
                <a:cs typeface="+mn-cs"/>
              </a:rPr>
              <a:t>GetLastError</a:t>
            </a:r>
            <a:r>
              <a:rPr lang="en-US" sz="1200" b="1" kern="1200" baseline="0" dirty="0" smtClean="0">
                <a:solidFill>
                  <a:schemeClr val="tx1"/>
                </a:solidFill>
                <a:latin typeface="Arial" charset="0"/>
                <a:ea typeface="+mn-ea"/>
                <a:cs typeface="+mn-cs"/>
              </a:rPr>
              <a:t>.</a:t>
            </a:r>
          </a:p>
          <a:p>
            <a:pPr lvl="1"/>
            <a:endParaRPr lang="en-US" sz="1200" b="1" kern="1200" baseline="0" dirty="0" smtClean="0">
              <a:solidFill>
                <a:schemeClr val="tx1"/>
              </a:solidFill>
              <a:latin typeface="Arial" charset="0"/>
              <a:ea typeface="+mn-ea"/>
              <a:cs typeface="+mn-cs"/>
            </a:endParaRPr>
          </a:p>
          <a:p>
            <a:pPr lvl="0"/>
            <a:r>
              <a:rPr lang="en-US" dirty="0" smtClean="0"/>
              <a:t>Therefore, we only need to format the error message when the </a:t>
            </a:r>
            <a:r>
              <a:rPr lang="en-US" dirty="0" err="1" smtClean="0"/>
              <a:t>GetComputerName</a:t>
            </a:r>
            <a:r>
              <a:rPr lang="en-US" baseline="0" dirty="0" smtClean="0"/>
              <a:t> fails.  Returning a non-zero value when a function succeeds is different from common Error Handling practices in </a:t>
            </a:r>
            <a:r>
              <a:rPr lang="en-US" baseline="0" dirty="0" err="1" smtClean="0"/>
              <a:t>LabVIEW</a:t>
            </a:r>
            <a:r>
              <a:rPr lang="en-US" baseline="0" dirty="0" smtClean="0"/>
              <a:t> where the non-zero value error code returned in an Error Cluster is often signifies failure, not success.  Therefore, it is critical to read function documentation when interfacing with applications outside of </a:t>
            </a:r>
            <a:r>
              <a:rPr lang="en-US" baseline="0" dirty="0" err="1" smtClean="0"/>
              <a:t>LabVIEW</a:t>
            </a:r>
            <a:r>
              <a:rPr lang="en-US" baseline="0" dirty="0" smtClean="0"/>
              <a:t>. </a:t>
            </a:r>
          </a:p>
          <a:p>
            <a:pPr lvl="0"/>
            <a:endParaRPr lang="en-US" baseline="0" dirty="0" smtClean="0"/>
          </a:p>
          <a:p>
            <a:pPr lvl="0"/>
            <a:r>
              <a:rPr lang="en-US" baseline="0" dirty="0" smtClean="0"/>
              <a:t>You know to check for a zero return value because the function description indicates this behavior. The function descriptions for this exercise are included in your exercise folder.  You should always consult function help when configuring Call Library Nodes.</a:t>
            </a:r>
          </a:p>
          <a:p>
            <a:pPr lvl="0"/>
            <a:endParaRPr lang="en-US" baseline="0" dirty="0" smtClean="0"/>
          </a:p>
          <a:p>
            <a:pPr lvl="0"/>
            <a:r>
              <a:rPr lang="en-US" baseline="0" dirty="0" smtClean="0"/>
              <a:t>Other discussion topics:</a:t>
            </a:r>
          </a:p>
          <a:p>
            <a:pPr lvl="0"/>
            <a:r>
              <a:rPr lang="en-US" baseline="0" dirty="0" smtClean="0"/>
              <a:t>-  Why is </a:t>
            </a:r>
            <a:r>
              <a:rPr lang="en-US" baseline="0" dirty="0" err="1" smtClean="0"/>
              <a:t>GetLastError</a:t>
            </a:r>
            <a:r>
              <a:rPr lang="en-US" baseline="0" dirty="0" smtClean="0"/>
              <a:t> not included in the case structure?</a:t>
            </a:r>
          </a:p>
          <a:p>
            <a:pPr lvl="0"/>
            <a:r>
              <a:rPr lang="en-US" baseline="0" dirty="0" smtClean="0"/>
              <a:t>-  According to documentation, </a:t>
            </a:r>
            <a:r>
              <a:rPr lang="en-US" baseline="0" dirty="0" err="1" smtClean="0"/>
              <a:t>GetLastError</a:t>
            </a:r>
            <a:r>
              <a:rPr lang="en-US" baseline="0" dirty="0" smtClean="0"/>
              <a:t> needs to be called as quickly as possible after the previous function call.   The further away it is, the more likely another function could be called that will cause the </a:t>
            </a:r>
            <a:r>
              <a:rPr lang="en-US" baseline="0" dirty="0" err="1" smtClean="0"/>
              <a:t>GetLastError</a:t>
            </a:r>
            <a:r>
              <a:rPr lang="en-US" baseline="0" dirty="0" smtClean="0"/>
              <a:t> value to be incorrect.   Also, we include the </a:t>
            </a:r>
            <a:r>
              <a:rPr lang="en-US" baseline="0" dirty="0" err="1" smtClean="0"/>
              <a:t>GetLastError</a:t>
            </a:r>
            <a:r>
              <a:rPr lang="en-US" baseline="0" dirty="0" smtClean="0"/>
              <a:t> in a sequence structure to ensure it is called in the same thread.   The </a:t>
            </a:r>
            <a:r>
              <a:rPr lang="en-US" baseline="0" dirty="0" err="1" smtClean="0"/>
              <a:t>GetlastError</a:t>
            </a:r>
            <a:r>
              <a:rPr lang="en-US" baseline="0" dirty="0" smtClean="0"/>
              <a:t> function is typically a fast function call so shouldn’t add much overhead.  However, to squeeze out extra performance, could include another Case structure within the sequence structure.</a:t>
            </a:r>
          </a:p>
          <a:p>
            <a:pPr lvl="0"/>
            <a:endParaRPr lang="en-US" baseline="0" dirty="0" smtClean="0"/>
          </a:p>
          <a:p>
            <a:pPr lvl="0"/>
            <a:endParaRPr lang="en-US" dirty="0"/>
          </a:p>
        </p:txBody>
      </p:sp>
      <p:sp>
        <p:nvSpPr>
          <p:cNvPr id="4" name="Slide Number Placeholder 3"/>
          <p:cNvSpPr>
            <a:spLocks noGrp="1"/>
          </p:cNvSpPr>
          <p:nvPr>
            <p:ph type="sldNum" sz="quarter" idx="10"/>
          </p:nvPr>
        </p:nvSpPr>
        <p:spPr/>
        <p:txBody>
          <a:bodyPr/>
          <a:lstStyle/>
          <a:p>
            <a:fld id="{4654CC4D-DDF7-412E-8388-ED4DCD54F582}" type="slidenum">
              <a:rPr lang="en-US" smtClean="0"/>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54CC4D-DDF7-412E-8388-ED4DCD54F582}" type="slidenum">
              <a:rPr lang="en-US" smtClean="0"/>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kern="1200" baseline="0" dirty="0" smtClean="0">
                <a:solidFill>
                  <a:schemeClr val="tx1"/>
                </a:solidFill>
                <a:latin typeface="Arial" charset="0"/>
                <a:ea typeface="+mn-ea"/>
                <a:cs typeface="+mn-cs"/>
              </a:rPr>
              <a:t>Benefits of using the Import Shared Library Wizard</a:t>
            </a:r>
          </a:p>
          <a:p>
            <a:pPr rtl="0"/>
            <a:r>
              <a:rPr lang="en-US" sz="1200" kern="1200" baseline="0" dirty="0" smtClean="0">
                <a:solidFill>
                  <a:schemeClr val="tx1"/>
                </a:solidFill>
                <a:latin typeface="Arial" charset="0"/>
                <a:ea typeface="+mn-ea"/>
                <a:cs typeface="+mn-cs"/>
              </a:rPr>
              <a:t>·	Reduce time needed to create and edit VI wrappers over Call Library Nodes that call a shared library.</a:t>
            </a:r>
          </a:p>
          <a:p>
            <a:pPr lvl="1" rtl="0"/>
            <a:r>
              <a:rPr lang="en-US" sz="1200" kern="1200" baseline="0" dirty="0" smtClean="0">
                <a:solidFill>
                  <a:schemeClr val="tx1"/>
                </a:solidFill>
                <a:latin typeface="Arial" charset="0"/>
                <a:ea typeface="+mn-ea"/>
                <a:cs typeface="+mn-cs"/>
              </a:rPr>
              <a:t>o	Automate process using a configuration-based wizard</a:t>
            </a:r>
          </a:p>
          <a:p>
            <a:pPr lvl="1" rtl="0"/>
            <a:r>
              <a:rPr lang="en-US" sz="1200" kern="1200" baseline="0" dirty="0" smtClean="0">
                <a:solidFill>
                  <a:schemeClr val="tx1"/>
                </a:solidFill>
                <a:latin typeface="Arial" charset="0"/>
                <a:ea typeface="+mn-ea"/>
                <a:cs typeface="+mn-cs"/>
              </a:rPr>
              <a:t>o	Stores configuration information allowing you to refine or tweak generated API. </a:t>
            </a:r>
          </a:p>
          <a:p>
            <a:pPr rtl="0"/>
            <a:r>
              <a:rPr lang="en-US" sz="1200" kern="1200" baseline="0" dirty="0" smtClean="0">
                <a:solidFill>
                  <a:schemeClr val="tx1"/>
                </a:solidFill>
                <a:latin typeface="Arial" charset="0"/>
                <a:ea typeface="+mn-ea"/>
                <a:cs typeface="+mn-cs"/>
              </a:rPr>
              <a:t>·	Convert a pointer to a value to get access of strings, arrays, and </a:t>
            </a:r>
            <a:r>
              <a:rPr lang="en-US" sz="1200" kern="1200" baseline="0" dirty="0" err="1" smtClean="0">
                <a:solidFill>
                  <a:schemeClr val="tx1"/>
                </a:solidFill>
                <a:latin typeface="Arial" charset="0"/>
                <a:ea typeface="+mn-ea"/>
                <a:cs typeface="+mn-cs"/>
              </a:rPr>
              <a:t>structs</a:t>
            </a:r>
            <a:r>
              <a:rPr lang="en-US" sz="1200" kern="1200" baseline="0" dirty="0" smtClean="0">
                <a:solidFill>
                  <a:schemeClr val="tx1"/>
                </a:solidFill>
                <a:latin typeface="Arial" charset="0"/>
                <a:ea typeface="+mn-ea"/>
                <a:cs typeface="+mn-cs"/>
              </a:rPr>
              <a:t> in </a:t>
            </a:r>
            <a:r>
              <a:rPr lang="en-US" sz="1200" kern="1200" baseline="0" dirty="0" err="1" smtClean="0">
                <a:solidFill>
                  <a:schemeClr val="tx1"/>
                </a:solidFill>
                <a:latin typeface="Arial" charset="0"/>
                <a:ea typeface="+mn-ea"/>
                <a:cs typeface="+mn-cs"/>
              </a:rPr>
              <a:t>LabVIEW</a:t>
            </a:r>
            <a:r>
              <a:rPr lang="en-US" sz="1200" kern="1200" baseline="0" dirty="0" smtClean="0">
                <a:solidFill>
                  <a:schemeClr val="tx1"/>
                </a:solidFill>
                <a:latin typeface="Arial" charset="0"/>
                <a:ea typeface="+mn-ea"/>
                <a:cs typeface="+mn-cs"/>
              </a:rPr>
              <a:t>.</a:t>
            </a:r>
          </a:p>
        </p:txBody>
      </p:sp>
      <p:sp>
        <p:nvSpPr>
          <p:cNvPr id="4" name="Slide Number Placeholder 3"/>
          <p:cNvSpPr>
            <a:spLocks noGrp="1"/>
          </p:cNvSpPr>
          <p:nvPr>
            <p:ph type="sldNum" sz="quarter" idx="10"/>
          </p:nvPr>
        </p:nvSpPr>
        <p:spPr/>
        <p:txBody>
          <a:bodyPr/>
          <a:lstStyle/>
          <a:p>
            <a:fld id="{4654CC4D-DDF7-412E-8388-ED4DCD54F582}" type="slidenum">
              <a:rPr lang="en-US" smtClean="0"/>
              <a:pPr/>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rtl="0"/>
            <a:r>
              <a:rPr lang="en-US" sz="1200" kern="1200" baseline="0" dirty="0" smtClean="0">
                <a:solidFill>
                  <a:schemeClr val="tx1"/>
                </a:solidFill>
                <a:latin typeface="Arial" charset="0"/>
                <a:ea typeface="+mn-ea"/>
                <a:cs typeface="+mn-cs"/>
              </a:rPr>
              <a:t>Caveats:</a:t>
            </a:r>
          </a:p>
          <a:p>
            <a:pPr lvl="1" rtl="0"/>
            <a:r>
              <a:rPr lang="en-US" sz="1200" kern="1200" baseline="0" dirty="0" smtClean="0">
                <a:solidFill>
                  <a:schemeClr val="tx1"/>
                </a:solidFill>
                <a:latin typeface="Arial" charset="0"/>
                <a:ea typeface="+mn-ea"/>
                <a:cs typeface="+mn-cs"/>
              </a:rPr>
              <a:t>·	Use of the wizard still requires knowledge of the C prototypes</a:t>
            </a:r>
          </a:p>
          <a:p>
            <a:pPr lvl="3" rtl="0"/>
            <a:r>
              <a:rPr lang="en-US" sz="1200" kern="1200" baseline="0" dirty="0" smtClean="0">
                <a:solidFill>
                  <a:schemeClr val="tx1"/>
                </a:solidFill>
                <a:latin typeface="Arial" charset="0"/>
                <a:ea typeface="+mn-ea"/>
                <a:cs typeface="+mn-cs"/>
              </a:rPr>
              <a:t>o	The more familiar you are with the C API, the better you can optimize the LabVIEW wrapper VIs</a:t>
            </a:r>
          </a:p>
          <a:p>
            <a:pPr lvl="3" rtl="0"/>
            <a:r>
              <a:rPr lang="en-US" sz="1200" kern="1200" baseline="0" dirty="0" smtClean="0">
                <a:solidFill>
                  <a:schemeClr val="tx1"/>
                </a:solidFill>
                <a:latin typeface="Arial" charset="0"/>
                <a:ea typeface="+mn-ea"/>
                <a:cs typeface="+mn-cs"/>
              </a:rPr>
              <a:t>o	The more complex your function prototypes, the more important it is to understand your C API and the conversion to a LabVIEW interface</a:t>
            </a:r>
          </a:p>
          <a:p>
            <a:pPr lvl="1" rtl="0"/>
            <a:r>
              <a:rPr lang="en-US" sz="1200" kern="1200" baseline="0" dirty="0" smtClean="0">
                <a:solidFill>
                  <a:schemeClr val="tx1"/>
                </a:solidFill>
                <a:latin typeface="Arial" charset="0"/>
                <a:ea typeface="+mn-ea"/>
                <a:cs typeface="+mn-cs"/>
              </a:rPr>
              <a:t>·	You must have a header file for your shared library</a:t>
            </a:r>
          </a:p>
          <a:p>
            <a:pPr lvl="3" rtl="0"/>
            <a:r>
              <a:rPr lang="en-US" sz="1200" kern="1200" baseline="0" dirty="0" smtClean="0">
                <a:solidFill>
                  <a:schemeClr val="tx1"/>
                </a:solidFill>
                <a:latin typeface="Arial" charset="0"/>
                <a:ea typeface="+mn-ea"/>
                <a:cs typeface="+mn-cs"/>
              </a:rPr>
              <a:t>o	You might need to create a custom header file to simplify parsing of complex header files (deep nesting, many predefined symbols, use of macros, etc.)</a:t>
            </a:r>
          </a:p>
          <a:p>
            <a:pPr lvl="1" rtl="0"/>
            <a:r>
              <a:rPr lang="en-US" sz="1200" kern="1200" baseline="0" dirty="0" smtClean="0">
                <a:solidFill>
                  <a:schemeClr val="tx1"/>
                </a:solidFill>
                <a:latin typeface="Arial" charset="0"/>
                <a:ea typeface="+mn-ea"/>
                <a:cs typeface="+mn-cs"/>
              </a:rPr>
              <a:t>·	Some complex parameter types are not supported </a:t>
            </a:r>
          </a:p>
          <a:p>
            <a:pPr lvl="3" rtl="0"/>
            <a:r>
              <a:rPr lang="en-US" sz="1200" kern="1200" baseline="0" dirty="0" smtClean="0">
                <a:solidFill>
                  <a:schemeClr val="tx1"/>
                </a:solidFill>
                <a:latin typeface="Arial" charset="0"/>
                <a:ea typeface="+mn-ea"/>
                <a:cs typeface="+mn-cs"/>
              </a:rPr>
              <a:t>o	Example:  array of structures, </a:t>
            </a:r>
            <a:r>
              <a:rPr lang="en-US" sz="1200" kern="1200" baseline="0" dirty="0" err="1" smtClean="0">
                <a:solidFill>
                  <a:schemeClr val="tx1"/>
                </a:solidFill>
                <a:latin typeface="Arial" charset="0"/>
                <a:ea typeface="+mn-ea"/>
                <a:cs typeface="+mn-cs"/>
              </a:rPr>
              <a:t>structs</a:t>
            </a:r>
            <a:r>
              <a:rPr lang="en-US" sz="1200" kern="1200" baseline="0" dirty="0" smtClean="0">
                <a:solidFill>
                  <a:schemeClr val="tx1"/>
                </a:solidFill>
                <a:latin typeface="Arial" charset="0"/>
                <a:ea typeface="+mn-ea"/>
                <a:cs typeface="+mn-cs"/>
              </a:rPr>
              <a:t> as return values, etc.</a:t>
            </a:r>
          </a:p>
          <a:p>
            <a:pPr lvl="3" rtl="0"/>
            <a:r>
              <a:rPr lang="en-US" sz="1200" kern="1200" baseline="0" dirty="0" smtClean="0">
                <a:solidFill>
                  <a:schemeClr val="tx1"/>
                </a:solidFill>
                <a:latin typeface="Arial" charset="0"/>
                <a:ea typeface="+mn-ea"/>
                <a:cs typeface="+mn-cs"/>
              </a:rPr>
              <a:t>o	Refer to </a:t>
            </a:r>
            <a:r>
              <a:rPr lang="en-US" sz="1200" b="1" kern="1200" baseline="0" dirty="0" smtClean="0">
                <a:solidFill>
                  <a:schemeClr val="tx1"/>
                </a:solidFill>
                <a:latin typeface="Arial" charset="0"/>
                <a:ea typeface="+mn-ea"/>
                <a:cs typeface="+mn-cs"/>
              </a:rPr>
              <a:t>Supported Data Types for the Import Shared Library Wizard help topic for detailed list of supported data types. </a:t>
            </a:r>
          </a:p>
          <a:p>
            <a:pPr lvl="3" rtl="0"/>
            <a:r>
              <a:rPr lang="en-US" sz="1200" kern="1200" baseline="0" dirty="0" smtClean="0">
                <a:solidFill>
                  <a:schemeClr val="tx1"/>
                </a:solidFill>
                <a:latin typeface="Arial" charset="0"/>
                <a:ea typeface="+mn-ea"/>
                <a:cs typeface="+mn-cs"/>
              </a:rPr>
              <a:t>o	To work around this limitation, you may need to create a custom control and link to it. </a:t>
            </a:r>
          </a:p>
          <a:p>
            <a:pPr lvl="1" rtl="0"/>
            <a:r>
              <a:rPr lang="en-US" sz="1200" kern="1200" baseline="0" dirty="0" smtClean="0">
                <a:solidFill>
                  <a:schemeClr val="tx1"/>
                </a:solidFill>
                <a:latin typeface="Arial" charset="0"/>
                <a:ea typeface="+mn-ea"/>
                <a:cs typeface="+mn-cs"/>
              </a:rPr>
              <a:t>·	Refer to </a:t>
            </a:r>
            <a:r>
              <a:rPr lang="en-US" sz="1200" b="1" kern="1200" baseline="0" dirty="0" smtClean="0">
                <a:solidFill>
                  <a:schemeClr val="tx1"/>
                </a:solidFill>
                <a:latin typeface="Arial" charset="0"/>
                <a:ea typeface="+mn-ea"/>
                <a:cs typeface="+mn-cs"/>
              </a:rPr>
              <a:t>Troubleshooting the Import Shared Library Wizard help topic for troubleshooting common issues.</a:t>
            </a:r>
          </a:p>
          <a:p>
            <a:endParaRPr lang="en-US" dirty="0" smtClean="0"/>
          </a:p>
          <a:p>
            <a:r>
              <a:rPr lang="en-US" smtClean="0"/>
              <a:t>Note:  If</a:t>
            </a:r>
            <a:r>
              <a:rPr lang="en-US" baseline="0" smtClean="0"/>
              <a:t> </a:t>
            </a:r>
            <a:r>
              <a:rPr lang="en-US" baseline="0" dirty="0" smtClean="0"/>
              <a:t>students are interested in shared libraries, instructors can optionally demo the Import Shared Library wizard using demo files found in the exercises/demonstrations folder.</a:t>
            </a:r>
            <a:endParaRPr lang="en-US" dirty="0"/>
          </a:p>
        </p:txBody>
      </p:sp>
      <p:sp>
        <p:nvSpPr>
          <p:cNvPr id="4" name="Slide Number Placeholder 3"/>
          <p:cNvSpPr>
            <a:spLocks noGrp="1"/>
          </p:cNvSpPr>
          <p:nvPr>
            <p:ph type="sldNum" sz="quarter" idx="10"/>
          </p:nvPr>
        </p:nvSpPr>
        <p:spPr/>
        <p:txBody>
          <a:bodyPr/>
          <a:lstStyle/>
          <a:p>
            <a:fld id="{4654CC4D-DDF7-412E-8388-ED4DCD54F582}" type="slidenum">
              <a:rPr lang="en-US" smtClean="0"/>
              <a:pPr/>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FF89ED-133D-4D2B-9385-B5D011A4B798}" type="slidenum">
              <a:rPr lang="en-US"/>
              <a:pPr/>
              <a:t>38</a:t>
            </a:fld>
            <a:endParaRPr lang="en-US"/>
          </a:p>
        </p:txBody>
      </p:sp>
      <p:sp>
        <p:nvSpPr>
          <p:cNvPr id="97282" name="Rectangle 2"/>
          <p:cNvSpPr>
            <a:spLocks noGrp="1" noRot="1" noChangeAspect="1" noChangeArrowheads="1" noTextEdit="1"/>
          </p:cNvSpPr>
          <p:nvPr>
            <p:ph type="sldImg"/>
          </p:nvPr>
        </p:nvSpPr>
        <p:spPr>
          <a:xfrm>
            <a:off x="1146175" y="762000"/>
            <a:ext cx="4572000" cy="3429000"/>
          </a:xfrm>
          <a:ln/>
        </p:spPr>
      </p:sp>
      <p:sp>
        <p:nvSpPr>
          <p:cNvPr id="9728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FF89ED-133D-4D2B-9385-B5D011A4B798}" type="slidenum">
              <a:rPr lang="en-US"/>
              <a:pPr/>
              <a:t>39</a:t>
            </a:fld>
            <a:endParaRPr lang="en-US"/>
          </a:p>
        </p:txBody>
      </p:sp>
      <p:sp>
        <p:nvSpPr>
          <p:cNvPr id="97282" name="Rectangle 2"/>
          <p:cNvSpPr>
            <a:spLocks noGrp="1" noRot="1" noChangeAspect="1" noChangeArrowheads="1" noTextEdit="1"/>
          </p:cNvSpPr>
          <p:nvPr>
            <p:ph type="sldImg"/>
          </p:nvPr>
        </p:nvSpPr>
        <p:spPr>
          <a:xfrm>
            <a:off x="1146175" y="762000"/>
            <a:ext cx="4572000" cy="3429000"/>
          </a:xfrm>
          <a:ln/>
        </p:spPr>
      </p:sp>
      <p:sp>
        <p:nvSpPr>
          <p:cNvPr id="97283" name="Rectangle 3"/>
          <p:cNvSpPr>
            <a:spLocks noGrp="1" noChangeArrowheads="1"/>
          </p:cNvSpPr>
          <p:nvPr>
            <p:ph type="body" idx="1"/>
          </p:nvPr>
        </p:nvSpPr>
        <p:spPr>
          <a:xfrm>
            <a:off x="914400" y="4343400"/>
            <a:ext cx="5029200" cy="4114800"/>
          </a:xfrm>
        </p:spPr>
        <p:txBody>
          <a:bodyPr/>
          <a:lstStyle/>
          <a:p>
            <a:r>
              <a:rPr lang="en-US" dirty="0" smtClean="0"/>
              <a:t>The answer is a, b, and d.  C</a:t>
            </a:r>
            <a:r>
              <a:rPr lang="en-US" baseline="0" dirty="0" smtClean="0"/>
              <a:t> is incorrect because you do not need to know what development environment (C, Visual Basic, etc) created the shared library. You do need to know the data type returned by the function, the calling convention used, the parameters to be sent to the function (types and order), the location of the shared library on your computer, and whether the function is thread-safe.</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FF89ED-133D-4D2B-9385-B5D011A4B798}" type="slidenum">
              <a:rPr lang="en-US"/>
              <a:pPr/>
              <a:t>40</a:t>
            </a:fld>
            <a:endParaRPr lang="en-US"/>
          </a:p>
        </p:txBody>
      </p:sp>
      <p:sp>
        <p:nvSpPr>
          <p:cNvPr id="97282" name="Rectangle 2"/>
          <p:cNvSpPr>
            <a:spLocks noGrp="1" noRot="1" noChangeAspect="1" noChangeArrowheads="1" noTextEdit="1"/>
          </p:cNvSpPr>
          <p:nvPr>
            <p:ph type="sldImg"/>
          </p:nvPr>
        </p:nvSpPr>
        <p:spPr>
          <a:xfrm>
            <a:off x="1146175" y="762000"/>
            <a:ext cx="4572000" cy="3429000"/>
          </a:xfrm>
          <a:ln/>
        </p:spPr>
      </p:sp>
      <p:sp>
        <p:nvSpPr>
          <p:cNvPr id="9728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FF89ED-133D-4D2B-9385-B5D011A4B798}" type="slidenum">
              <a:rPr lang="en-US"/>
              <a:pPr/>
              <a:t>41</a:t>
            </a:fld>
            <a:endParaRPr lang="en-US"/>
          </a:p>
        </p:txBody>
      </p:sp>
      <p:sp>
        <p:nvSpPr>
          <p:cNvPr id="97282" name="Rectangle 2"/>
          <p:cNvSpPr>
            <a:spLocks noGrp="1" noRot="1" noChangeAspect="1" noChangeArrowheads="1" noTextEdit="1"/>
          </p:cNvSpPr>
          <p:nvPr>
            <p:ph type="sldImg"/>
          </p:nvPr>
        </p:nvSpPr>
        <p:spPr>
          <a:xfrm>
            <a:off x="1146175" y="762000"/>
            <a:ext cx="4572000" cy="3429000"/>
          </a:xfrm>
          <a:ln/>
        </p:spPr>
      </p:sp>
      <p:sp>
        <p:nvSpPr>
          <p:cNvPr id="97283"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FF89ED-133D-4D2B-9385-B5D011A4B798}" type="slidenum">
              <a:rPr lang="en-US"/>
              <a:pPr/>
              <a:t>42</a:t>
            </a:fld>
            <a:endParaRPr lang="en-US"/>
          </a:p>
        </p:txBody>
      </p:sp>
      <p:sp>
        <p:nvSpPr>
          <p:cNvPr id="97282" name="Rectangle 2"/>
          <p:cNvSpPr>
            <a:spLocks noGrp="1" noRot="1" noChangeAspect="1" noChangeArrowheads="1" noTextEdit="1"/>
          </p:cNvSpPr>
          <p:nvPr>
            <p:ph type="sldImg"/>
          </p:nvPr>
        </p:nvSpPr>
        <p:spPr>
          <a:xfrm>
            <a:off x="1146175" y="762000"/>
            <a:ext cx="4572000" cy="3429000"/>
          </a:xfrm>
          <a:ln/>
        </p:spPr>
      </p:sp>
      <p:sp>
        <p:nvSpPr>
          <p:cNvPr id="97283"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FF89ED-133D-4D2B-9385-B5D011A4B798}" type="slidenum">
              <a:rPr lang="en-US"/>
              <a:pPr/>
              <a:t>43</a:t>
            </a:fld>
            <a:endParaRPr lang="en-US"/>
          </a:p>
        </p:txBody>
      </p:sp>
      <p:sp>
        <p:nvSpPr>
          <p:cNvPr id="97282" name="Rectangle 2"/>
          <p:cNvSpPr>
            <a:spLocks noGrp="1" noRot="1" noChangeAspect="1" noChangeArrowheads="1" noTextEdit="1"/>
          </p:cNvSpPr>
          <p:nvPr>
            <p:ph type="sldImg"/>
          </p:nvPr>
        </p:nvSpPr>
        <p:spPr>
          <a:xfrm>
            <a:off x="1146175" y="762000"/>
            <a:ext cx="4572000" cy="3429000"/>
          </a:xfrm>
          <a:ln/>
        </p:spPr>
      </p:sp>
      <p:sp>
        <p:nvSpPr>
          <p:cNvPr id="97283"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1" y="0"/>
            <a:ext cx="2973149" cy="458139"/>
          </a:xfrm>
          <a:prstGeom prst="rect">
            <a:avLst/>
          </a:prstGeom>
          <a:ln/>
        </p:spPr>
        <p:txBody>
          <a:bodyPr/>
          <a:lstStyle/>
          <a:p>
            <a:endParaRPr lang="en-US" dirty="0"/>
          </a:p>
          <a:p>
            <a:r>
              <a:rPr lang="en-US" dirty="0"/>
              <a:t>	</a:t>
            </a:r>
            <a:r>
              <a:rPr lang="en-US" sz="800" dirty="0">
                <a:latin typeface="Arial Narrow" pitchFamily="34" charset="0"/>
              </a:rPr>
              <a:t>Lesson # Lesson Title</a:t>
            </a:r>
            <a:endParaRPr lang="en-US" dirty="0">
              <a:latin typeface="Arial" charset="0"/>
            </a:endParaRPr>
          </a:p>
        </p:txBody>
      </p:sp>
      <p:sp>
        <p:nvSpPr>
          <p:cNvPr id="163844" name="Rectangle 4"/>
          <p:cNvSpPr>
            <a:spLocks noGrp="1" noRot="1" noChangeAspect="1" noChangeArrowheads="1" noTextEdit="1"/>
          </p:cNvSpPr>
          <p:nvPr>
            <p:ph type="sldImg"/>
          </p:nvPr>
        </p:nvSpPr>
        <p:spPr>
          <a:xfrm>
            <a:off x="1254125" y="519113"/>
            <a:ext cx="4386263" cy="3290887"/>
          </a:xfrm>
        </p:spPr>
      </p:sp>
      <p:sp>
        <p:nvSpPr>
          <p:cNvPr id="163845"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1" y="0"/>
            <a:ext cx="2973149" cy="458139"/>
          </a:xfrm>
          <a:prstGeom prst="rect">
            <a:avLst/>
          </a:prstGeom>
          <a:ln/>
        </p:spPr>
        <p:txBody>
          <a:bodyPr/>
          <a:lstStyle/>
          <a:p>
            <a:endParaRPr lang="en-US" dirty="0"/>
          </a:p>
          <a:p>
            <a:r>
              <a:rPr lang="en-US" dirty="0"/>
              <a:t>	</a:t>
            </a:r>
            <a:r>
              <a:rPr lang="en-US" sz="800" dirty="0">
                <a:latin typeface="Arial Narrow" pitchFamily="34" charset="0"/>
              </a:rPr>
              <a:t>Lesson # Lesson Title</a:t>
            </a:r>
            <a:endParaRPr lang="en-US" dirty="0">
              <a:latin typeface="Arial" charset="0"/>
            </a:endParaRPr>
          </a:p>
        </p:txBody>
      </p:sp>
      <p:sp>
        <p:nvSpPr>
          <p:cNvPr id="169988" name="Rectangle 4"/>
          <p:cNvSpPr>
            <a:spLocks noGrp="1" noRot="1" noChangeAspect="1" noChangeArrowheads="1" noTextEdit="1"/>
          </p:cNvSpPr>
          <p:nvPr>
            <p:ph type="sldImg"/>
          </p:nvPr>
        </p:nvSpPr>
        <p:spPr>
          <a:xfrm>
            <a:off x="1254125" y="519113"/>
            <a:ext cx="4386263" cy="3290887"/>
          </a:xfrm>
        </p:spPr>
      </p:sp>
      <p:sp>
        <p:nvSpPr>
          <p:cNvPr id="169989" name="Rectangle 5"/>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1" y="0"/>
            <a:ext cx="2973149" cy="458139"/>
          </a:xfrm>
          <a:prstGeom prst="rect">
            <a:avLst/>
          </a:prstGeom>
          <a:ln/>
        </p:spPr>
        <p:txBody>
          <a:bodyPr/>
          <a:lstStyle/>
          <a:p>
            <a:pPr algn="l" eaLnBrk="1" fontAlgn="auto" hangingPunct="1">
              <a:spcBef>
                <a:spcPts val="0"/>
              </a:spcBef>
              <a:spcAft>
                <a:spcPts val="0"/>
              </a:spcAft>
            </a:pPr>
            <a:endParaRPr lang="en-US" sz="1800" dirty="0">
              <a:solidFill>
                <a:prstClr val="black"/>
              </a:solidFill>
              <a:latin typeface="Calibri"/>
            </a:endParaRPr>
          </a:p>
          <a:p>
            <a:pPr algn="l" eaLnBrk="1" fontAlgn="auto" hangingPunct="1">
              <a:spcBef>
                <a:spcPts val="0"/>
              </a:spcBef>
              <a:spcAft>
                <a:spcPts val="0"/>
              </a:spcAft>
            </a:pPr>
            <a:r>
              <a:rPr lang="en-US" sz="1800" dirty="0">
                <a:solidFill>
                  <a:prstClr val="black"/>
                </a:solidFill>
                <a:latin typeface="Calibri"/>
              </a:rPr>
              <a:t>	</a:t>
            </a:r>
            <a:r>
              <a:rPr lang="en-US" sz="800" dirty="0">
                <a:solidFill>
                  <a:prstClr val="black"/>
                </a:solidFill>
              </a:rPr>
              <a:t>Lesson # Lesson Title</a:t>
            </a:r>
            <a:endParaRPr lang="en-US" sz="1800" dirty="0">
              <a:solidFill>
                <a:prstClr val="black"/>
              </a:solidFill>
              <a:latin typeface="Arial" charset="0"/>
            </a:endParaRPr>
          </a:p>
        </p:txBody>
      </p:sp>
      <p:sp>
        <p:nvSpPr>
          <p:cNvPr id="199684" name="Rectangle 4"/>
          <p:cNvSpPr>
            <a:spLocks noGrp="1" noRot="1" noChangeAspect="1" noChangeArrowheads="1" noTextEdit="1"/>
          </p:cNvSpPr>
          <p:nvPr>
            <p:ph type="sldImg"/>
          </p:nvPr>
        </p:nvSpPr>
        <p:spPr>
          <a:xfrm>
            <a:off x="1254125" y="519113"/>
            <a:ext cx="4386263" cy="3290887"/>
          </a:xfrm>
        </p:spPr>
      </p:sp>
      <p:sp>
        <p:nvSpPr>
          <p:cNvPr id="199685" name="Rectangle 5"/>
          <p:cNvSpPr>
            <a:spLocks noGrp="1" noChangeArrowheads="1"/>
          </p:cNvSpPr>
          <p:nvPr>
            <p:ph type="body" idx="1"/>
          </p:nvPr>
        </p:nvSpPr>
        <p:spPr/>
        <p:txBody>
          <a:bodyPr/>
          <a:lstStyle/>
          <a:p>
            <a:pPr lvl="1">
              <a:tabLst/>
              <a:defRPr/>
            </a:pPr>
            <a:r>
              <a:rPr lang="en-US" dirty="0" smtClean="0"/>
              <a:t>&lt;Remove this slide if your class is not in</a:t>
            </a:r>
            <a:r>
              <a:rPr lang="en-US" baseline="0" dirty="0" smtClean="0"/>
              <a:t> the LabVIEW series.&gt;</a:t>
            </a:r>
            <a:endParaRPr lang="en-US" dirty="0" smtClean="0"/>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1" y="0"/>
            <a:ext cx="2973149" cy="458139"/>
          </a:xfrm>
          <a:prstGeom prst="rect">
            <a:avLst/>
          </a:prstGeom>
          <a:ln/>
        </p:spPr>
        <p:txBody>
          <a:bodyPr/>
          <a:lstStyle/>
          <a:p>
            <a:endParaRPr lang="en-US" dirty="0"/>
          </a:p>
          <a:p>
            <a:r>
              <a:rPr lang="en-US" dirty="0"/>
              <a:t>	</a:t>
            </a:r>
            <a:r>
              <a:rPr lang="en-US" sz="800" dirty="0">
                <a:latin typeface="Arial Narrow" pitchFamily="34" charset="0"/>
              </a:rPr>
              <a:t>Lesson # Lesson Title</a:t>
            </a:r>
            <a:endParaRPr lang="en-US" dirty="0">
              <a:latin typeface="Arial" charset="0"/>
            </a:endParaRPr>
          </a:p>
        </p:txBody>
      </p:sp>
      <p:sp>
        <p:nvSpPr>
          <p:cNvPr id="198660" name="Rectangle 4"/>
          <p:cNvSpPr>
            <a:spLocks noGrp="1" noRot="1" noChangeAspect="1" noChangeArrowheads="1" noTextEdit="1"/>
          </p:cNvSpPr>
          <p:nvPr>
            <p:ph type="sldImg"/>
          </p:nvPr>
        </p:nvSpPr>
        <p:spPr>
          <a:xfrm>
            <a:off x="1254125" y="519113"/>
            <a:ext cx="4386263" cy="3290887"/>
          </a:xfrm>
        </p:spPr>
      </p:sp>
      <p:sp>
        <p:nvSpPr>
          <p:cNvPr id="198661" name="Rectangle 5"/>
          <p:cNvSpPr>
            <a:spLocks noGrp="1" noChangeArrowheads="1"/>
          </p:cNvSpPr>
          <p:nvPr>
            <p:ph type="body" idx="1"/>
          </p:nvPr>
        </p:nvSpPr>
        <p:spPr/>
        <p:txBody>
          <a:bodyPr/>
          <a:lstStyle/>
          <a:p>
            <a:pPr lvl="1"/>
            <a:r>
              <a:rPr lang="en-US" dirty="0" smtClean="0"/>
              <a:t>Lesson 5 will cover UPD and TCP/IP</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1" y="0"/>
            <a:ext cx="2973149" cy="458139"/>
          </a:xfrm>
          <a:prstGeom prst="rect">
            <a:avLst/>
          </a:prstGeom>
          <a:ln/>
        </p:spPr>
        <p:txBody>
          <a:bodyPr/>
          <a:lstStyle/>
          <a:p>
            <a:endParaRPr lang="en-US" dirty="0"/>
          </a:p>
          <a:p>
            <a:r>
              <a:rPr lang="en-US" dirty="0"/>
              <a:t>	</a:t>
            </a:r>
            <a:r>
              <a:rPr lang="en-US" sz="800" dirty="0">
                <a:latin typeface="Arial Narrow" pitchFamily="34" charset="0"/>
              </a:rPr>
              <a:t>Lesson # Lesson Title</a:t>
            </a:r>
            <a:endParaRPr lang="en-US" dirty="0">
              <a:latin typeface="Arial" charset="0"/>
            </a:endParaRPr>
          </a:p>
        </p:txBody>
      </p:sp>
      <p:sp>
        <p:nvSpPr>
          <p:cNvPr id="174084" name="Rectangle 4"/>
          <p:cNvSpPr>
            <a:spLocks noGrp="1" noRot="1" noChangeAspect="1" noChangeArrowheads="1" noTextEdit="1"/>
          </p:cNvSpPr>
          <p:nvPr>
            <p:ph type="sldImg"/>
          </p:nvPr>
        </p:nvSpPr>
        <p:spPr>
          <a:xfrm>
            <a:off x="1254125" y="519113"/>
            <a:ext cx="4386263" cy="3290887"/>
          </a:xfrm>
        </p:spPr>
      </p:sp>
      <p:sp>
        <p:nvSpPr>
          <p:cNvPr id="174085" name="Rectangle 5"/>
          <p:cNvSpPr>
            <a:spLocks noGrp="1" noChangeArrowheads="1"/>
          </p:cNvSpPr>
          <p:nvPr>
            <p:ph type="body" idx="1"/>
          </p:nvPr>
        </p:nvSpPr>
        <p:spPr/>
        <p:txBody>
          <a:bodyPr/>
          <a:lstStyle/>
          <a:p>
            <a:pPr lvl="1"/>
            <a:r>
              <a:rPr lang="en-US" baseline="0" dirty="0" smtClean="0"/>
              <a:t>Refer to the Course Outline posted on ni.com/training.</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opportunity before the class starts for individuals to customize</a:t>
            </a:r>
            <a:r>
              <a:rPr lang="en-US" baseline="0" dirty="0" smtClean="0"/>
              <a:t> their environment with their favorite settings.  The settings noted in the slide are suggested changes.</a:t>
            </a:r>
            <a:endParaRPr lang="en-US" dirty="0" smtClean="0"/>
          </a:p>
          <a:p>
            <a:endParaRPr lang="en-US" dirty="0" smtClean="0"/>
          </a:p>
          <a:p>
            <a:r>
              <a:rPr lang="en-US" dirty="0" smtClean="0"/>
              <a:t>Other possible</a:t>
            </a:r>
            <a:r>
              <a:rPr lang="en-US" baseline="0" dirty="0" smtClean="0"/>
              <a:t> suggested changes based on instructor discretion:</a:t>
            </a:r>
          </a:p>
          <a:p>
            <a:pPr>
              <a:buFontTx/>
              <a:buChar char="-"/>
            </a:pPr>
            <a:r>
              <a:rPr lang="en-US" baseline="0" dirty="0" smtClean="0"/>
              <a:t> Check Environment &gt; General &gt; Skip Getting Started window on launch</a:t>
            </a:r>
          </a:p>
          <a:p>
            <a:pPr>
              <a:buFontTx/>
              <a:buChar char="-"/>
            </a:pPr>
            <a:r>
              <a:rPr lang="en-US" baseline="0" dirty="0" smtClean="0"/>
              <a:t> Uncheck Block Diagram&gt;&gt;Error Handling&gt;&gt;Enable automatic error handling in new VIs</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1F4B062-DF6B-471A-A4F2-D7AB8472987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4" descr="7784_static"/>
          <p:cNvPicPr>
            <a:picLocks noChangeAspect="1" noChangeArrowheads="1"/>
          </p:cNvPicPr>
          <p:nvPr/>
        </p:nvPicPr>
        <p:blipFill>
          <a:blip r:embed="rId2" cstate="print"/>
          <a:srcRect l="1610"/>
          <a:stretch>
            <a:fillRect/>
          </a:stretch>
        </p:blipFill>
        <p:spPr bwMode="auto">
          <a:xfrm>
            <a:off x="0" y="381000"/>
            <a:ext cx="9144000" cy="6483350"/>
          </a:xfrm>
          <a:prstGeom prst="rect">
            <a:avLst/>
          </a:prstGeom>
          <a:noFill/>
        </p:spPr>
      </p:pic>
      <p:sp>
        <p:nvSpPr>
          <p:cNvPr id="2" name="Title 1"/>
          <p:cNvSpPr>
            <a:spLocks noGrp="1"/>
          </p:cNvSpPr>
          <p:nvPr>
            <p:ph type="ctrTitle"/>
          </p:nvPr>
        </p:nvSpPr>
        <p:spPr>
          <a:xfrm>
            <a:off x="2438400" y="228600"/>
            <a:ext cx="6248400" cy="1143000"/>
          </a:xfrm>
        </p:spPr>
        <p:txBody>
          <a:bodyPr>
            <a:normAutofit/>
          </a:bodyPr>
          <a:lstStyle>
            <a:lvl1pPr algn="r">
              <a:defRPr sz="38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648200" y="5105400"/>
            <a:ext cx="44958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lumn w/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8229600"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ne Column w/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8229600"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8229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28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7675"/>
            <a:ext cx="80772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57350"/>
            <a:ext cx="8077200" cy="206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3400" y="3876675"/>
            <a:ext cx="8077200" cy="206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3352800"/>
            <a:ext cx="4038600" cy="2773363"/>
          </a:xfrm>
        </p:spPr>
        <p:txBody>
          <a:bodyPr/>
          <a:lstStyle>
            <a:lvl1pPr marL="457200" indent="-457200">
              <a:tabLst>
                <a:tab pos="457200" algn="l"/>
              </a:tabLst>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4648200" y="3352800"/>
            <a:ext cx="4038600" cy="2773363"/>
          </a:xfrm>
        </p:spPr>
        <p:txBody>
          <a:bodyPr/>
          <a:lstStyle>
            <a:lvl1pPr marL="457200" indent="-457200">
              <a:tabLst>
                <a:tab pos="457200" algn="l"/>
              </a:tabLst>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xercise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2"/>
          <p:cNvSpPr>
            <a:spLocks noGrp="1"/>
          </p:cNvSpPr>
          <p:nvPr>
            <p:ph idx="1"/>
          </p:nvPr>
        </p:nvSpPr>
        <p:spPr>
          <a:xfrm>
            <a:off x="489098" y="4038600"/>
            <a:ext cx="8197701" cy="1945757"/>
          </a:xfrm>
        </p:spPr>
        <p:txBody>
          <a:bodyPr/>
          <a:lstStyle>
            <a:lvl1pPr marL="225425" indent="-225425">
              <a:buFont typeface="Arial" pitchFamily="34" charset="0"/>
              <a:buChar char="•"/>
              <a:defRPr>
                <a:solidFill>
                  <a:schemeClr val="tx1"/>
                </a:solidFill>
              </a:defRPr>
            </a:lvl1pPr>
            <a:lvl2pPr>
              <a:defRPr sz="2600">
                <a:solidFill>
                  <a:schemeClr val="tx1"/>
                </a:solidFill>
              </a:defRPr>
            </a:lvl2pPr>
            <a:lvl3pPr>
              <a:defRPr>
                <a:solidFill>
                  <a:schemeClr val="tx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Discussion w/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scussion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2"/>
          <p:cNvSpPr>
            <a:spLocks noGrp="1"/>
          </p:cNvSpPr>
          <p:nvPr>
            <p:ph idx="1"/>
          </p:nvPr>
        </p:nvSpPr>
        <p:spPr>
          <a:xfrm>
            <a:off x="489098" y="3886200"/>
            <a:ext cx="8197701" cy="1981200"/>
          </a:xfrm>
        </p:spPr>
        <p:txBody>
          <a:bodyPr/>
          <a:lstStyle>
            <a:lvl1pPr marL="225425" indent="-225425">
              <a:buFont typeface="Arial" pitchFamily="34" charset="0"/>
              <a:buChar char="•"/>
              <a:defRPr>
                <a:solidFill>
                  <a:schemeClr val="tx1"/>
                </a:solidFill>
              </a:defRPr>
            </a:lvl1pPr>
            <a:lvl2pPr>
              <a:defRPr sz="2600">
                <a:solidFill>
                  <a:schemeClr val="tx1"/>
                </a:solidFill>
              </a:defRPr>
            </a:lvl2pPr>
            <a:lvl3pPr>
              <a:defRPr>
                <a:solidFill>
                  <a:schemeClr val="tx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Discussion w/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scussion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2"/>
          <p:cNvSpPr>
            <a:spLocks noGrp="1"/>
          </p:cNvSpPr>
          <p:nvPr>
            <p:ph idx="1"/>
          </p:nvPr>
        </p:nvSpPr>
        <p:spPr>
          <a:xfrm>
            <a:off x="489098" y="3886200"/>
            <a:ext cx="8197701" cy="1981200"/>
          </a:xfrm>
        </p:spPr>
        <p:txBody>
          <a:bodyPr/>
          <a:lstStyle>
            <a:lvl1pPr marL="225425" indent="-225425">
              <a:buFont typeface="Arial" pitchFamily="34" charset="0"/>
              <a:buChar char="•"/>
              <a:defRPr>
                <a:solidFill>
                  <a:schemeClr val="tx1"/>
                </a:solidFill>
              </a:defRPr>
            </a:lvl1pPr>
            <a:lvl2pPr>
              <a:defRPr sz="2600">
                <a:solidFill>
                  <a:schemeClr val="tx1"/>
                </a:solidFill>
              </a:defRPr>
            </a:lvl2pPr>
            <a:lvl3pPr>
              <a:defRPr>
                <a:solidFill>
                  <a:schemeClr val="tx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ep Offset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2286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1800" y="1600200"/>
            <a:ext cx="5715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Reverse Deep Offset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5791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53200" y="1600200"/>
            <a:ext cx="213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Offset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2971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57600" y="1600200"/>
            <a:ext cx="5029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Matching Qui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09800"/>
            <a:ext cx="4038600" cy="3916363"/>
          </a:xfrm>
        </p:spPr>
        <p:txBody>
          <a:bodyPr/>
          <a:lstStyle>
            <a:lvl1pPr marL="514350" indent="-514350">
              <a:buFont typeface="+mj-lt"/>
              <a:buAutoNum type="arabicPeriod"/>
              <a:defRPr sz="2800"/>
            </a:lvl1pPr>
            <a:lvl2pPr marL="339725" indent="-339725">
              <a:buFont typeface="+mj-lt"/>
              <a:buAutoNum type="arabicPeriod"/>
              <a:defRPr sz="2400"/>
            </a:lvl2pPr>
            <a:lvl3pPr marL="690563" indent="-350838">
              <a:buFont typeface="+mj-lt"/>
              <a:buAutoNum type="alphaLcPeriod"/>
              <a:defRPr sz="2000"/>
            </a:lvl3pPr>
            <a:lvl4pPr marL="1031875" indent="-341313">
              <a:buFont typeface="+mj-lt"/>
              <a:buAutoNum type="romanLcPeriod"/>
              <a:defRPr sz="1800"/>
            </a:lvl4pPr>
            <a:lvl5pPr marL="1371600" indent="-339725">
              <a:buFont typeface="+mj-lt"/>
              <a:buAutoNum type="alphaLcPeriod"/>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4648200" y="2209800"/>
            <a:ext cx="4038600" cy="3916363"/>
          </a:xfrm>
        </p:spPr>
        <p:txBody>
          <a:bodyPr/>
          <a:lstStyle>
            <a:lvl1pPr marL="514350" indent="-514350">
              <a:buFont typeface="+mj-lt"/>
              <a:buAutoNum type="alphaLcPeriod"/>
              <a:defRPr sz="2800"/>
            </a:lvl1pPr>
            <a:lvl2pPr marL="339725" indent="-339725">
              <a:buFont typeface="+mj-lt"/>
              <a:buAutoNum type="arabicPeriod"/>
              <a:defRPr sz="2400"/>
            </a:lvl2pPr>
            <a:lvl3pPr marL="688975" indent="-349250">
              <a:buFont typeface="+mj-lt"/>
              <a:buAutoNum type="alphaLcPeriod"/>
              <a:defRPr sz="2000"/>
            </a:lvl3pPr>
            <a:lvl4pPr marL="1036638" indent="-346075">
              <a:buFont typeface="+mj-lt"/>
              <a:buAutoNum type="romanLcPeriod"/>
              <a:tabLst/>
              <a:defRPr sz="1800"/>
            </a:lvl4pPr>
            <a:lvl5pPr marL="1371600" indent="-339725">
              <a:buFont typeface="+mj-lt"/>
              <a:buAutoNum type="alphaLcPeriod"/>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5" name="Text Placeholder 2"/>
          <p:cNvSpPr>
            <a:spLocks noGrp="1"/>
          </p:cNvSpPr>
          <p:nvPr>
            <p:ph type="body" idx="10"/>
          </p:nvPr>
        </p:nvSpPr>
        <p:spPr>
          <a:xfrm>
            <a:off x="457200" y="1535113"/>
            <a:ext cx="8229600" cy="63976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Quiz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marL="339725" indent="-339725">
              <a:buFont typeface="+mj-lt"/>
              <a:buAutoNum type="arabicPeriod"/>
              <a:defRPr sz="2400"/>
            </a:lvl2pPr>
            <a:lvl3pPr marL="690563" indent="-350838">
              <a:buFont typeface="+mj-lt"/>
              <a:buAutoNum type="alphaLcPeriod"/>
              <a:defRPr sz="2000"/>
            </a:lvl3pPr>
            <a:lvl4pPr marL="1031875" indent="-341313">
              <a:buFont typeface="+mj-lt"/>
              <a:buAutoNum type="romanLcPeriod"/>
              <a:defRPr sz="1800"/>
            </a:lvl4pPr>
            <a:lvl5pPr marL="1371600" indent="-339725">
              <a:buFont typeface="+mj-lt"/>
              <a:buAutoNum type="alphaLcPeriod"/>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marL="339725" indent="-339725">
              <a:buFont typeface="+mj-lt"/>
              <a:buAutoNum type="arabicPeriod"/>
              <a:defRPr sz="2400"/>
            </a:lvl2pPr>
            <a:lvl3pPr marL="688975" indent="-349250">
              <a:buFont typeface="+mj-lt"/>
              <a:buAutoNum type="alphaLcPeriod"/>
              <a:defRPr sz="2000"/>
            </a:lvl3pPr>
            <a:lvl4pPr marL="1036638" indent="-346075">
              <a:buFont typeface="+mj-lt"/>
              <a:buAutoNum type="romanLcPeriod"/>
              <a:tabLst/>
              <a:defRPr sz="1800"/>
            </a:lvl4pPr>
            <a:lvl5pPr marL="1371600" indent="-339725">
              <a:buFont typeface="+mj-lt"/>
              <a:buAutoNum type="alphaLcPeriod"/>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1.jpe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nilogo.jpg"/>
          <p:cNvPicPr>
            <a:picLocks noChangeAspect="1"/>
          </p:cNvPicPr>
          <p:nvPr/>
        </p:nvPicPr>
        <p:blipFill>
          <a:blip r:embed="rId19" cstate="print"/>
          <a:stretch>
            <a:fillRect/>
          </a:stretch>
        </p:blipFill>
        <p:spPr>
          <a:xfrm>
            <a:off x="4191000" y="6248400"/>
            <a:ext cx="2133600" cy="516987"/>
          </a:xfrm>
          <a:prstGeom prst="rect">
            <a:avLst/>
          </a:prstGeom>
        </p:spPr>
      </p:pic>
      <p:sp>
        <p:nvSpPr>
          <p:cNvPr id="9" name="TextBox 8"/>
          <p:cNvSpPr txBox="1"/>
          <p:nvPr/>
        </p:nvSpPr>
        <p:spPr>
          <a:xfrm>
            <a:off x="7010400" y="6305490"/>
            <a:ext cx="1981200" cy="400110"/>
          </a:xfrm>
          <a:prstGeom prst="rect">
            <a:avLst/>
          </a:prstGeom>
          <a:noFill/>
        </p:spPr>
        <p:txBody>
          <a:bodyPr wrap="square" rtlCol="0">
            <a:spAutoFit/>
          </a:bodyPr>
          <a:lstStyle/>
          <a:p>
            <a:pPr algn="ctr"/>
            <a:r>
              <a:rPr lang="en-US" sz="2000" b="1" dirty="0" smtClean="0">
                <a:solidFill>
                  <a:schemeClr val="accent1"/>
                </a:solidFill>
                <a:latin typeface="Arial Narrow" pitchFamily="34" charset="0"/>
              </a:rPr>
              <a:t>ni.com/training</a:t>
            </a:r>
            <a:endParaRPr lang="en-US" sz="2000" b="1" dirty="0">
              <a:solidFill>
                <a:schemeClr val="accent1"/>
              </a:solidFill>
              <a:latin typeface="Arial Narrow" pitchFamily="34" charset="0"/>
            </a:endParaRPr>
          </a:p>
        </p:txBody>
      </p:sp>
      <p:cxnSp>
        <p:nvCxnSpPr>
          <p:cNvPr id="10" name="Straight Connector 9"/>
          <p:cNvCxnSpPr/>
          <p:nvPr/>
        </p:nvCxnSpPr>
        <p:spPr>
          <a:xfrm rot="5400000">
            <a:off x="6667861" y="6514739"/>
            <a:ext cx="381000" cy="72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Lst>
  <p:timing>
    <p:tnLst>
      <p:par>
        <p:cTn id="1" dur="indefinite" restart="never" nodeType="tmRoot"/>
      </p:par>
    </p:tnLst>
  </p:timing>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233363" indent="-233363"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457200" indent="-223838" algn="l" defTabSz="914400" rtl="0" eaLnBrk="1" latinLnBrk="0" hangingPunct="1">
        <a:spcBef>
          <a:spcPct val="20000"/>
        </a:spcBef>
        <a:buFont typeface="Arial Narrow" pitchFamily="34" charset="0"/>
        <a:buChar char="−"/>
        <a:defRPr sz="2600" kern="1200">
          <a:solidFill>
            <a:schemeClr val="tx1"/>
          </a:solidFill>
          <a:latin typeface="+mn-lt"/>
          <a:ea typeface="+mn-ea"/>
          <a:cs typeface="+mn-cs"/>
        </a:defRPr>
      </a:lvl3pPr>
      <a:lvl4pPr marL="690563" indent="-233363"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914400" indent="-214313" algn="l" defTabSz="914400" rtl="0" eaLnBrk="1" latinLnBrk="0" hangingPunct="1">
        <a:spcBef>
          <a:spcPct val="20000"/>
        </a:spcBef>
        <a:buFont typeface="Arial Narrow"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0" descr="Defining_the_Application"/>
          <p:cNvPicPr>
            <a:picLocks noChangeAspect="1" noChangeArrowheads="1"/>
          </p:cNvPicPr>
          <p:nvPr/>
        </p:nvPicPr>
        <p:blipFill>
          <a:blip r:embed="rId4" cstate="print">
            <a:lum bright="5000"/>
          </a:blip>
          <a:srcRect r="2055" b="12500"/>
          <a:stretch>
            <a:fillRect/>
          </a:stretch>
        </p:blipFill>
        <p:spPr bwMode="auto">
          <a:xfrm>
            <a:off x="1881188" y="1371600"/>
            <a:ext cx="7262812" cy="5334000"/>
          </a:xfrm>
          <a:prstGeom prst="rect">
            <a:avLst/>
          </a:prstGeom>
          <a:noFill/>
        </p:spPr>
      </p:pic>
      <p:sp>
        <p:nvSpPr>
          <p:cNvPr id="2" name="Title Placeholder 1"/>
          <p:cNvSpPr>
            <a:spLocks noGrp="1"/>
          </p:cNvSpPr>
          <p:nvPr>
            <p:ph type="title"/>
          </p:nvPr>
        </p:nvSpPr>
        <p:spPr>
          <a:xfrm>
            <a:off x="457200" y="838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3352800"/>
            <a:ext cx="8229600" cy="2773363"/>
          </a:xfrm>
          <a:prstGeom prst="rect">
            <a:avLst/>
          </a:prstGeom>
        </p:spPr>
        <p:txBody>
          <a:bodyPr vert="horz" lIns="91440" tIns="45720" rIns="91440" bIns="45720" rtlCol="0">
            <a:normAutofit/>
          </a:bodyPr>
          <a:lstStyle/>
          <a:p>
            <a:pPr lvl="0"/>
            <a:r>
              <a:rPr lang="en-US" dirty="0" smtClean="0"/>
              <a:t>Click to edit Master text styles</a:t>
            </a:r>
          </a:p>
        </p:txBody>
      </p:sp>
      <p:sp>
        <p:nvSpPr>
          <p:cNvPr id="8" name="Text Box 9"/>
          <p:cNvSpPr txBox="1">
            <a:spLocks noChangeArrowheads="1"/>
          </p:cNvSpPr>
          <p:nvPr/>
        </p:nvSpPr>
        <p:spPr bwMode="auto">
          <a:xfrm>
            <a:off x="533400" y="2743200"/>
            <a:ext cx="1793875" cy="579438"/>
          </a:xfrm>
          <a:prstGeom prst="rect">
            <a:avLst/>
          </a:prstGeom>
          <a:noFill/>
          <a:ln w="9525" algn="ctr">
            <a:noFill/>
            <a:miter lim="800000"/>
            <a:headEnd type="none" w="sm" len="sm"/>
            <a:tailEnd type="none" w="sm" len="sm"/>
          </a:ln>
          <a:effectLst/>
        </p:spPr>
        <p:txBody>
          <a:bodyPr>
            <a:spAutoFit/>
            <a:flatTx/>
          </a:bodyPr>
          <a:lstStyle/>
          <a:p>
            <a:pPr algn="l">
              <a:spcBef>
                <a:spcPct val="50000"/>
              </a:spcBef>
            </a:pPr>
            <a:r>
              <a:rPr lang="en-US" sz="3200" b="1" dirty="0">
                <a:solidFill>
                  <a:schemeClr val="hlink"/>
                </a:solidFill>
              </a:rPr>
              <a:t>TOPICS</a:t>
            </a:r>
          </a:p>
        </p:txBody>
      </p:sp>
      <p:pic>
        <p:nvPicPr>
          <p:cNvPr id="9" name="Picture 8" descr="nilogo.jpg"/>
          <p:cNvPicPr>
            <a:picLocks noChangeAspect="1"/>
          </p:cNvPicPr>
          <p:nvPr/>
        </p:nvPicPr>
        <p:blipFill>
          <a:blip r:embed="rId5" cstate="print"/>
          <a:stretch>
            <a:fillRect/>
          </a:stretch>
        </p:blipFill>
        <p:spPr>
          <a:xfrm>
            <a:off x="4191000" y="6248400"/>
            <a:ext cx="2133600" cy="516987"/>
          </a:xfrm>
          <a:prstGeom prst="rect">
            <a:avLst/>
          </a:prstGeom>
        </p:spPr>
      </p:pic>
      <p:sp>
        <p:nvSpPr>
          <p:cNvPr id="10" name="TextBox 9"/>
          <p:cNvSpPr txBox="1"/>
          <p:nvPr/>
        </p:nvSpPr>
        <p:spPr>
          <a:xfrm>
            <a:off x="7010400" y="6305490"/>
            <a:ext cx="1981200" cy="400110"/>
          </a:xfrm>
          <a:prstGeom prst="rect">
            <a:avLst/>
          </a:prstGeom>
          <a:noFill/>
        </p:spPr>
        <p:txBody>
          <a:bodyPr wrap="square" rtlCol="0">
            <a:spAutoFit/>
          </a:bodyPr>
          <a:lstStyle/>
          <a:p>
            <a:pPr algn="ctr"/>
            <a:r>
              <a:rPr lang="en-US" sz="2000" b="1" dirty="0" smtClean="0">
                <a:solidFill>
                  <a:schemeClr val="accent1"/>
                </a:solidFill>
                <a:latin typeface="Arial Narrow" pitchFamily="34" charset="0"/>
              </a:rPr>
              <a:t>ni.com/training</a:t>
            </a:r>
            <a:endParaRPr lang="en-US" sz="2000" b="1" dirty="0">
              <a:solidFill>
                <a:schemeClr val="accent1"/>
              </a:solidFill>
              <a:latin typeface="Arial Narrow" pitchFamily="34" charset="0"/>
            </a:endParaRPr>
          </a:p>
        </p:txBody>
      </p:sp>
      <p:cxnSp>
        <p:nvCxnSpPr>
          <p:cNvPr id="11" name="Straight Connector 10"/>
          <p:cNvCxnSpPr/>
          <p:nvPr/>
        </p:nvCxnSpPr>
        <p:spPr>
          <a:xfrm rot="5400000">
            <a:off x="6667861" y="6514739"/>
            <a:ext cx="381000" cy="72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06" r:id="rId1"/>
    <p:sldLayoutId id="2147483807" r:id="rId2"/>
  </p:sldLayoutIdLst>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lphaUcPeriod"/>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3962400"/>
            <a:ext cx="8229600" cy="1981200"/>
          </a:xfrm>
          <a:prstGeom prst="rect">
            <a:avLst/>
          </a:prstGeom>
        </p:spPr>
        <p:txBody>
          <a:bodyPr vert="horz" lIns="91440" tIns="45720" rIns="91440" bIns="45720" rtlCol="0" anchor="b">
            <a:normAutofit/>
          </a:bodyPr>
          <a:lstStyle/>
          <a:p>
            <a:pPr lvl="0"/>
            <a:r>
              <a:rPr lang="en-US" dirty="0" smtClean="0"/>
              <a:t>Click to edit Master text styles</a:t>
            </a:r>
          </a:p>
        </p:txBody>
      </p:sp>
      <p:sp>
        <p:nvSpPr>
          <p:cNvPr id="11" name="Rectangle 10"/>
          <p:cNvSpPr/>
          <p:nvPr/>
        </p:nvSpPr>
        <p:spPr>
          <a:xfrm>
            <a:off x="457200" y="6096000"/>
            <a:ext cx="8229600" cy="559981"/>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 name="TextBox 11"/>
          <p:cNvSpPr txBox="1"/>
          <p:nvPr/>
        </p:nvSpPr>
        <p:spPr>
          <a:xfrm>
            <a:off x="567068" y="6106180"/>
            <a:ext cx="7967332" cy="523220"/>
          </a:xfrm>
          <a:prstGeom prst="rect">
            <a:avLst/>
          </a:prstGeom>
          <a:noFill/>
        </p:spPr>
        <p:txBody>
          <a:bodyPr wrap="square" rtlCol="0">
            <a:spAutoFit/>
          </a:bodyPr>
          <a:lstStyle/>
          <a:p>
            <a:pPr algn="l"/>
            <a:r>
              <a:rPr lang="en-US" sz="2800" b="1" dirty="0" smtClean="0">
                <a:solidFill>
                  <a:schemeClr val="bg1"/>
                </a:solidFill>
              </a:rPr>
              <a:t>GOAL</a:t>
            </a:r>
            <a:endParaRPr lang="en-US" sz="28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Lst>
  <p:txStyles>
    <p:titleStyle>
      <a:lvl1pPr algn="l" defTabSz="914400" rtl="0" eaLnBrk="1" latinLnBrk="0" hangingPunct="1">
        <a:spcBef>
          <a:spcPct val="0"/>
        </a:spcBef>
        <a:buNone/>
        <a:defRPr sz="3600" b="1" i="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p:nvPr/>
        </p:nvSpPr>
        <p:spPr>
          <a:xfrm>
            <a:off x="457200" y="6096000"/>
            <a:ext cx="8229600" cy="581247"/>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3505200"/>
            <a:ext cx="8229600" cy="2362200"/>
          </a:xfrm>
          <a:prstGeom prst="rect">
            <a:avLst/>
          </a:prstGeom>
        </p:spPr>
        <p:txBody>
          <a:bodyPr vert="horz" lIns="91440" tIns="45720" rIns="91440" bIns="45720" rtlCol="0" anchor="b" anchorCtr="0">
            <a:normAutofit/>
          </a:bodyPr>
          <a:lstStyle/>
          <a:p>
            <a:pPr lvl="0"/>
            <a:r>
              <a:rPr lang="en-US" dirty="0" smtClean="0"/>
              <a:t>Click to edit Master text styles</a:t>
            </a:r>
          </a:p>
        </p:txBody>
      </p:sp>
      <p:sp>
        <p:nvSpPr>
          <p:cNvPr id="12" name="TextBox 11"/>
          <p:cNvSpPr txBox="1"/>
          <p:nvPr/>
        </p:nvSpPr>
        <p:spPr>
          <a:xfrm>
            <a:off x="533400" y="6106180"/>
            <a:ext cx="8077200" cy="523220"/>
          </a:xfrm>
          <a:prstGeom prst="rect">
            <a:avLst/>
          </a:prstGeom>
          <a:noFill/>
        </p:spPr>
        <p:txBody>
          <a:bodyPr wrap="square" rtlCol="0">
            <a:spAutoFit/>
          </a:bodyPr>
          <a:lstStyle/>
          <a:p>
            <a:pPr algn="r"/>
            <a:r>
              <a:rPr lang="en-US" sz="2800" b="1" dirty="0" smtClean="0">
                <a:solidFill>
                  <a:schemeClr val="bg1"/>
                </a:solidFill>
              </a:rPr>
              <a:t>DISCUSSION</a:t>
            </a:r>
            <a:endParaRPr lang="en-US" sz="28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7" r:id="rId3"/>
  </p:sldLayoutIdLst>
  <p:txStyles>
    <p:titleStyle>
      <a:lvl1pPr algn="l" defTabSz="914400" rtl="0" eaLnBrk="1" latinLnBrk="0" hangingPunct="1">
        <a:spcBef>
          <a:spcPct val="0"/>
        </a:spcBef>
        <a:buNone/>
        <a:defRPr sz="3600" b="1" i="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p:nvPr/>
        </p:nvSpPr>
        <p:spPr>
          <a:xfrm>
            <a:off x="457200" y="6096000"/>
            <a:ext cx="8229600" cy="581247"/>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3505200"/>
            <a:ext cx="8229600" cy="2362200"/>
          </a:xfrm>
          <a:prstGeom prst="rect">
            <a:avLst/>
          </a:prstGeom>
        </p:spPr>
        <p:txBody>
          <a:bodyPr vert="horz" lIns="91440" tIns="45720" rIns="91440" bIns="45720" rtlCol="0" anchor="b" anchorCtr="0">
            <a:normAutofit/>
          </a:bodyPr>
          <a:lstStyle/>
          <a:p>
            <a:pPr lvl="0"/>
            <a:r>
              <a:rPr lang="en-US" dirty="0" smtClean="0"/>
              <a:t>Click to edit Master text styles</a:t>
            </a:r>
          </a:p>
        </p:txBody>
      </p:sp>
      <p:sp>
        <p:nvSpPr>
          <p:cNvPr id="12" name="TextBox 11"/>
          <p:cNvSpPr txBox="1"/>
          <p:nvPr/>
        </p:nvSpPr>
        <p:spPr>
          <a:xfrm>
            <a:off x="533400" y="6106180"/>
            <a:ext cx="8077200" cy="523220"/>
          </a:xfrm>
          <a:prstGeom prst="rect">
            <a:avLst/>
          </a:prstGeom>
          <a:noFill/>
        </p:spPr>
        <p:txBody>
          <a:bodyPr wrap="square" rtlCol="0">
            <a:spAutoFit/>
          </a:bodyPr>
          <a:lstStyle/>
          <a:p>
            <a:pPr algn="ctr"/>
            <a:r>
              <a:rPr lang="en-US" sz="2800" b="1" dirty="0" smtClean="0">
                <a:solidFill>
                  <a:schemeClr val="bg1"/>
                </a:solidFill>
              </a:rPr>
              <a:t>DEMONSTRATION</a:t>
            </a:r>
            <a:endParaRPr lang="en-US" sz="28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Lst>
  <p:txStyles>
    <p:titleStyle>
      <a:lvl1pPr algn="l" defTabSz="914400" rtl="0" eaLnBrk="1" latinLnBrk="0" hangingPunct="1">
        <a:spcBef>
          <a:spcPct val="0"/>
        </a:spcBef>
        <a:buNone/>
        <a:defRPr sz="3600" b="1" i="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LabVIEW Connectivity</a:t>
            </a:r>
            <a:endParaRPr lang="en-US" dirty="0"/>
          </a:p>
        </p:txBody>
      </p:sp>
      <p:sp>
        <p:nvSpPr>
          <p:cNvPr id="7" name="Subtitle 6"/>
          <p:cNvSpPr>
            <a:spLocks noGrp="1"/>
          </p:cNvSpPr>
          <p:nvPr>
            <p:ph type="subTitle" idx="1"/>
          </p:nvPr>
        </p:nvSpPr>
        <p:spPr/>
        <p:txBody>
          <a:bodyPr/>
          <a:lstStyle/>
          <a:p>
            <a:r>
              <a:rPr lang="en-U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Your LabVIEW Environment</a:t>
            </a:r>
            <a:endParaRPr lang="en-US" dirty="0"/>
          </a:p>
        </p:txBody>
      </p:sp>
      <p:sp>
        <p:nvSpPr>
          <p:cNvPr id="3" name="Content Placeholder 2"/>
          <p:cNvSpPr>
            <a:spLocks noGrp="1"/>
          </p:cNvSpPr>
          <p:nvPr>
            <p:ph idx="1"/>
          </p:nvPr>
        </p:nvSpPr>
        <p:spPr/>
        <p:txBody>
          <a:bodyPr/>
          <a:lstStyle/>
          <a:p>
            <a:pPr lvl="1"/>
            <a:r>
              <a:rPr lang="en-US" dirty="0" smtClean="0"/>
              <a:t>Controls Palette</a:t>
            </a:r>
          </a:p>
          <a:p>
            <a:pPr lvl="2"/>
            <a:r>
              <a:rPr lang="en-US" dirty="0" smtClean="0"/>
              <a:t>Tack the Controls palette and select </a:t>
            </a:r>
            <a:r>
              <a:rPr lang="en-US" b="1" dirty="0" err="1" smtClean="0"/>
              <a:t>Customize»Change</a:t>
            </a:r>
            <a:r>
              <a:rPr lang="en-US" b="1" dirty="0" smtClean="0"/>
              <a:t> Visible Palettes </a:t>
            </a:r>
            <a:r>
              <a:rPr lang="en-US" dirty="0" smtClean="0"/>
              <a:t>then click </a:t>
            </a:r>
            <a:r>
              <a:rPr lang="en-US" b="1" dirty="0" smtClean="0"/>
              <a:t>Select All </a:t>
            </a:r>
            <a:r>
              <a:rPr lang="en-US" dirty="0" smtClean="0"/>
              <a:t>and click</a:t>
            </a:r>
            <a:r>
              <a:rPr lang="en-US" b="1" dirty="0" smtClean="0"/>
              <a:t> OK</a:t>
            </a:r>
            <a:endParaRPr lang="en-US" dirty="0" smtClean="0"/>
          </a:p>
          <a:p>
            <a:pPr lvl="1"/>
            <a:r>
              <a:rPr lang="en-US" dirty="0" smtClean="0"/>
              <a:t>Functions Palette</a:t>
            </a:r>
          </a:p>
          <a:p>
            <a:pPr lvl="2"/>
            <a:r>
              <a:rPr lang="en-US" dirty="0" smtClean="0"/>
              <a:t>Tack the Functions palette and select </a:t>
            </a:r>
            <a:r>
              <a:rPr lang="en-US" b="1" dirty="0" err="1" smtClean="0"/>
              <a:t>Customize»Change</a:t>
            </a:r>
            <a:r>
              <a:rPr lang="en-US" b="1" dirty="0" smtClean="0"/>
              <a:t> Visible Palettes</a:t>
            </a:r>
            <a:r>
              <a:rPr lang="en-US" dirty="0" smtClean="0"/>
              <a:t> then click </a:t>
            </a:r>
            <a:r>
              <a:rPr lang="en-US" b="1" dirty="0" smtClean="0"/>
              <a:t>Select All </a:t>
            </a:r>
            <a:r>
              <a:rPr lang="en-US" dirty="0" smtClean="0"/>
              <a:t>and click</a:t>
            </a:r>
            <a:r>
              <a:rPr lang="en-US" b="1" dirty="0" smtClean="0"/>
              <a:t> OK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Connectivity in LabVIEW</a:t>
            </a:r>
            <a:endParaRPr lang="en-US" dirty="0"/>
          </a:p>
        </p:txBody>
      </p:sp>
      <p:pic>
        <p:nvPicPr>
          <p:cNvPr id="4" name="Picture 3" descr="Applications_and_LV_ComFlow_INandOUT.png"/>
          <p:cNvPicPr>
            <a:picLocks noChangeAspect="1"/>
          </p:cNvPicPr>
          <p:nvPr/>
        </p:nvPicPr>
        <p:blipFill>
          <a:blip r:embed="rId3" cstate="print"/>
          <a:stretch>
            <a:fillRect/>
          </a:stretch>
        </p:blipFill>
        <p:spPr>
          <a:xfrm>
            <a:off x="91422" y="1295400"/>
            <a:ext cx="8900178" cy="491491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Connectivity Covered in this Course</a:t>
            </a:r>
            <a:endParaRPr lang="en-US" dirty="0"/>
          </a:p>
        </p:txBody>
      </p:sp>
      <p:pic>
        <p:nvPicPr>
          <p:cNvPr id="4" name="Picture 3" descr="Covered_In_This_Course.png"/>
          <p:cNvPicPr>
            <a:picLocks noChangeAspect="1"/>
          </p:cNvPicPr>
          <p:nvPr/>
        </p:nvPicPr>
        <p:blipFill>
          <a:blip r:embed="rId3" cstate="print"/>
          <a:stretch>
            <a:fillRect/>
          </a:stretch>
        </p:blipFill>
        <p:spPr>
          <a:xfrm>
            <a:off x="609600" y="1828800"/>
            <a:ext cx="8153416" cy="366141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fontScale="90000"/>
          </a:bodyPr>
          <a:lstStyle/>
          <a:p>
            <a:r>
              <a:rPr lang="en-US" smtClean="0"/>
              <a:t>Lesson 1</a:t>
            </a:r>
            <a:br>
              <a:rPr lang="en-US" smtClean="0"/>
            </a:br>
            <a:r>
              <a:rPr lang="en-US" smtClean="0"/>
              <a:t>Calling Shared Libraries in LabVIEW</a:t>
            </a:r>
            <a:endParaRPr lang="en-US"/>
          </a:p>
        </p:txBody>
      </p:sp>
      <p:sp>
        <p:nvSpPr>
          <p:cNvPr id="74755" name="Rectangle 3"/>
          <p:cNvSpPr>
            <a:spLocks noGrp="1" noChangeArrowheads="1"/>
          </p:cNvSpPr>
          <p:nvPr>
            <p:ph idx="1"/>
          </p:nvPr>
        </p:nvSpPr>
        <p:spPr/>
        <p:txBody>
          <a:bodyPr/>
          <a:lstStyle/>
          <a:p>
            <a:r>
              <a:rPr lang="en-US" dirty="0" smtClean="0"/>
              <a:t>Shared Libraries Overview</a:t>
            </a:r>
          </a:p>
          <a:p>
            <a:r>
              <a:rPr lang="en-US" dirty="0" smtClean="0"/>
              <a:t>Calling Shared Libraries</a:t>
            </a:r>
          </a:p>
          <a:p>
            <a:r>
              <a:rPr lang="en-US" dirty="0" smtClean="0"/>
              <a:t>Using the Import Shared Library Wizard</a:t>
            </a:r>
          </a:p>
          <a:p>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dirty="0" smtClean="0"/>
              <a:t>A. Shared Library Overview</a:t>
            </a:r>
            <a:endParaRPr lang="en-US" dirty="0"/>
          </a:p>
        </p:txBody>
      </p:sp>
      <p:sp>
        <p:nvSpPr>
          <p:cNvPr id="76803" name="Rectangle 3"/>
          <p:cNvSpPr>
            <a:spLocks noGrp="1" noChangeArrowheads="1"/>
          </p:cNvSpPr>
          <p:nvPr>
            <p:ph idx="1"/>
          </p:nvPr>
        </p:nvSpPr>
        <p:spPr/>
        <p:txBody>
          <a:bodyPr/>
          <a:lstStyle/>
          <a:p>
            <a:pPr lvl="1"/>
            <a:r>
              <a:rPr lang="en-US" dirty="0" smtClean="0"/>
              <a:t>A shared library is a software module containing executable code and data that can be called by applications or other shared libraries</a:t>
            </a:r>
          </a:p>
          <a:p>
            <a:pPr lvl="1"/>
            <a:r>
              <a:rPr lang="en-US" dirty="0" smtClean="0"/>
              <a:t>Functions and data in a shared library are loaded and linked at run time</a:t>
            </a:r>
          </a:p>
          <a:p>
            <a:pPr lvl="1"/>
            <a:r>
              <a:rPr lang="en-US" dirty="0" smtClean="0"/>
              <a:t>Shared libraries can be written in a variety of languages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dirty="0" smtClean="0"/>
              <a:t>Shared Library Overview (continued)</a:t>
            </a:r>
            <a:endParaRPr lang="en-US" dirty="0"/>
          </a:p>
        </p:txBody>
      </p:sp>
      <p:sp>
        <p:nvSpPr>
          <p:cNvPr id="160771" name="Rectangle 3"/>
          <p:cNvSpPr>
            <a:spLocks noGrp="1" noChangeArrowheads="1"/>
          </p:cNvSpPr>
          <p:nvPr>
            <p:ph idx="1"/>
          </p:nvPr>
        </p:nvSpPr>
        <p:spPr/>
        <p:txBody>
          <a:bodyPr/>
          <a:lstStyle/>
          <a:p>
            <a:pPr lvl="1"/>
            <a:r>
              <a:rPr lang="en-US" dirty="0" smtClean="0"/>
              <a:t>Shared libraries expose functions and data through a standardized interface </a:t>
            </a:r>
          </a:p>
          <a:p>
            <a:pPr lvl="1"/>
            <a:r>
              <a:rPr lang="en-US" dirty="0" smtClean="0"/>
              <a:t>Most types of shared library definitions are similar to function definitions in the C programming language</a:t>
            </a:r>
          </a:p>
          <a:p>
            <a:pPr lvl="1"/>
            <a:r>
              <a:rPr lang="en-US" dirty="0" smtClean="0"/>
              <a:t>Shared libraries are often called by different names depending upon the platform where they are used</a:t>
            </a:r>
          </a:p>
          <a:p>
            <a:pPr lvl="2"/>
            <a:r>
              <a:rPr lang="en-US" dirty="0" smtClean="0"/>
              <a:t>Windows = DLLs</a:t>
            </a:r>
          </a:p>
          <a:p>
            <a:pPr lvl="2"/>
            <a:r>
              <a:rPr lang="en-US" dirty="0" err="1" smtClean="0"/>
              <a:t>MacOS</a:t>
            </a:r>
            <a:r>
              <a:rPr lang="en-US" dirty="0" smtClean="0"/>
              <a:t> = Frameworks</a:t>
            </a:r>
          </a:p>
          <a:p>
            <a:pPr lvl="2"/>
            <a:r>
              <a:rPr lang="en-US" dirty="0" smtClean="0"/>
              <a:t>Unix = Shared Libraries</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mtClean="0"/>
              <a:t>Advantages of Shared Libraries</a:t>
            </a:r>
            <a:endParaRPr lang="en-US"/>
          </a:p>
        </p:txBody>
      </p:sp>
      <p:sp>
        <p:nvSpPr>
          <p:cNvPr id="78851" name="Rectangle 3"/>
          <p:cNvSpPr>
            <a:spLocks noGrp="1" noChangeArrowheads="1"/>
          </p:cNvSpPr>
          <p:nvPr>
            <p:ph idx="1"/>
          </p:nvPr>
        </p:nvSpPr>
        <p:spPr/>
        <p:txBody>
          <a:bodyPr/>
          <a:lstStyle/>
          <a:p>
            <a:pPr lvl="1"/>
            <a:r>
              <a:rPr lang="en-US" dirty="0" smtClean="0"/>
              <a:t>Most changes to a shared library do not require changes to the calling VI</a:t>
            </a:r>
          </a:p>
          <a:p>
            <a:pPr lvl="1"/>
            <a:r>
              <a:rPr lang="en-US" dirty="0" smtClean="0"/>
              <a:t>Shared libraries allow you to call existing code in another language</a:t>
            </a:r>
          </a:p>
          <a:p>
            <a:pPr lvl="1"/>
            <a:r>
              <a:rPr lang="en-US" dirty="0" smtClean="0"/>
              <a:t>Most modern development environments provide support for creating shared libraries</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smtClean="0"/>
              <a:t>B. Calling Shared Libraries</a:t>
            </a:r>
            <a:endParaRPr lang="en-US" dirty="0"/>
          </a:p>
        </p:txBody>
      </p:sp>
      <p:sp>
        <p:nvSpPr>
          <p:cNvPr id="77827" name="Rectangle 3"/>
          <p:cNvSpPr>
            <a:spLocks noGrp="1" noChangeArrowheads="1"/>
          </p:cNvSpPr>
          <p:nvPr>
            <p:ph idx="1"/>
          </p:nvPr>
        </p:nvSpPr>
        <p:spPr/>
        <p:txBody>
          <a:bodyPr/>
          <a:lstStyle/>
          <a:p>
            <a:r>
              <a:rPr lang="en-US" dirty="0" smtClean="0"/>
              <a:t>Two methods for calling a Shared Library from LabVIEW:</a:t>
            </a:r>
          </a:p>
          <a:p>
            <a:pPr lvl="1"/>
            <a:r>
              <a:rPr lang="en-US" dirty="0" smtClean="0"/>
              <a:t>Configure functions manually using the Call Library Function Node</a:t>
            </a:r>
          </a:p>
          <a:p>
            <a:pPr lvl="1"/>
            <a:r>
              <a:rPr lang="en-US" dirty="0" smtClean="0"/>
              <a:t>Allow LabVIEW to generate code by using the Import Shared Library wizard</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dirty="0" smtClean="0"/>
              <a:t>Call Library Function Node</a:t>
            </a:r>
            <a:endParaRPr lang="en-US" dirty="0"/>
          </a:p>
        </p:txBody>
      </p:sp>
      <p:sp>
        <p:nvSpPr>
          <p:cNvPr id="79877" name="AutoShape 5"/>
          <p:cNvSpPr>
            <a:spLocks noChangeArrowheads="1"/>
          </p:cNvSpPr>
          <p:nvPr/>
        </p:nvSpPr>
        <p:spPr bwMode="auto">
          <a:xfrm rot="5400000">
            <a:off x="-190500" y="3162300"/>
            <a:ext cx="4267200" cy="838200"/>
          </a:xfrm>
          <a:custGeom>
            <a:avLst/>
            <a:gdLst>
              <a:gd name="G0" fmla="+- 5343 0 0"/>
              <a:gd name="G1" fmla="+- 21600 0 5343"/>
              <a:gd name="G2" fmla="*/ 5343 1 2"/>
              <a:gd name="G3" fmla="+- 21600 0 G2"/>
              <a:gd name="G4" fmla="+/ 5343 21600 2"/>
              <a:gd name="G5" fmla="+/ G1 0 2"/>
              <a:gd name="G6" fmla="*/ 21600 21600 5343"/>
              <a:gd name="G7" fmla="*/ G6 1 2"/>
              <a:gd name="G8" fmla="+- 21600 0 G7"/>
              <a:gd name="G9" fmla="*/ 21600 1 2"/>
              <a:gd name="G10" fmla="+- 5343 0 G9"/>
              <a:gd name="G11" fmla="?: G10 G8 0"/>
              <a:gd name="G12" fmla="?: G10 G7 21600"/>
              <a:gd name="T0" fmla="*/ 18928 w 21600"/>
              <a:gd name="T1" fmla="*/ 10800 h 21600"/>
              <a:gd name="T2" fmla="*/ 10800 w 21600"/>
              <a:gd name="T3" fmla="*/ 21600 h 21600"/>
              <a:gd name="T4" fmla="*/ 2672 w 21600"/>
              <a:gd name="T5" fmla="*/ 10800 h 21600"/>
              <a:gd name="T6" fmla="*/ 10800 w 21600"/>
              <a:gd name="T7" fmla="*/ 0 h 21600"/>
              <a:gd name="T8" fmla="*/ 4472 w 21600"/>
              <a:gd name="T9" fmla="*/ 4472 h 21600"/>
              <a:gd name="T10" fmla="*/ 17128 w 21600"/>
              <a:gd name="T11" fmla="*/ 17128 h 21600"/>
            </a:gdLst>
            <a:ahLst/>
            <a:cxnLst>
              <a:cxn ang="0">
                <a:pos x="T0" y="T1"/>
              </a:cxn>
              <a:cxn ang="0">
                <a:pos x="T2" y="T3"/>
              </a:cxn>
              <a:cxn ang="0">
                <a:pos x="T4" y="T5"/>
              </a:cxn>
              <a:cxn ang="0">
                <a:pos x="T6" y="T7"/>
              </a:cxn>
            </a:cxnLst>
            <a:rect l="T8" t="T9" r="T10" b="T11"/>
            <a:pathLst>
              <a:path w="21600" h="21600">
                <a:moveTo>
                  <a:pt x="0" y="0"/>
                </a:moveTo>
                <a:lnTo>
                  <a:pt x="5343" y="21600"/>
                </a:lnTo>
                <a:lnTo>
                  <a:pt x="16257" y="21600"/>
                </a:lnTo>
                <a:lnTo>
                  <a:pt x="21600" y="0"/>
                </a:lnTo>
                <a:close/>
              </a:path>
            </a:pathLst>
          </a:custGeom>
          <a:gradFill rotWithShape="1">
            <a:gsLst>
              <a:gs pos="0">
                <a:srgbClr val="5E84B8"/>
              </a:gs>
              <a:gs pos="100000">
                <a:schemeClr val="bg1">
                  <a:alpha val="41000"/>
                </a:schemeClr>
              </a:gs>
            </a:gsLst>
            <a:lin ang="5400000" scaled="1"/>
          </a:gradFill>
          <a:ln w="9525">
            <a:noFill/>
            <a:miter lim="800000"/>
            <a:headEnd type="none" w="sm" len="sm"/>
            <a:tailEnd type="none" w="sm" len="sm"/>
          </a:ln>
          <a:effectLst/>
        </p:spPr>
        <p:txBody>
          <a:bodyPr wrap="none" anchor="ctr"/>
          <a:lstStyle/>
          <a:p>
            <a:endParaRPr lang="en-US"/>
          </a:p>
        </p:txBody>
      </p:sp>
      <p:pic>
        <p:nvPicPr>
          <p:cNvPr id="6" name="Embedded Image" descr="loc_env_CLN_dialog_box.bmp"/>
          <p:cNvPicPr>
            <a:picLocks noChangeAspect="1"/>
          </p:cNvPicPr>
          <p:nvPr/>
        </p:nvPicPr>
        <p:blipFill>
          <a:blip r:embed="rId3" cstate="print"/>
          <a:stretch>
            <a:fillRect/>
          </a:stretch>
        </p:blipFill>
        <p:spPr>
          <a:xfrm>
            <a:off x="2362200" y="1447800"/>
            <a:ext cx="6485715" cy="4323810"/>
          </a:xfrm>
          <a:prstGeom prst="rect">
            <a:avLst/>
          </a:prstGeom>
        </p:spPr>
      </p:pic>
      <p:pic>
        <p:nvPicPr>
          <p:cNvPr id="7" name="Embedded Image" descr="noloc_env_CLN_node.bmp"/>
          <p:cNvPicPr>
            <a:picLocks noChangeAspect="1"/>
          </p:cNvPicPr>
          <p:nvPr/>
        </p:nvPicPr>
        <p:blipFill>
          <a:blip r:embed="rId4" cstate="print"/>
          <a:stretch>
            <a:fillRect/>
          </a:stretch>
        </p:blipFill>
        <p:spPr>
          <a:xfrm>
            <a:off x="304800" y="3276600"/>
            <a:ext cx="979714" cy="66130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dirty="0" smtClean="0"/>
              <a:t>Thread Safe and Thread Unsafe DLLs</a:t>
            </a:r>
            <a:endParaRPr lang="en-US" dirty="0"/>
          </a:p>
        </p:txBody>
      </p:sp>
      <p:sp>
        <p:nvSpPr>
          <p:cNvPr id="93187" name="Rectangle 3"/>
          <p:cNvSpPr>
            <a:spLocks noGrp="1" noChangeArrowheads="1"/>
          </p:cNvSpPr>
          <p:nvPr>
            <p:ph sz="half" idx="1"/>
          </p:nvPr>
        </p:nvSpPr>
        <p:spPr/>
        <p:txBody>
          <a:bodyPr>
            <a:normAutofit lnSpcReduction="10000"/>
          </a:bodyPr>
          <a:lstStyle/>
          <a:p>
            <a:pPr lvl="1"/>
            <a:r>
              <a:rPr lang="en-US" dirty="0" smtClean="0"/>
              <a:t>By default all library calls run in the User Interface thread</a:t>
            </a:r>
          </a:p>
          <a:p>
            <a:pPr lvl="1"/>
            <a:r>
              <a:rPr lang="en-US" dirty="0" smtClean="0"/>
              <a:t>Changing the </a:t>
            </a:r>
            <a:r>
              <a:rPr lang="en-US" b="1" dirty="0" smtClean="0"/>
              <a:t>Thread</a:t>
            </a:r>
            <a:r>
              <a:rPr lang="en-US" dirty="0" smtClean="0"/>
              <a:t> option to </a:t>
            </a:r>
            <a:r>
              <a:rPr lang="en-US" b="1" dirty="0" smtClean="0"/>
              <a:t>Run in any thread</a:t>
            </a:r>
            <a:r>
              <a:rPr lang="en-US" dirty="0" smtClean="0"/>
              <a:t>: </a:t>
            </a:r>
          </a:p>
          <a:p>
            <a:pPr lvl="2"/>
            <a:r>
              <a:rPr lang="en-US" dirty="0" smtClean="0"/>
              <a:t>Allows the library to be called multiple times simultaneously</a:t>
            </a:r>
          </a:p>
          <a:p>
            <a:pPr lvl="2"/>
            <a:r>
              <a:rPr lang="en-US" dirty="0" smtClean="0"/>
              <a:t>Requires that the library is thread safe or G code to make sure the library is called only in a </a:t>
            </a:r>
            <a:br>
              <a:rPr lang="en-US" dirty="0" smtClean="0"/>
            </a:br>
            <a:r>
              <a:rPr lang="en-US" dirty="0" smtClean="0"/>
              <a:t>thread safe manner</a:t>
            </a:r>
            <a:endParaRPr lang="en-US" dirty="0"/>
          </a:p>
        </p:txBody>
      </p:sp>
      <p:sp>
        <p:nvSpPr>
          <p:cNvPr id="9" name="Content Placeholder 8"/>
          <p:cNvSpPr>
            <a:spLocks noGrp="1"/>
          </p:cNvSpPr>
          <p:nvPr>
            <p:ph sz="half" idx="2"/>
          </p:nvPr>
        </p:nvSpPr>
        <p:spPr/>
        <p:txBody>
          <a:bodyPr>
            <a:normAutofit lnSpcReduction="10000"/>
          </a:bodyPr>
          <a:lstStyle/>
          <a:p>
            <a:endParaRPr lang="en-US"/>
          </a:p>
        </p:txBody>
      </p:sp>
      <p:grpSp>
        <p:nvGrpSpPr>
          <p:cNvPr id="8" name="Group 7"/>
          <p:cNvGrpSpPr/>
          <p:nvPr/>
        </p:nvGrpSpPr>
        <p:grpSpPr>
          <a:xfrm>
            <a:off x="3810000" y="2057400"/>
            <a:ext cx="4733925" cy="3155950"/>
            <a:chOff x="4114800" y="2286000"/>
            <a:chExt cx="4733925" cy="3155950"/>
          </a:xfrm>
        </p:grpSpPr>
        <p:pic>
          <p:nvPicPr>
            <p:cNvPr id="7" name="Picture 2"/>
            <p:cNvPicPr>
              <a:picLocks noChangeAspect="1" noChangeArrowheads="1"/>
            </p:cNvPicPr>
            <p:nvPr/>
          </p:nvPicPr>
          <p:blipFill>
            <a:blip r:embed="rId3" cstate="print"/>
            <a:srcRect/>
            <a:stretch>
              <a:fillRect/>
            </a:stretch>
          </p:blipFill>
          <p:spPr bwMode="auto">
            <a:xfrm>
              <a:off x="4114800" y="2286000"/>
              <a:ext cx="4733925" cy="3155950"/>
            </a:xfrm>
            <a:prstGeom prst="rect">
              <a:avLst/>
            </a:prstGeom>
            <a:noFill/>
            <a:ln w="9525">
              <a:noFill/>
              <a:miter lim="800000"/>
              <a:headEnd/>
              <a:tailEnd/>
            </a:ln>
            <a:effectLst/>
          </p:spPr>
        </p:pic>
        <p:sp>
          <p:nvSpPr>
            <p:cNvPr id="93189" name="Oval 5"/>
            <p:cNvSpPr>
              <a:spLocks noChangeArrowheads="1"/>
            </p:cNvSpPr>
            <p:nvPr/>
          </p:nvSpPr>
          <p:spPr bwMode="auto">
            <a:xfrm>
              <a:off x="6858000" y="3048000"/>
              <a:ext cx="1143000" cy="533400"/>
            </a:xfrm>
            <a:prstGeom prst="ellipse">
              <a:avLst/>
            </a:prstGeom>
            <a:noFill/>
            <a:ln w="9525" algn="ctr">
              <a:solidFill>
                <a:srgbClr val="FF0000"/>
              </a:solidFill>
              <a:round/>
              <a:headEnd type="none" w="sm" len="sm"/>
              <a:tailEnd type="none" w="sm" len="sm"/>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noloc_missing_art_imagefile_LV_Computer"/>
          <p:cNvPicPr>
            <a:picLocks noChangeAspect="1"/>
          </p:cNvPicPr>
          <p:nvPr/>
        </p:nvPicPr>
        <p:blipFill>
          <a:blip r:embed="rId3" cstate="print"/>
          <a:stretch>
            <a:fillRect/>
          </a:stretch>
        </p:blipFill>
        <p:spPr>
          <a:xfrm>
            <a:off x="0" y="762000"/>
            <a:ext cx="3919914" cy="4554813"/>
          </a:xfrm>
          <a:prstGeom prst="rect">
            <a:avLst/>
          </a:prstGeom>
          <a:solidFill>
            <a:schemeClr val="bg1"/>
          </a:solidFill>
          <a:ln>
            <a:noFill/>
          </a:ln>
          <a:effectLst>
            <a:softEdge rad="635000"/>
          </a:effectLst>
        </p:spPr>
      </p:pic>
      <p:pic>
        <p:nvPicPr>
          <p:cNvPr id="2" name="Picture 6" descr="noloc_missing_art_imagefile_book"/>
          <p:cNvPicPr>
            <a:picLocks noChangeAspect="1" noChangeArrowheads="1"/>
          </p:cNvPicPr>
          <p:nvPr/>
        </p:nvPicPr>
        <p:blipFill>
          <a:blip r:embed="rId4" cstate="print"/>
          <a:srcRect/>
          <a:stretch>
            <a:fillRect/>
          </a:stretch>
        </p:blipFill>
        <p:spPr bwMode="auto">
          <a:xfrm>
            <a:off x="6186488" y="0"/>
            <a:ext cx="2957512" cy="295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softEdge rad="635000"/>
          </a:effectLst>
        </p:spPr>
      </p:pic>
      <p:sp>
        <p:nvSpPr>
          <p:cNvPr id="38914" name="Rectangle 2"/>
          <p:cNvSpPr>
            <a:spLocks noGrp="1" noChangeArrowheads="1"/>
          </p:cNvSpPr>
          <p:nvPr>
            <p:ph type="title"/>
          </p:nvPr>
        </p:nvSpPr>
        <p:spPr/>
        <p:txBody>
          <a:bodyPr/>
          <a:lstStyle/>
          <a:p>
            <a:r>
              <a:rPr lang="en-US" smtClean="0"/>
              <a:t>What You Need To Get Started</a:t>
            </a:r>
            <a:endParaRPr lang="en-US"/>
          </a:p>
        </p:txBody>
      </p:sp>
      <p:sp>
        <p:nvSpPr>
          <p:cNvPr id="38915" name="Text Box 3"/>
          <p:cNvSpPr txBox="1">
            <a:spLocks noChangeArrowheads="1"/>
          </p:cNvSpPr>
          <p:nvPr/>
        </p:nvSpPr>
        <p:spPr bwMode="auto">
          <a:xfrm>
            <a:off x="609600" y="5257800"/>
            <a:ext cx="3657600" cy="590923"/>
          </a:xfrm>
          <a:prstGeom prst="rect">
            <a:avLst/>
          </a:prstGeom>
          <a:noFill/>
          <a:ln w="9525">
            <a:noFill/>
            <a:miter lim="800000"/>
            <a:headEnd type="none" w="sm" len="sm"/>
            <a:tailEnd type="none" w="sm" len="sm"/>
          </a:ln>
          <a:effectLst/>
        </p:spPr>
        <p:txBody>
          <a:bodyPr wrap="square" lIns="91430" tIns="45716" rIns="91430" bIns="45716">
            <a:spAutoFit/>
          </a:bodyPr>
          <a:lstStyle/>
          <a:p>
            <a:pPr>
              <a:lnSpc>
                <a:spcPct val="90000"/>
              </a:lnSpc>
            </a:pPr>
            <a:r>
              <a:rPr lang="en-US" sz="1800" dirty="0">
                <a:solidFill>
                  <a:schemeClr val="tx1"/>
                </a:solidFill>
              </a:rPr>
              <a:t>Computer running </a:t>
            </a:r>
            <a:br>
              <a:rPr lang="en-US" sz="1800" dirty="0">
                <a:solidFill>
                  <a:schemeClr val="tx1"/>
                </a:solidFill>
              </a:rPr>
            </a:br>
            <a:r>
              <a:rPr lang="en-US" sz="1800" dirty="0" smtClean="0">
                <a:solidFill>
                  <a:schemeClr val="tx1"/>
                </a:solidFill>
              </a:rPr>
              <a:t>LabVIEW 2010 and Windows 7/Vista/XP</a:t>
            </a:r>
            <a:endParaRPr lang="en-US" sz="1800" dirty="0">
              <a:solidFill>
                <a:schemeClr val="tx1"/>
              </a:solidFill>
            </a:endParaRPr>
          </a:p>
        </p:txBody>
      </p:sp>
      <p:sp>
        <p:nvSpPr>
          <p:cNvPr id="38918" name="Text Box 6"/>
          <p:cNvSpPr txBox="1">
            <a:spLocks noChangeArrowheads="1"/>
          </p:cNvSpPr>
          <p:nvPr/>
        </p:nvSpPr>
        <p:spPr bwMode="auto">
          <a:xfrm>
            <a:off x="4343400" y="2596285"/>
            <a:ext cx="4572000" cy="1972840"/>
          </a:xfrm>
          <a:prstGeom prst="rect">
            <a:avLst/>
          </a:prstGeom>
          <a:noFill/>
          <a:ln w="9525">
            <a:noFill/>
            <a:miter lim="800000"/>
            <a:headEnd type="none" w="sm" len="sm"/>
            <a:tailEnd type="none" w="sm" len="sm"/>
          </a:ln>
          <a:effectLst/>
        </p:spPr>
        <p:txBody>
          <a:bodyPr wrap="square" lIns="91430" tIns="45716" rIns="91430" bIns="45716">
            <a:spAutoFit/>
          </a:bodyPr>
          <a:lstStyle/>
          <a:p>
            <a:pPr marL="228600" indent="-228600" algn="l">
              <a:lnSpc>
                <a:spcPct val="90000"/>
              </a:lnSpc>
              <a:spcAft>
                <a:spcPts val="600"/>
              </a:spcAft>
              <a:buFont typeface="Arial" pitchFamily="34" charset="0"/>
              <a:buChar char="•"/>
            </a:pPr>
            <a:r>
              <a:rPr lang="en-US" sz="1800" dirty="0" smtClean="0">
                <a:solidFill>
                  <a:schemeClr val="tx1"/>
                </a:solidFill>
              </a:rPr>
              <a:t>LabVIEW Connectivity Course Manual </a:t>
            </a:r>
          </a:p>
          <a:p>
            <a:pPr marL="228600" indent="-228600" algn="l">
              <a:lnSpc>
                <a:spcPct val="90000"/>
              </a:lnSpc>
              <a:spcAft>
                <a:spcPts val="600"/>
              </a:spcAft>
              <a:buFont typeface="Arial" pitchFamily="34" charset="0"/>
              <a:buChar char="•"/>
            </a:pPr>
            <a:r>
              <a:rPr lang="en-US" sz="1800" dirty="0" smtClean="0">
                <a:solidFill>
                  <a:schemeClr val="tx1"/>
                </a:solidFill>
              </a:rPr>
              <a:t>LabVIEW Connectivity Exercises</a:t>
            </a:r>
          </a:p>
          <a:p>
            <a:pPr marL="228600" indent="-228600" algn="l">
              <a:lnSpc>
                <a:spcPct val="90000"/>
              </a:lnSpc>
              <a:spcAft>
                <a:spcPts val="600"/>
              </a:spcAft>
              <a:buFont typeface="Arial" pitchFamily="34" charset="0"/>
              <a:buChar char="•"/>
            </a:pPr>
            <a:r>
              <a:rPr lang="en-US" sz="1800" dirty="0" smtClean="0">
                <a:solidFill>
                  <a:schemeClr val="tx1"/>
                </a:solidFill>
              </a:rPr>
              <a:t>LabVIEW Connectivity Course CD</a:t>
            </a:r>
          </a:p>
          <a:p>
            <a:pPr marL="228600" indent="-228600" algn="l">
              <a:lnSpc>
                <a:spcPct val="90000"/>
              </a:lnSpc>
              <a:spcAft>
                <a:spcPts val="600"/>
              </a:spcAft>
              <a:buFont typeface="Arial" pitchFamily="34" charset="0"/>
              <a:buChar char="•"/>
            </a:pPr>
            <a:r>
              <a:rPr lang="en-US" sz="1800" dirty="0" smtClean="0">
                <a:solidFill>
                  <a:schemeClr val="tx1"/>
                </a:solidFill>
              </a:rPr>
              <a:t>.NET Framework version 2.0</a:t>
            </a:r>
          </a:p>
          <a:p>
            <a:pPr marL="228600" indent="-228600" algn="l">
              <a:lnSpc>
                <a:spcPct val="90000"/>
              </a:lnSpc>
              <a:spcAft>
                <a:spcPts val="600"/>
              </a:spcAft>
              <a:buFont typeface="Arial" pitchFamily="34" charset="0"/>
              <a:buChar char="•"/>
            </a:pPr>
            <a:r>
              <a:rPr lang="en-US" sz="1800" dirty="0" smtClean="0">
                <a:solidFill>
                  <a:schemeClr val="tx1"/>
                </a:solidFill>
              </a:rPr>
              <a:t>Database Connectivity Toolkit</a:t>
            </a:r>
          </a:p>
          <a:p>
            <a:pPr algn="l">
              <a:lnSpc>
                <a:spcPct val="90000"/>
              </a:lnSpc>
            </a:pPr>
            <a:endParaRPr lang="en-US" sz="1800" dirty="0">
              <a:solidFill>
                <a:schemeClr val="tx1"/>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dirty="0" smtClean="0"/>
              <a:t>Thread Safe DLL Characteristics</a:t>
            </a:r>
          </a:p>
        </p:txBody>
      </p:sp>
      <p:sp>
        <p:nvSpPr>
          <p:cNvPr id="94211" name="Rectangle 3"/>
          <p:cNvSpPr>
            <a:spLocks noGrp="1" noChangeArrowheads="1"/>
          </p:cNvSpPr>
          <p:nvPr>
            <p:ph idx="1"/>
          </p:nvPr>
        </p:nvSpPr>
        <p:spPr>
          <a:xfrm>
            <a:off x="457200" y="1600200"/>
            <a:ext cx="8305800" cy="4525963"/>
          </a:xfrm>
        </p:spPr>
        <p:txBody>
          <a:bodyPr/>
          <a:lstStyle/>
          <a:p>
            <a:pPr lvl="1"/>
            <a:r>
              <a:rPr lang="en-US" dirty="0" smtClean="0"/>
              <a:t>Does not contain any unprotected global data</a:t>
            </a:r>
          </a:p>
          <a:p>
            <a:pPr lvl="1"/>
            <a:r>
              <a:rPr lang="en-US" dirty="0" smtClean="0"/>
              <a:t>Does not access any hardware</a:t>
            </a:r>
          </a:p>
          <a:p>
            <a:pPr lvl="1"/>
            <a:r>
              <a:rPr lang="en-US" dirty="0" smtClean="0"/>
              <a:t>Does not call functions that are not thread safe</a:t>
            </a:r>
          </a:p>
          <a:p>
            <a:pPr lvl="1"/>
            <a:endParaRPr lang="en-US" dirty="0" smtClean="0"/>
          </a:p>
          <a:p>
            <a:pPr lvl="1"/>
            <a:endParaRPr lang="en-US" dirty="0"/>
          </a:p>
        </p:txBody>
      </p:sp>
      <p:sp>
        <p:nvSpPr>
          <p:cNvPr id="94214" name="Text Box 6"/>
          <p:cNvSpPr txBox="1">
            <a:spLocks noChangeArrowheads="1"/>
          </p:cNvSpPr>
          <p:nvPr/>
        </p:nvSpPr>
        <p:spPr bwMode="auto">
          <a:xfrm>
            <a:off x="3810000" y="3765550"/>
            <a:ext cx="2135521" cy="461665"/>
          </a:xfrm>
          <a:prstGeom prst="rect">
            <a:avLst/>
          </a:prstGeom>
          <a:noFill/>
          <a:ln w="9525" algn="ctr">
            <a:noFill/>
            <a:miter lim="800000"/>
            <a:headEnd type="none" w="sm" len="sm"/>
            <a:tailEnd type="none" w="sm" len="sm"/>
          </a:ln>
          <a:effectLst/>
        </p:spPr>
        <p:txBody>
          <a:bodyPr wrap="none">
            <a:spAutoFit/>
            <a:flatTx/>
          </a:bodyPr>
          <a:lstStyle/>
          <a:p>
            <a:r>
              <a:rPr lang="en-US" b="1" dirty="0">
                <a:solidFill>
                  <a:schemeClr val="tx1"/>
                </a:solidFill>
              </a:rPr>
              <a:t>Run in UI </a:t>
            </a:r>
            <a:r>
              <a:rPr lang="en-US" b="1" dirty="0" smtClean="0">
                <a:solidFill>
                  <a:schemeClr val="tx1"/>
                </a:solidFill>
              </a:rPr>
              <a:t>thread</a:t>
            </a:r>
            <a:endParaRPr lang="en-US" b="1" dirty="0">
              <a:solidFill>
                <a:schemeClr val="tx1"/>
              </a:solidFill>
            </a:endParaRPr>
          </a:p>
        </p:txBody>
      </p:sp>
      <p:sp>
        <p:nvSpPr>
          <p:cNvPr id="94215" name="Text Box 7"/>
          <p:cNvSpPr txBox="1">
            <a:spLocks noChangeArrowheads="1"/>
          </p:cNvSpPr>
          <p:nvPr/>
        </p:nvSpPr>
        <p:spPr bwMode="auto">
          <a:xfrm>
            <a:off x="3810000" y="4832350"/>
            <a:ext cx="2318263" cy="461665"/>
          </a:xfrm>
          <a:prstGeom prst="rect">
            <a:avLst/>
          </a:prstGeom>
          <a:noFill/>
          <a:ln w="9525" algn="ctr">
            <a:noFill/>
            <a:miter lim="800000"/>
            <a:headEnd type="none" w="sm" len="sm"/>
            <a:tailEnd type="none" w="sm" len="sm"/>
          </a:ln>
          <a:effectLst/>
        </p:spPr>
        <p:txBody>
          <a:bodyPr wrap="none">
            <a:spAutoFit/>
            <a:flatTx/>
          </a:bodyPr>
          <a:lstStyle/>
          <a:p>
            <a:r>
              <a:rPr lang="en-US" b="1" dirty="0" smtClean="0">
                <a:solidFill>
                  <a:schemeClr val="tx1"/>
                </a:solidFill>
              </a:rPr>
              <a:t>Run in any thread</a:t>
            </a:r>
            <a:endParaRPr lang="en-US" b="1" dirty="0">
              <a:solidFill>
                <a:schemeClr val="tx1"/>
              </a:solidFill>
            </a:endParaRPr>
          </a:p>
        </p:txBody>
      </p:sp>
      <p:pic>
        <p:nvPicPr>
          <p:cNvPr id="8" name="Embedded Image" descr="noloc_env_cln_node.bmp"/>
          <p:cNvPicPr>
            <a:picLocks noChangeAspect="1"/>
          </p:cNvPicPr>
          <p:nvPr/>
        </p:nvPicPr>
        <p:blipFill>
          <a:blip r:embed="rId3" cstate="print"/>
          <a:stretch>
            <a:fillRect/>
          </a:stretch>
        </p:blipFill>
        <p:spPr>
          <a:xfrm>
            <a:off x="2590800" y="3733800"/>
            <a:ext cx="925285" cy="624569"/>
          </a:xfrm>
          <a:prstGeom prst="rect">
            <a:avLst/>
          </a:prstGeom>
        </p:spPr>
      </p:pic>
      <p:pic>
        <p:nvPicPr>
          <p:cNvPr id="9" name="Embedded Image" descr="noloc_env_CLN_reentrant.bmp"/>
          <p:cNvPicPr>
            <a:picLocks noChangeAspect="1"/>
          </p:cNvPicPr>
          <p:nvPr/>
        </p:nvPicPr>
        <p:blipFill>
          <a:blip r:embed="rId4" cstate="print"/>
          <a:stretch>
            <a:fillRect/>
          </a:stretch>
        </p:blipFill>
        <p:spPr>
          <a:xfrm>
            <a:off x="2590800" y="4724400"/>
            <a:ext cx="927553" cy="62609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c_env_CLN_Function_tab.bmp"/>
          <p:cNvPicPr>
            <a:picLocks noChangeAspect="1"/>
          </p:cNvPicPr>
          <p:nvPr/>
        </p:nvPicPr>
        <p:blipFill>
          <a:blip r:embed="rId3" cstate="print"/>
          <a:stretch>
            <a:fillRect/>
          </a:stretch>
        </p:blipFill>
        <p:spPr>
          <a:xfrm>
            <a:off x="3733800" y="1831714"/>
            <a:ext cx="5253429" cy="3502286"/>
          </a:xfrm>
          <a:prstGeom prst="rect">
            <a:avLst/>
          </a:prstGeom>
        </p:spPr>
      </p:pic>
      <p:sp>
        <p:nvSpPr>
          <p:cNvPr id="80898" name="Rectangle 2"/>
          <p:cNvSpPr>
            <a:spLocks noGrp="1" noChangeArrowheads="1"/>
          </p:cNvSpPr>
          <p:nvPr>
            <p:ph type="title"/>
          </p:nvPr>
        </p:nvSpPr>
        <p:spPr/>
        <p:txBody>
          <a:bodyPr/>
          <a:lstStyle/>
          <a:p>
            <a:r>
              <a:rPr lang="en-US" dirty="0" smtClean="0"/>
              <a:t>Calling Convention</a:t>
            </a:r>
            <a:endParaRPr lang="en-US" dirty="0"/>
          </a:p>
        </p:txBody>
      </p:sp>
      <p:sp>
        <p:nvSpPr>
          <p:cNvPr id="80899" name="Rectangle 3"/>
          <p:cNvSpPr>
            <a:spLocks noGrp="1" noChangeArrowheads="1"/>
          </p:cNvSpPr>
          <p:nvPr>
            <p:ph sz="half" idx="1"/>
          </p:nvPr>
        </p:nvSpPr>
        <p:spPr>
          <a:xfrm>
            <a:off x="533400" y="1219200"/>
            <a:ext cx="8077200" cy="3581400"/>
          </a:xfrm>
        </p:spPr>
        <p:txBody>
          <a:bodyPr>
            <a:normAutofit/>
          </a:bodyPr>
          <a:lstStyle/>
          <a:p>
            <a:r>
              <a:rPr lang="en-US" sz="2400" dirty="0" smtClean="0"/>
              <a:t>The </a:t>
            </a:r>
            <a:r>
              <a:rPr lang="en-US" sz="2400" b="1" dirty="0" smtClean="0"/>
              <a:t>Calling convention </a:t>
            </a:r>
            <a:r>
              <a:rPr lang="en-US" sz="2400" dirty="0" smtClean="0"/>
              <a:t>defines the way parameters are passed to and from the shared library</a:t>
            </a:r>
          </a:p>
          <a:p>
            <a:pPr lvl="1"/>
            <a:r>
              <a:rPr lang="en-US" sz="2400" dirty="0" err="1" smtClean="0"/>
              <a:t>Stdcall</a:t>
            </a:r>
            <a:r>
              <a:rPr lang="en-US" sz="2400" dirty="0" smtClean="0"/>
              <a:t> (WINAPI)</a:t>
            </a:r>
          </a:p>
          <a:p>
            <a:pPr lvl="1"/>
            <a:r>
              <a:rPr lang="en-US" sz="2400" dirty="0" smtClean="0"/>
              <a:t>C</a:t>
            </a:r>
          </a:p>
          <a:p>
            <a:r>
              <a:rPr lang="en-US" sz="2400" dirty="0" smtClean="0"/>
              <a:t>Shared library </a:t>
            </a:r>
            <a:br>
              <a:rPr lang="en-US" sz="2400" dirty="0" smtClean="0"/>
            </a:br>
            <a:r>
              <a:rPr lang="en-US" sz="2400" dirty="0" smtClean="0"/>
              <a:t>documentation </a:t>
            </a:r>
            <a:br>
              <a:rPr lang="en-US" sz="2400" dirty="0" smtClean="0"/>
            </a:br>
            <a:r>
              <a:rPr lang="en-US" sz="2400" dirty="0" smtClean="0"/>
              <a:t>generally specifies the </a:t>
            </a:r>
            <a:br>
              <a:rPr lang="en-US" sz="2400" dirty="0" smtClean="0"/>
            </a:br>
            <a:r>
              <a:rPr lang="en-US" sz="2400" dirty="0" smtClean="0"/>
              <a:t>calling convention</a:t>
            </a:r>
          </a:p>
          <a:p>
            <a:endParaRPr lang="en-US" dirty="0"/>
          </a:p>
        </p:txBody>
      </p:sp>
      <p:sp>
        <p:nvSpPr>
          <p:cNvPr id="13" name="Oval 5"/>
          <p:cNvSpPr>
            <a:spLocks noChangeArrowheads="1"/>
          </p:cNvSpPr>
          <p:nvPr/>
        </p:nvSpPr>
        <p:spPr bwMode="auto">
          <a:xfrm>
            <a:off x="6781800" y="3581400"/>
            <a:ext cx="1143000" cy="685800"/>
          </a:xfrm>
          <a:prstGeom prst="ellipse">
            <a:avLst/>
          </a:prstGeom>
          <a:noFill/>
          <a:ln w="9525" algn="ctr">
            <a:solidFill>
              <a:schemeClr val="folHlink"/>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Parameters</a:t>
            </a:r>
            <a:endParaRPr lang="en-US" dirty="0"/>
          </a:p>
        </p:txBody>
      </p:sp>
      <p:sp>
        <p:nvSpPr>
          <p:cNvPr id="3" name="Content Placeholder 2"/>
          <p:cNvSpPr>
            <a:spLocks noGrp="1"/>
          </p:cNvSpPr>
          <p:nvPr>
            <p:ph idx="1"/>
          </p:nvPr>
        </p:nvSpPr>
        <p:spPr>
          <a:xfrm>
            <a:off x="457200" y="1371600"/>
            <a:ext cx="8229600" cy="4754563"/>
          </a:xfrm>
        </p:spPr>
        <p:txBody>
          <a:bodyPr/>
          <a:lstStyle/>
          <a:p>
            <a:r>
              <a:rPr lang="en-US" dirty="0" smtClean="0"/>
              <a:t>Each parameter corresponds to a terminal pair on the </a:t>
            </a:r>
            <a:br>
              <a:rPr lang="en-US" dirty="0" smtClean="0"/>
            </a:br>
            <a:r>
              <a:rPr lang="en-US" dirty="0" smtClean="0"/>
              <a:t>Call Library Function Node</a:t>
            </a:r>
          </a:p>
          <a:p>
            <a:endParaRPr lang="en-US" dirty="0" smtClean="0"/>
          </a:p>
          <a:p>
            <a:endParaRPr lang="en-US" b="1" dirty="0"/>
          </a:p>
        </p:txBody>
      </p:sp>
      <p:sp>
        <p:nvSpPr>
          <p:cNvPr id="5" name="AutoShape 10"/>
          <p:cNvSpPr>
            <a:spLocks noChangeArrowheads="1"/>
          </p:cNvSpPr>
          <p:nvPr/>
        </p:nvSpPr>
        <p:spPr bwMode="auto">
          <a:xfrm rot="16200000" flipH="1">
            <a:off x="4814888" y="3795712"/>
            <a:ext cx="3429000" cy="1019176"/>
          </a:xfrm>
          <a:custGeom>
            <a:avLst/>
            <a:gdLst>
              <a:gd name="G0" fmla="+- 5343 0 0"/>
              <a:gd name="G1" fmla="+- 21600 0 5343"/>
              <a:gd name="G2" fmla="*/ 5343 1 2"/>
              <a:gd name="G3" fmla="+- 21600 0 G2"/>
              <a:gd name="G4" fmla="+/ 5343 21600 2"/>
              <a:gd name="G5" fmla="+/ G1 0 2"/>
              <a:gd name="G6" fmla="*/ 21600 21600 5343"/>
              <a:gd name="G7" fmla="*/ G6 1 2"/>
              <a:gd name="G8" fmla="+- 21600 0 G7"/>
              <a:gd name="G9" fmla="*/ 21600 1 2"/>
              <a:gd name="G10" fmla="+- 5343 0 G9"/>
              <a:gd name="G11" fmla="?: G10 G8 0"/>
              <a:gd name="G12" fmla="?: G10 G7 21600"/>
              <a:gd name="T0" fmla="*/ 18928 w 21600"/>
              <a:gd name="T1" fmla="*/ 10800 h 21600"/>
              <a:gd name="T2" fmla="*/ 10800 w 21600"/>
              <a:gd name="T3" fmla="*/ 21600 h 21600"/>
              <a:gd name="T4" fmla="*/ 2672 w 21600"/>
              <a:gd name="T5" fmla="*/ 10800 h 21600"/>
              <a:gd name="T6" fmla="*/ 10800 w 21600"/>
              <a:gd name="T7" fmla="*/ 0 h 21600"/>
              <a:gd name="T8" fmla="*/ 4472 w 21600"/>
              <a:gd name="T9" fmla="*/ 4472 h 21600"/>
              <a:gd name="T10" fmla="*/ 17128 w 21600"/>
              <a:gd name="T11" fmla="*/ 17128 h 21600"/>
            </a:gdLst>
            <a:ahLst/>
            <a:cxnLst>
              <a:cxn ang="0">
                <a:pos x="T0" y="T1"/>
              </a:cxn>
              <a:cxn ang="0">
                <a:pos x="T2" y="T3"/>
              </a:cxn>
              <a:cxn ang="0">
                <a:pos x="T4" y="T5"/>
              </a:cxn>
              <a:cxn ang="0">
                <a:pos x="T6" y="T7"/>
              </a:cxn>
            </a:cxnLst>
            <a:rect l="T8" t="T9" r="T10" b="T11"/>
            <a:pathLst>
              <a:path w="21600" h="21600">
                <a:moveTo>
                  <a:pt x="0" y="0"/>
                </a:moveTo>
                <a:lnTo>
                  <a:pt x="5343" y="21600"/>
                </a:lnTo>
                <a:lnTo>
                  <a:pt x="16257" y="21600"/>
                </a:lnTo>
                <a:lnTo>
                  <a:pt x="21600" y="0"/>
                </a:lnTo>
                <a:close/>
              </a:path>
            </a:pathLst>
          </a:custGeom>
          <a:gradFill rotWithShape="1">
            <a:gsLst>
              <a:gs pos="0">
                <a:srgbClr val="5E84B8"/>
              </a:gs>
              <a:gs pos="100000">
                <a:schemeClr val="bg1">
                  <a:alpha val="41000"/>
                </a:schemeClr>
              </a:gs>
            </a:gsLst>
            <a:lin ang="5400000" scaled="1"/>
          </a:gradFill>
          <a:ln w="9525">
            <a:noFill/>
            <a:miter lim="800000"/>
            <a:headEnd type="none" w="sm" len="sm"/>
            <a:tailEnd type="none" w="sm" len="sm"/>
          </a:ln>
          <a:effectLst/>
        </p:spPr>
        <p:txBody>
          <a:bodyPr wrap="none" anchor="ctr"/>
          <a:lstStyle/>
          <a:p>
            <a:endParaRPr lang="en-US"/>
          </a:p>
        </p:txBody>
      </p:sp>
      <p:pic>
        <p:nvPicPr>
          <p:cNvPr id="7" name="Embedded Image" descr="loc_env_CLN_dialog_box.bmp"/>
          <p:cNvPicPr>
            <a:picLocks noChangeAspect="1"/>
          </p:cNvPicPr>
          <p:nvPr/>
        </p:nvPicPr>
        <p:blipFill>
          <a:blip r:embed="rId3" cstate="print"/>
          <a:stretch>
            <a:fillRect/>
          </a:stretch>
        </p:blipFill>
        <p:spPr>
          <a:xfrm>
            <a:off x="914400" y="2590800"/>
            <a:ext cx="5105399" cy="3403599"/>
          </a:xfrm>
          <a:prstGeom prst="rect">
            <a:avLst/>
          </a:prstGeom>
        </p:spPr>
      </p:pic>
      <p:pic>
        <p:nvPicPr>
          <p:cNvPr id="8" name="Embedded Image" descr="noloc_env_CLN_with_parameters.bmp"/>
          <p:cNvPicPr>
            <a:picLocks noChangeAspect="1"/>
          </p:cNvPicPr>
          <p:nvPr/>
        </p:nvPicPr>
        <p:blipFill>
          <a:blip r:embed="rId4" cstate="print"/>
          <a:stretch>
            <a:fillRect/>
          </a:stretch>
        </p:blipFill>
        <p:spPr>
          <a:xfrm>
            <a:off x="7315200" y="3581400"/>
            <a:ext cx="878497" cy="94438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p:cNvSpPr>
            <a:spLocks noGrp="1" noChangeArrowheads="1"/>
          </p:cNvSpPr>
          <p:nvPr>
            <p:ph type="title"/>
          </p:nvPr>
        </p:nvSpPr>
        <p:spPr/>
        <p:txBody>
          <a:bodyPr/>
          <a:lstStyle/>
          <a:p>
            <a:r>
              <a:rPr lang="en-US" smtClean="0"/>
              <a:t>Parameter Types</a:t>
            </a:r>
            <a:endParaRPr lang="en-US"/>
          </a:p>
        </p:txBody>
      </p:sp>
      <p:sp>
        <p:nvSpPr>
          <p:cNvPr id="82949" name="Rectangle 5"/>
          <p:cNvSpPr>
            <a:spLocks noGrp="1" noChangeArrowheads="1"/>
          </p:cNvSpPr>
          <p:nvPr>
            <p:ph idx="1"/>
          </p:nvPr>
        </p:nvSpPr>
        <p:spPr/>
        <p:txBody>
          <a:bodyPr/>
          <a:lstStyle/>
          <a:p>
            <a:r>
              <a:rPr lang="en-US" dirty="0" smtClean="0"/>
              <a:t>Select a data type for each parameter</a:t>
            </a:r>
          </a:p>
          <a:p>
            <a:r>
              <a:rPr lang="en-US" dirty="0" smtClean="0"/>
              <a:t/>
            </a:r>
            <a:br>
              <a:rPr lang="en-US" dirty="0" smtClean="0"/>
            </a:br>
            <a:r>
              <a:rPr lang="en-US" dirty="0" smtClean="0"/>
              <a:t>Common Parameter Types</a:t>
            </a:r>
          </a:p>
          <a:p>
            <a:pPr lvl="1"/>
            <a:r>
              <a:rPr lang="en-US" dirty="0" smtClean="0"/>
              <a:t>Numeric</a:t>
            </a:r>
          </a:p>
          <a:p>
            <a:pPr lvl="1"/>
            <a:r>
              <a:rPr lang="en-US" dirty="0" smtClean="0"/>
              <a:t>Array</a:t>
            </a:r>
          </a:p>
          <a:p>
            <a:pPr lvl="1"/>
            <a:r>
              <a:rPr lang="en-US" dirty="0" smtClean="0"/>
              <a:t>String</a:t>
            </a:r>
          </a:p>
          <a:p>
            <a:pPr lvl="1"/>
            <a:r>
              <a:rPr lang="en-US" dirty="0" smtClean="0"/>
              <a:t>Adapt to Type</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Numeric Parameter Type</a:t>
            </a:r>
            <a:endParaRPr lang="en-US" dirty="0"/>
          </a:p>
        </p:txBody>
      </p:sp>
      <p:sp>
        <p:nvSpPr>
          <p:cNvPr id="3" name="Content Placeholder 2"/>
          <p:cNvSpPr>
            <a:spLocks noGrp="1"/>
          </p:cNvSpPr>
          <p:nvPr>
            <p:ph idx="1"/>
          </p:nvPr>
        </p:nvSpPr>
        <p:spPr>
          <a:xfrm>
            <a:off x="457200" y="1295400"/>
            <a:ext cx="8229600" cy="4830763"/>
          </a:xfrm>
        </p:spPr>
        <p:txBody>
          <a:bodyPr/>
          <a:lstStyle/>
          <a:p>
            <a:pPr>
              <a:buFont typeface="Arial" pitchFamily="34" charset="0"/>
              <a:buChar char="•"/>
            </a:pPr>
            <a:r>
              <a:rPr lang="en-US" dirty="0" smtClean="0"/>
              <a:t> Specify the numeric representation</a:t>
            </a:r>
          </a:p>
          <a:p>
            <a:pPr>
              <a:buFont typeface="Arial" pitchFamily="34" charset="0"/>
              <a:buChar char="•"/>
            </a:pPr>
            <a:r>
              <a:rPr lang="en-US" dirty="0" smtClean="0"/>
              <a:t> Determine whether to pass by value or by reference</a:t>
            </a:r>
            <a:endParaRPr lang="en-US" dirty="0"/>
          </a:p>
        </p:txBody>
      </p:sp>
      <p:pic>
        <p:nvPicPr>
          <p:cNvPr id="5" name="Embedded Image" descr="loc_env_cln_pointer_to_value.bmp"/>
          <p:cNvPicPr>
            <a:picLocks noChangeAspect="1"/>
          </p:cNvPicPr>
          <p:nvPr/>
        </p:nvPicPr>
        <p:blipFill>
          <a:blip r:embed="rId3" cstate="print"/>
          <a:stretch>
            <a:fillRect/>
          </a:stretch>
        </p:blipFill>
        <p:spPr>
          <a:xfrm>
            <a:off x="1828800" y="2514600"/>
            <a:ext cx="5342715" cy="356181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0" name="Rectangle 8"/>
          <p:cNvSpPr>
            <a:spLocks noGrp="1" noChangeArrowheads="1"/>
          </p:cNvSpPr>
          <p:nvPr>
            <p:ph type="title"/>
          </p:nvPr>
        </p:nvSpPr>
        <p:spPr/>
        <p:txBody>
          <a:bodyPr/>
          <a:lstStyle/>
          <a:p>
            <a:r>
              <a:rPr lang="en-US" dirty="0" smtClean="0"/>
              <a:t>Array Parameter Type</a:t>
            </a:r>
            <a:endParaRPr lang="en-US" dirty="0"/>
          </a:p>
        </p:txBody>
      </p:sp>
      <p:sp>
        <p:nvSpPr>
          <p:cNvPr id="5" name="Content Placeholder 4"/>
          <p:cNvSpPr>
            <a:spLocks noGrp="1"/>
          </p:cNvSpPr>
          <p:nvPr>
            <p:ph sz="half" idx="2"/>
          </p:nvPr>
        </p:nvSpPr>
        <p:spPr/>
        <p:txBody>
          <a:bodyPr>
            <a:normAutofit fontScale="92500" lnSpcReduction="20000"/>
          </a:bodyPr>
          <a:lstStyle/>
          <a:p>
            <a:pPr lvl="1"/>
            <a:r>
              <a:rPr lang="en-US" dirty="0" smtClean="0"/>
              <a:t>Select the data type of the array</a:t>
            </a:r>
          </a:p>
          <a:p>
            <a:pPr lvl="1"/>
            <a:r>
              <a:rPr lang="en-US" dirty="0" smtClean="0"/>
              <a:t>Select the number of dimensions for the array</a:t>
            </a:r>
          </a:p>
          <a:p>
            <a:pPr lvl="1"/>
            <a:r>
              <a:rPr lang="en-US" dirty="0" smtClean="0"/>
              <a:t>Determine how to pass the array (</a:t>
            </a:r>
            <a:r>
              <a:rPr lang="en-US" b="1" dirty="0" smtClean="0"/>
              <a:t>Array format</a:t>
            </a:r>
            <a:r>
              <a:rPr lang="en-US" dirty="0" smtClean="0"/>
              <a:t>)</a:t>
            </a:r>
          </a:p>
          <a:p>
            <a:pPr lvl="1"/>
            <a:r>
              <a:rPr lang="en-US" dirty="0" smtClean="0"/>
              <a:t>Create another parameter to specify the array size if the </a:t>
            </a:r>
            <a:r>
              <a:rPr lang="en-US" b="1" dirty="0" smtClean="0"/>
              <a:t>Array format </a:t>
            </a:r>
            <a:r>
              <a:rPr lang="en-US" dirty="0" smtClean="0"/>
              <a:t>is </a:t>
            </a:r>
            <a:r>
              <a:rPr lang="en-US" dirty="0" smtClean="0">
                <a:latin typeface="+mj-lt"/>
                <a:cs typeface="Courier New" pitchFamily="49" charset="0"/>
              </a:rPr>
              <a:t>Array Data Pointer</a:t>
            </a:r>
          </a:p>
          <a:p>
            <a:endParaRPr lang="en-US" dirty="0"/>
          </a:p>
        </p:txBody>
      </p:sp>
      <p:pic>
        <p:nvPicPr>
          <p:cNvPr id="10" name="Embedded Image" descr="loc_env_CLN_array_parameter.bmp"/>
          <p:cNvPicPr>
            <a:picLocks noGrp="1" noChangeAspect="1"/>
          </p:cNvPicPr>
          <p:nvPr>
            <p:ph sz="half" idx="1"/>
          </p:nvPr>
        </p:nvPicPr>
        <p:blipFill>
          <a:blip r:embed="rId3" cstate="print"/>
          <a:stretch>
            <a:fillRect/>
          </a:stretch>
        </p:blipFill>
        <p:spPr>
          <a:xfrm>
            <a:off x="457200" y="1828800"/>
            <a:ext cx="5791200" cy="38608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8" name="Rectangle 4"/>
          <p:cNvSpPr>
            <a:spLocks noGrp="1" noChangeArrowheads="1"/>
          </p:cNvSpPr>
          <p:nvPr>
            <p:ph type="title"/>
          </p:nvPr>
        </p:nvSpPr>
        <p:spPr/>
        <p:txBody>
          <a:bodyPr/>
          <a:lstStyle/>
          <a:p>
            <a:r>
              <a:rPr lang="en-US" dirty="0" smtClean="0"/>
              <a:t>Array Formats</a:t>
            </a:r>
            <a:endParaRPr lang="en-US" dirty="0"/>
          </a:p>
        </p:txBody>
      </p:sp>
      <p:sp>
        <p:nvSpPr>
          <p:cNvPr id="169989" name="Rectangle 5"/>
          <p:cNvSpPr>
            <a:spLocks noGrp="1" noChangeArrowheads="1"/>
          </p:cNvSpPr>
          <p:nvPr>
            <p:ph idx="1"/>
          </p:nvPr>
        </p:nvSpPr>
        <p:spPr>
          <a:xfrm>
            <a:off x="457200" y="1219200"/>
            <a:ext cx="8229600" cy="4525963"/>
          </a:xfrm>
        </p:spPr>
        <p:txBody>
          <a:bodyPr>
            <a:normAutofit fontScale="92500" lnSpcReduction="10000"/>
          </a:bodyPr>
          <a:lstStyle/>
          <a:p>
            <a:r>
              <a:rPr lang="en-US" sz="2400" b="1" dirty="0" smtClean="0"/>
              <a:t>Array Data Pointer</a:t>
            </a:r>
          </a:p>
          <a:p>
            <a:pPr lvl="1"/>
            <a:r>
              <a:rPr lang="en-US" sz="2400" b="1" dirty="0" smtClean="0"/>
              <a:t>Type *Array </a:t>
            </a:r>
            <a:r>
              <a:rPr lang="en-US" sz="2400" dirty="0" smtClean="0"/>
              <a:t>— Pointer to the first element of the array</a:t>
            </a:r>
          </a:p>
          <a:p>
            <a:pPr lvl="2"/>
            <a:r>
              <a:rPr lang="en-US" sz="2200" dirty="0" smtClean="0"/>
              <a:t>Shared library cannot change the array’s location in memory</a:t>
            </a:r>
          </a:p>
          <a:p>
            <a:endParaRPr lang="en-US" sz="1800" b="1" dirty="0" smtClean="0"/>
          </a:p>
          <a:p>
            <a:r>
              <a:rPr lang="en-US" sz="2400" b="1" dirty="0" smtClean="0"/>
              <a:t>Array Handle</a:t>
            </a:r>
          </a:p>
          <a:p>
            <a:pPr lvl="1"/>
            <a:r>
              <a:rPr lang="en-US" sz="2400" b="1" dirty="0" smtClean="0"/>
              <a:t>Type **Array </a:t>
            </a:r>
            <a:r>
              <a:rPr lang="en-US" sz="2400" dirty="0" smtClean="0"/>
              <a:t>— Pointer to a pointer to the array size and array data</a:t>
            </a:r>
          </a:p>
          <a:p>
            <a:pPr lvl="2"/>
            <a:r>
              <a:rPr lang="en-US" sz="2200" dirty="0" smtClean="0"/>
              <a:t>Shared library can resize the array</a:t>
            </a:r>
          </a:p>
          <a:p>
            <a:endParaRPr lang="en-US" sz="1800" b="1" dirty="0" smtClean="0"/>
          </a:p>
          <a:p>
            <a:r>
              <a:rPr lang="en-US" sz="2400" b="1" dirty="0" smtClean="0"/>
              <a:t>Array Handle Pointer</a:t>
            </a:r>
          </a:p>
          <a:p>
            <a:pPr lvl="1"/>
            <a:r>
              <a:rPr lang="en-US" sz="2400" b="1" dirty="0" smtClean="0"/>
              <a:t>Type ***Array </a:t>
            </a:r>
            <a:r>
              <a:rPr lang="en-US" sz="2400" dirty="0" smtClean="0"/>
              <a:t>— Pointer to a pointer to a pointer of the array size and array data</a:t>
            </a:r>
          </a:p>
          <a:p>
            <a:pPr lvl="2"/>
            <a:r>
              <a:rPr lang="en-US" sz="2200" dirty="0" smtClean="0"/>
              <a:t>Shared library can resize the array</a:t>
            </a:r>
          </a:p>
          <a:p>
            <a:pPr lvl="2"/>
            <a:r>
              <a:rPr lang="en-US" sz="2200" dirty="0" smtClean="0"/>
              <a:t>Shared library can delete the array or allocate a new array</a:t>
            </a:r>
            <a:endParaRPr lang="en-US" sz="2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4"/>
          <p:cNvSpPr>
            <a:spLocks noGrp="1" noChangeArrowheads="1"/>
          </p:cNvSpPr>
          <p:nvPr>
            <p:ph type="title"/>
          </p:nvPr>
        </p:nvSpPr>
        <p:spPr/>
        <p:txBody>
          <a:bodyPr/>
          <a:lstStyle/>
          <a:p>
            <a:r>
              <a:rPr lang="en-US" smtClean="0"/>
              <a:t>String Parameter Type</a:t>
            </a:r>
            <a:endParaRPr lang="en-US"/>
          </a:p>
        </p:txBody>
      </p:sp>
      <p:pic>
        <p:nvPicPr>
          <p:cNvPr id="6" name="Content Placeholder 5" descr="loc_env_CLN_String_Parameter.bmp"/>
          <p:cNvPicPr>
            <a:picLocks noGrp="1" noChangeAspect="1"/>
          </p:cNvPicPr>
          <p:nvPr>
            <p:ph sz="half" idx="1"/>
          </p:nvPr>
        </p:nvPicPr>
        <p:blipFill>
          <a:blip r:embed="rId2" cstate="print"/>
          <a:stretch>
            <a:fillRect/>
          </a:stretch>
        </p:blipFill>
        <p:spPr>
          <a:xfrm>
            <a:off x="381001" y="1828800"/>
            <a:ext cx="5253429" cy="3502286"/>
          </a:xfrm>
        </p:spPr>
      </p:pic>
      <p:sp>
        <p:nvSpPr>
          <p:cNvPr id="86021" name="Rectangle 5"/>
          <p:cNvSpPr>
            <a:spLocks noGrp="1" noChangeArrowheads="1"/>
          </p:cNvSpPr>
          <p:nvPr>
            <p:ph sz="half" idx="2"/>
          </p:nvPr>
        </p:nvSpPr>
        <p:spPr>
          <a:xfrm>
            <a:off x="5791200" y="1600200"/>
            <a:ext cx="2895600" cy="4525963"/>
          </a:xfrm>
        </p:spPr>
        <p:txBody>
          <a:bodyPr>
            <a:normAutofit fontScale="92500" lnSpcReduction="20000"/>
          </a:bodyPr>
          <a:lstStyle/>
          <a:p>
            <a:r>
              <a:rPr lang="en-US" dirty="0" smtClean="0"/>
              <a:t>Define the string format</a:t>
            </a:r>
          </a:p>
          <a:p>
            <a:endParaRPr lang="en-US" sz="1050" dirty="0" smtClean="0"/>
          </a:p>
          <a:p>
            <a:r>
              <a:rPr lang="en-US" dirty="0" smtClean="0"/>
              <a:t>Allocate memory for the string if necessary</a:t>
            </a:r>
          </a:p>
          <a:p>
            <a:pPr lvl="1"/>
            <a:r>
              <a:rPr lang="en-US" dirty="0" smtClean="0"/>
              <a:t>Create another parameter to define the string size if the </a:t>
            </a:r>
            <a:r>
              <a:rPr lang="en-US" b="1" dirty="0" smtClean="0"/>
              <a:t>String format </a:t>
            </a:r>
            <a:r>
              <a:rPr lang="en-US" dirty="0" smtClean="0"/>
              <a:t>is C or Pascal</a:t>
            </a:r>
          </a:p>
          <a:p>
            <a:pPr lvl="1"/>
            <a:r>
              <a:rPr lang="en-US" dirty="0" smtClean="0"/>
              <a:t>Allocate the buffer manually by passing a string with sufficient length into the input terminal</a:t>
            </a:r>
          </a:p>
          <a:p>
            <a:pPr lvl="1"/>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517525" y="1219200"/>
            <a:ext cx="3352800" cy="1143000"/>
          </a:xfrm>
          <a:prstGeom prst="rect">
            <a:avLst/>
          </a:prstGeom>
          <a:solidFill>
            <a:schemeClr val="accent1"/>
          </a:solidFill>
          <a:ln w="28575">
            <a:noFill/>
            <a:miter lim="800000"/>
            <a:headEnd type="none" w="sm" len="sm"/>
            <a:tailEnd type="none" w="sm" len="sm"/>
          </a:ln>
          <a:effectLst>
            <a:outerShdw dist="107763" dir="2700000" algn="ctr" rotWithShape="0">
              <a:schemeClr val="bg2">
                <a:alpha val="50000"/>
              </a:schemeClr>
            </a:outerShdw>
          </a:effectLst>
        </p:spPr>
        <p:txBody>
          <a:bodyPr wrap="none" anchor="ctr"/>
          <a:lstStyle/>
          <a:p>
            <a:endParaRPr lang="en-US"/>
          </a:p>
        </p:txBody>
      </p:sp>
      <p:sp>
        <p:nvSpPr>
          <p:cNvPr id="87043" name="Rectangle 3"/>
          <p:cNvSpPr>
            <a:spLocks noGrp="1" noChangeArrowheads="1"/>
          </p:cNvSpPr>
          <p:nvPr>
            <p:ph type="title"/>
          </p:nvPr>
        </p:nvSpPr>
        <p:spPr>
          <a:xfrm>
            <a:off x="381000" y="76200"/>
            <a:ext cx="8534400" cy="1066800"/>
          </a:xfrm>
        </p:spPr>
        <p:txBody>
          <a:bodyPr/>
          <a:lstStyle/>
          <a:p>
            <a:r>
              <a:rPr lang="en-US" dirty="0"/>
              <a:t>String Formats</a:t>
            </a:r>
          </a:p>
        </p:txBody>
      </p:sp>
      <p:sp>
        <p:nvSpPr>
          <p:cNvPr id="87044" name="Rectangle 4"/>
          <p:cNvSpPr>
            <a:spLocks noGrp="1" noChangeArrowheads="1"/>
          </p:cNvSpPr>
          <p:nvPr>
            <p:ph idx="1"/>
          </p:nvPr>
        </p:nvSpPr>
        <p:spPr>
          <a:xfrm>
            <a:off x="4419600" y="1371600"/>
            <a:ext cx="3962400" cy="536575"/>
          </a:xfrm>
          <a:noFill/>
          <a:ln/>
        </p:spPr>
        <p:txBody>
          <a:bodyPr>
            <a:noAutofit/>
          </a:bodyPr>
          <a:lstStyle/>
          <a:p>
            <a:pPr marL="342900" indent="-342900">
              <a:buFontTx/>
              <a:buNone/>
            </a:pPr>
            <a:r>
              <a:rPr lang="en-US" sz="3200" dirty="0"/>
              <a:t>LabVIEW String Handles </a:t>
            </a:r>
          </a:p>
        </p:txBody>
      </p:sp>
      <p:grpSp>
        <p:nvGrpSpPr>
          <p:cNvPr id="87045" name="Group 5"/>
          <p:cNvGrpSpPr>
            <a:grpSpLocks/>
          </p:cNvGrpSpPr>
          <p:nvPr/>
        </p:nvGrpSpPr>
        <p:grpSpPr bwMode="auto">
          <a:xfrm>
            <a:off x="609600" y="1371600"/>
            <a:ext cx="3200400" cy="876300"/>
            <a:chOff x="864" y="2352"/>
            <a:chExt cx="2016" cy="552"/>
          </a:xfrm>
        </p:grpSpPr>
        <p:grpSp>
          <p:nvGrpSpPr>
            <p:cNvPr id="87046" name="Group 6"/>
            <p:cNvGrpSpPr>
              <a:grpSpLocks/>
            </p:cNvGrpSpPr>
            <p:nvPr/>
          </p:nvGrpSpPr>
          <p:grpSpPr bwMode="auto">
            <a:xfrm>
              <a:off x="864" y="2352"/>
              <a:ext cx="960" cy="240"/>
              <a:chOff x="3552" y="768"/>
              <a:chExt cx="960" cy="240"/>
            </a:xfrm>
          </p:grpSpPr>
          <p:sp>
            <p:nvSpPr>
              <p:cNvPr id="87047" name="Rectangle 7"/>
              <p:cNvSpPr>
                <a:spLocks noChangeArrowheads="1"/>
              </p:cNvSpPr>
              <p:nvPr/>
            </p:nvSpPr>
            <p:spPr bwMode="auto">
              <a:xfrm>
                <a:off x="3552" y="768"/>
                <a:ext cx="240" cy="240"/>
              </a:xfrm>
              <a:prstGeom prst="rect">
                <a:avLst/>
              </a:prstGeom>
              <a:noFill/>
              <a:ln w="28575">
                <a:solidFill>
                  <a:schemeClr val="tx1"/>
                </a:solidFill>
                <a:miter lim="800000"/>
                <a:headEnd type="none" w="sm" len="sm"/>
                <a:tailEnd type="none" w="sm" len="sm"/>
              </a:ln>
              <a:effectLst/>
            </p:spPr>
            <p:txBody>
              <a:bodyPr wrap="none" anchor="ctr"/>
              <a:lstStyle/>
              <a:p>
                <a:endParaRPr lang="en-US"/>
              </a:p>
            </p:txBody>
          </p:sp>
          <p:sp>
            <p:nvSpPr>
              <p:cNvPr id="87048" name="Rectangle 8"/>
              <p:cNvSpPr>
                <a:spLocks noChangeArrowheads="1"/>
              </p:cNvSpPr>
              <p:nvPr/>
            </p:nvSpPr>
            <p:spPr bwMode="auto">
              <a:xfrm>
                <a:off x="3792" y="768"/>
                <a:ext cx="240" cy="240"/>
              </a:xfrm>
              <a:prstGeom prst="rect">
                <a:avLst/>
              </a:prstGeom>
              <a:noFill/>
              <a:ln w="28575">
                <a:solidFill>
                  <a:schemeClr val="tx1"/>
                </a:solidFill>
                <a:miter lim="800000"/>
                <a:headEnd type="none" w="sm" len="sm"/>
                <a:tailEnd type="none" w="sm" len="sm"/>
              </a:ln>
              <a:effectLst/>
            </p:spPr>
            <p:txBody>
              <a:bodyPr wrap="none" anchor="ctr"/>
              <a:lstStyle/>
              <a:p>
                <a:endParaRPr lang="en-US"/>
              </a:p>
            </p:txBody>
          </p:sp>
          <p:sp>
            <p:nvSpPr>
              <p:cNvPr id="87049" name="Rectangle 9"/>
              <p:cNvSpPr>
                <a:spLocks noChangeArrowheads="1"/>
              </p:cNvSpPr>
              <p:nvPr/>
            </p:nvSpPr>
            <p:spPr bwMode="auto">
              <a:xfrm>
                <a:off x="4032" y="768"/>
                <a:ext cx="240" cy="240"/>
              </a:xfrm>
              <a:prstGeom prst="rect">
                <a:avLst/>
              </a:prstGeom>
              <a:noFill/>
              <a:ln w="28575">
                <a:solidFill>
                  <a:schemeClr val="tx1"/>
                </a:solidFill>
                <a:miter lim="800000"/>
                <a:headEnd type="none" w="sm" len="sm"/>
                <a:tailEnd type="none" w="sm" len="sm"/>
              </a:ln>
              <a:effectLst/>
            </p:spPr>
            <p:txBody>
              <a:bodyPr wrap="none" anchor="ctr"/>
              <a:lstStyle/>
              <a:p>
                <a:endParaRPr lang="en-US"/>
              </a:p>
            </p:txBody>
          </p:sp>
          <p:sp>
            <p:nvSpPr>
              <p:cNvPr id="87050" name="Rectangle 10"/>
              <p:cNvSpPr>
                <a:spLocks noChangeArrowheads="1"/>
              </p:cNvSpPr>
              <p:nvPr/>
            </p:nvSpPr>
            <p:spPr bwMode="auto">
              <a:xfrm>
                <a:off x="4272" y="768"/>
                <a:ext cx="240" cy="240"/>
              </a:xfrm>
              <a:prstGeom prst="rect">
                <a:avLst/>
              </a:prstGeom>
              <a:noFill/>
              <a:ln w="28575">
                <a:solidFill>
                  <a:schemeClr val="tx1"/>
                </a:solidFill>
                <a:miter lim="800000"/>
                <a:headEnd type="none" w="sm" len="sm"/>
                <a:tailEnd type="none" w="sm" len="sm"/>
              </a:ln>
              <a:effectLst/>
            </p:spPr>
            <p:txBody>
              <a:bodyPr wrap="none" anchor="ctr"/>
              <a:lstStyle/>
              <a:p>
                <a:endParaRPr lang="en-US"/>
              </a:p>
            </p:txBody>
          </p:sp>
        </p:grpSp>
        <p:grpSp>
          <p:nvGrpSpPr>
            <p:cNvPr id="87051" name="Group 11"/>
            <p:cNvGrpSpPr>
              <a:grpSpLocks/>
            </p:cNvGrpSpPr>
            <p:nvPr/>
          </p:nvGrpSpPr>
          <p:grpSpPr bwMode="auto">
            <a:xfrm>
              <a:off x="1824" y="2352"/>
              <a:ext cx="960" cy="240"/>
              <a:chOff x="3552" y="768"/>
              <a:chExt cx="960" cy="240"/>
            </a:xfrm>
          </p:grpSpPr>
          <p:sp>
            <p:nvSpPr>
              <p:cNvPr id="87052" name="Rectangle 12"/>
              <p:cNvSpPr>
                <a:spLocks noChangeArrowheads="1"/>
              </p:cNvSpPr>
              <p:nvPr/>
            </p:nvSpPr>
            <p:spPr bwMode="auto">
              <a:xfrm>
                <a:off x="3552" y="768"/>
                <a:ext cx="240" cy="240"/>
              </a:xfrm>
              <a:prstGeom prst="rect">
                <a:avLst/>
              </a:prstGeom>
              <a:noFill/>
              <a:ln w="28575">
                <a:solidFill>
                  <a:schemeClr val="tx1"/>
                </a:solidFill>
                <a:miter lim="800000"/>
                <a:headEnd type="none" w="sm" len="sm"/>
                <a:tailEnd type="none" w="sm" len="sm"/>
              </a:ln>
              <a:effectLst/>
            </p:spPr>
            <p:txBody>
              <a:bodyPr wrap="none" anchor="ctr"/>
              <a:lstStyle/>
              <a:p>
                <a:endParaRPr lang="en-US"/>
              </a:p>
            </p:txBody>
          </p:sp>
          <p:sp>
            <p:nvSpPr>
              <p:cNvPr id="87053" name="Rectangle 13"/>
              <p:cNvSpPr>
                <a:spLocks noChangeArrowheads="1"/>
              </p:cNvSpPr>
              <p:nvPr/>
            </p:nvSpPr>
            <p:spPr bwMode="auto">
              <a:xfrm>
                <a:off x="3792" y="768"/>
                <a:ext cx="240" cy="240"/>
              </a:xfrm>
              <a:prstGeom prst="rect">
                <a:avLst/>
              </a:prstGeom>
              <a:noFill/>
              <a:ln w="28575">
                <a:solidFill>
                  <a:schemeClr val="tx1"/>
                </a:solidFill>
                <a:miter lim="800000"/>
                <a:headEnd type="none" w="sm" len="sm"/>
                <a:tailEnd type="none" w="sm" len="sm"/>
              </a:ln>
              <a:effectLst/>
            </p:spPr>
            <p:txBody>
              <a:bodyPr wrap="none" anchor="ctr"/>
              <a:lstStyle/>
              <a:p>
                <a:endParaRPr lang="en-US"/>
              </a:p>
            </p:txBody>
          </p:sp>
          <p:sp>
            <p:nvSpPr>
              <p:cNvPr id="87054" name="Rectangle 14"/>
              <p:cNvSpPr>
                <a:spLocks noChangeArrowheads="1"/>
              </p:cNvSpPr>
              <p:nvPr/>
            </p:nvSpPr>
            <p:spPr bwMode="auto">
              <a:xfrm>
                <a:off x="4032" y="768"/>
                <a:ext cx="240" cy="240"/>
              </a:xfrm>
              <a:prstGeom prst="rect">
                <a:avLst/>
              </a:prstGeom>
              <a:noFill/>
              <a:ln w="28575">
                <a:solidFill>
                  <a:schemeClr val="tx1"/>
                </a:solidFill>
                <a:miter lim="800000"/>
                <a:headEnd type="none" w="sm" len="sm"/>
                <a:tailEnd type="none" w="sm" len="sm"/>
              </a:ln>
              <a:effectLst/>
            </p:spPr>
            <p:txBody>
              <a:bodyPr wrap="none" anchor="ctr"/>
              <a:lstStyle/>
              <a:p>
                <a:endParaRPr lang="en-US"/>
              </a:p>
            </p:txBody>
          </p:sp>
          <p:sp>
            <p:nvSpPr>
              <p:cNvPr id="87055" name="Rectangle 15"/>
              <p:cNvSpPr>
                <a:spLocks noChangeArrowheads="1"/>
              </p:cNvSpPr>
              <p:nvPr/>
            </p:nvSpPr>
            <p:spPr bwMode="auto">
              <a:xfrm>
                <a:off x="4272" y="768"/>
                <a:ext cx="240" cy="240"/>
              </a:xfrm>
              <a:prstGeom prst="rect">
                <a:avLst/>
              </a:prstGeom>
              <a:noFill/>
              <a:ln w="28575">
                <a:solidFill>
                  <a:schemeClr val="tx1"/>
                </a:solidFill>
                <a:miter lim="800000"/>
                <a:headEnd type="none" w="sm" len="sm"/>
                <a:tailEnd type="none" w="sm" len="sm"/>
              </a:ln>
              <a:effectLst/>
            </p:spPr>
            <p:txBody>
              <a:bodyPr wrap="none" anchor="ctr"/>
              <a:lstStyle/>
              <a:p>
                <a:endParaRPr lang="en-US"/>
              </a:p>
            </p:txBody>
          </p:sp>
        </p:grpSp>
        <p:sp>
          <p:nvSpPr>
            <p:cNvPr id="87056" name="Text Box 16"/>
            <p:cNvSpPr txBox="1">
              <a:spLocks noChangeArrowheads="1"/>
            </p:cNvSpPr>
            <p:nvPr/>
          </p:nvSpPr>
          <p:spPr bwMode="auto">
            <a:xfrm>
              <a:off x="864" y="2364"/>
              <a:ext cx="2016" cy="212"/>
            </a:xfrm>
            <a:prstGeom prst="rect">
              <a:avLst/>
            </a:prstGeom>
            <a:noFill/>
            <a:ln w="9525">
              <a:noFill/>
              <a:miter lim="800000"/>
              <a:headEnd type="none" w="sm" len="sm"/>
              <a:tailEnd type="none" w="sm" len="sm"/>
            </a:ln>
            <a:effectLst/>
          </p:spPr>
          <p:txBody>
            <a:bodyPr>
              <a:spAutoFit/>
              <a:flatTx/>
            </a:bodyPr>
            <a:lstStyle/>
            <a:p>
              <a:pPr algn="l">
                <a:spcBef>
                  <a:spcPct val="50000"/>
                </a:spcBef>
                <a:tabLst>
                  <a:tab pos="114300" algn="ctr"/>
                  <a:tab pos="457200" algn="ctr"/>
                  <a:tab pos="857250" algn="ctr"/>
                  <a:tab pos="1257300" algn="ctr"/>
                  <a:tab pos="1600200" algn="ctr"/>
                  <a:tab pos="2000250" algn="ctr"/>
                  <a:tab pos="2400300" algn="ctr"/>
                  <a:tab pos="2743200" algn="ctr"/>
                </a:tabLst>
              </a:pPr>
              <a:r>
                <a:rPr lang="en-US" sz="1600" b="1" dirty="0">
                  <a:solidFill>
                    <a:schemeClr val="tx1"/>
                  </a:solidFill>
                </a:rPr>
                <a:t>	\00	\00	\00	\04	t	e	x	t</a:t>
              </a:r>
            </a:p>
          </p:txBody>
        </p:sp>
        <p:sp>
          <p:nvSpPr>
            <p:cNvPr id="87057" name="Text Box 17"/>
            <p:cNvSpPr txBox="1">
              <a:spLocks noChangeArrowheads="1"/>
            </p:cNvSpPr>
            <p:nvPr/>
          </p:nvSpPr>
          <p:spPr bwMode="auto">
            <a:xfrm>
              <a:off x="864" y="2692"/>
              <a:ext cx="2016" cy="212"/>
            </a:xfrm>
            <a:prstGeom prst="rect">
              <a:avLst/>
            </a:prstGeom>
            <a:noFill/>
            <a:ln w="9525">
              <a:noFill/>
              <a:miter lim="800000"/>
              <a:headEnd type="none" w="sm" len="sm"/>
              <a:tailEnd type="none" w="sm" len="sm"/>
            </a:ln>
            <a:effectLst/>
          </p:spPr>
          <p:txBody>
            <a:bodyPr>
              <a:spAutoFit/>
              <a:flatTx/>
            </a:bodyPr>
            <a:lstStyle/>
            <a:p>
              <a:pPr algn="l">
                <a:spcBef>
                  <a:spcPct val="50000"/>
                </a:spcBef>
                <a:tabLst>
                  <a:tab pos="685800" algn="ctr"/>
                  <a:tab pos="2179638" algn="ctr"/>
                </a:tabLst>
              </a:pPr>
              <a:r>
                <a:rPr lang="en-US" sz="1600" b="1" dirty="0">
                  <a:solidFill>
                    <a:schemeClr val="tx1"/>
                  </a:solidFill>
                </a:rPr>
                <a:t>	string length	string data</a:t>
              </a:r>
            </a:p>
          </p:txBody>
        </p:sp>
        <p:sp>
          <p:nvSpPr>
            <p:cNvPr id="87058" name="AutoShape 18"/>
            <p:cNvSpPr>
              <a:spLocks/>
            </p:cNvSpPr>
            <p:nvPr/>
          </p:nvSpPr>
          <p:spPr bwMode="auto">
            <a:xfrm rot="-5400000">
              <a:off x="1296" y="2208"/>
              <a:ext cx="96" cy="960"/>
            </a:xfrm>
            <a:prstGeom prst="leftBrace">
              <a:avLst>
                <a:gd name="adj1" fmla="val 83333"/>
                <a:gd name="adj2" fmla="val 50000"/>
              </a:avLst>
            </a:prstGeom>
            <a:noFill/>
            <a:ln w="19050">
              <a:solidFill>
                <a:schemeClr val="tx1"/>
              </a:solidFill>
              <a:round/>
              <a:headEnd type="none" w="sm" len="sm"/>
              <a:tailEnd type="none" w="sm" len="sm"/>
            </a:ln>
            <a:effectLst/>
          </p:spPr>
          <p:txBody>
            <a:bodyPr wrap="none" anchor="ctr"/>
            <a:lstStyle/>
            <a:p>
              <a:endParaRPr lang="en-US"/>
            </a:p>
          </p:txBody>
        </p:sp>
        <p:sp>
          <p:nvSpPr>
            <p:cNvPr id="87059" name="AutoShape 19"/>
            <p:cNvSpPr>
              <a:spLocks/>
            </p:cNvSpPr>
            <p:nvPr/>
          </p:nvSpPr>
          <p:spPr bwMode="auto">
            <a:xfrm rot="-5400000">
              <a:off x="2256" y="2208"/>
              <a:ext cx="96" cy="960"/>
            </a:xfrm>
            <a:prstGeom prst="leftBrace">
              <a:avLst>
                <a:gd name="adj1" fmla="val 83333"/>
                <a:gd name="adj2" fmla="val 50000"/>
              </a:avLst>
            </a:prstGeom>
            <a:noFill/>
            <a:ln w="19050">
              <a:solidFill>
                <a:schemeClr val="tx1"/>
              </a:solidFill>
              <a:round/>
              <a:headEnd type="none" w="sm" len="sm"/>
              <a:tailEnd type="none" w="sm" len="sm"/>
            </a:ln>
            <a:effectLst/>
          </p:spPr>
          <p:txBody>
            <a:bodyPr wrap="none" anchor="ctr"/>
            <a:lstStyle/>
            <a:p>
              <a:endParaRPr lang="en-US"/>
            </a:p>
          </p:txBody>
        </p:sp>
      </p:grpSp>
      <p:sp>
        <p:nvSpPr>
          <p:cNvPr id="87060" name="Rectangle 20"/>
          <p:cNvSpPr>
            <a:spLocks noChangeArrowheads="1"/>
          </p:cNvSpPr>
          <p:nvPr/>
        </p:nvSpPr>
        <p:spPr bwMode="auto">
          <a:xfrm>
            <a:off x="504825" y="2743200"/>
            <a:ext cx="3352800" cy="1143000"/>
          </a:xfrm>
          <a:prstGeom prst="rect">
            <a:avLst/>
          </a:prstGeom>
          <a:solidFill>
            <a:schemeClr val="accent1"/>
          </a:solidFill>
          <a:ln w="28575">
            <a:noFill/>
            <a:miter lim="800000"/>
            <a:headEnd type="none" w="sm" len="sm"/>
            <a:tailEnd type="none" w="sm" len="sm"/>
          </a:ln>
          <a:effectLst>
            <a:outerShdw dist="107763" dir="2700000" algn="ctr" rotWithShape="0">
              <a:schemeClr val="bg2">
                <a:alpha val="50000"/>
              </a:schemeClr>
            </a:outerShdw>
          </a:effectLst>
        </p:spPr>
        <p:txBody>
          <a:bodyPr wrap="none" anchor="ctr"/>
          <a:lstStyle/>
          <a:p>
            <a:endParaRPr lang="en-US"/>
          </a:p>
        </p:txBody>
      </p:sp>
      <p:sp>
        <p:nvSpPr>
          <p:cNvPr id="87061" name="Rectangle 21"/>
          <p:cNvSpPr>
            <a:spLocks noChangeArrowheads="1"/>
          </p:cNvSpPr>
          <p:nvPr/>
        </p:nvSpPr>
        <p:spPr bwMode="auto">
          <a:xfrm>
            <a:off x="4467225" y="3048000"/>
            <a:ext cx="3749675" cy="533400"/>
          </a:xfrm>
          <a:prstGeom prst="rect">
            <a:avLst/>
          </a:prstGeom>
          <a:noFill/>
          <a:ln w="9525">
            <a:noFill/>
            <a:miter lim="800000"/>
            <a:headEnd/>
            <a:tailEnd/>
          </a:ln>
          <a:effectLst/>
        </p:spPr>
        <p:txBody>
          <a:bodyPr/>
          <a:lstStyle/>
          <a:p>
            <a:pPr marL="342900" indent="-342900" algn="l">
              <a:spcBef>
                <a:spcPct val="20000"/>
              </a:spcBef>
            </a:pPr>
            <a:r>
              <a:rPr lang="en-US" sz="3200" dirty="0">
                <a:solidFill>
                  <a:schemeClr val="tx1"/>
                </a:solidFill>
              </a:rPr>
              <a:t>Pascal String Format </a:t>
            </a:r>
          </a:p>
        </p:txBody>
      </p:sp>
      <p:sp>
        <p:nvSpPr>
          <p:cNvPr id="87062" name="Rectangle 22"/>
          <p:cNvSpPr>
            <a:spLocks noChangeArrowheads="1"/>
          </p:cNvSpPr>
          <p:nvPr/>
        </p:nvSpPr>
        <p:spPr bwMode="auto">
          <a:xfrm>
            <a:off x="1800225" y="2895600"/>
            <a:ext cx="381000" cy="381000"/>
          </a:xfrm>
          <a:prstGeom prst="rect">
            <a:avLst/>
          </a:prstGeom>
          <a:noFill/>
          <a:ln w="28575">
            <a:solidFill>
              <a:schemeClr val="tx1"/>
            </a:solidFill>
            <a:miter lim="800000"/>
            <a:headEnd type="none" w="sm" len="sm"/>
            <a:tailEnd type="none" w="sm" len="sm"/>
          </a:ln>
          <a:effectLst/>
        </p:spPr>
        <p:txBody>
          <a:bodyPr wrap="none" anchor="ctr"/>
          <a:lstStyle/>
          <a:p>
            <a:endParaRPr lang="en-US"/>
          </a:p>
        </p:txBody>
      </p:sp>
      <p:grpSp>
        <p:nvGrpSpPr>
          <p:cNvPr id="87063" name="Group 23"/>
          <p:cNvGrpSpPr>
            <a:grpSpLocks/>
          </p:cNvGrpSpPr>
          <p:nvPr/>
        </p:nvGrpSpPr>
        <p:grpSpPr bwMode="auto">
          <a:xfrm>
            <a:off x="2181225" y="2895600"/>
            <a:ext cx="1524000" cy="381000"/>
            <a:chOff x="3552" y="768"/>
            <a:chExt cx="960" cy="240"/>
          </a:xfrm>
        </p:grpSpPr>
        <p:sp>
          <p:nvSpPr>
            <p:cNvPr id="87064" name="Rectangle 24"/>
            <p:cNvSpPr>
              <a:spLocks noChangeArrowheads="1"/>
            </p:cNvSpPr>
            <p:nvPr/>
          </p:nvSpPr>
          <p:spPr bwMode="auto">
            <a:xfrm>
              <a:off x="3552" y="768"/>
              <a:ext cx="240" cy="240"/>
            </a:xfrm>
            <a:prstGeom prst="rect">
              <a:avLst/>
            </a:prstGeom>
            <a:noFill/>
            <a:ln w="28575">
              <a:solidFill>
                <a:schemeClr val="tx1"/>
              </a:solidFill>
              <a:miter lim="800000"/>
              <a:headEnd type="none" w="sm" len="sm"/>
              <a:tailEnd type="none" w="sm" len="sm"/>
            </a:ln>
            <a:effectLst/>
          </p:spPr>
          <p:txBody>
            <a:bodyPr wrap="none" anchor="ctr"/>
            <a:lstStyle/>
            <a:p>
              <a:endParaRPr lang="en-US"/>
            </a:p>
          </p:txBody>
        </p:sp>
        <p:sp>
          <p:nvSpPr>
            <p:cNvPr id="87065" name="Rectangle 25"/>
            <p:cNvSpPr>
              <a:spLocks noChangeArrowheads="1"/>
            </p:cNvSpPr>
            <p:nvPr/>
          </p:nvSpPr>
          <p:spPr bwMode="auto">
            <a:xfrm>
              <a:off x="3792" y="768"/>
              <a:ext cx="240" cy="240"/>
            </a:xfrm>
            <a:prstGeom prst="rect">
              <a:avLst/>
            </a:prstGeom>
            <a:noFill/>
            <a:ln w="28575">
              <a:solidFill>
                <a:schemeClr val="tx1"/>
              </a:solidFill>
              <a:miter lim="800000"/>
              <a:headEnd type="none" w="sm" len="sm"/>
              <a:tailEnd type="none" w="sm" len="sm"/>
            </a:ln>
            <a:effectLst/>
          </p:spPr>
          <p:txBody>
            <a:bodyPr wrap="none" anchor="ctr"/>
            <a:lstStyle/>
            <a:p>
              <a:endParaRPr lang="en-US"/>
            </a:p>
          </p:txBody>
        </p:sp>
        <p:sp>
          <p:nvSpPr>
            <p:cNvPr id="87066" name="Rectangle 26"/>
            <p:cNvSpPr>
              <a:spLocks noChangeArrowheads="1"/>
            </p:cNvSpPr>
            <p:nvPr/>
          </p:nvSpPr>
          <p:spPr bwMode="auto">
            <a:xfrm>
              <a:off x="4032" y="768"/>
              <a:ext cx="240" cy="240"/>
            </a:xfrm>
            <a:prstGeom prst="rect">
              <a:avLst/>
            </a:prstGeom>
            <a:noFill/>
            <a:ln w="28575">
              <a:solidFill>
                <a:schemeClr val="tx1"/>
              </a:solidFill>
              <a:miter lim="800000"/>
              <a:headEnd type="none" w="sm" len="sm"/>
              <a:tailEnd type="none" w="sm" len="sm"/>
            </a:ln>
            <a:effectLst/>
          </p:spPr>
          <p:txBody>
            <a:bodyPr wrap="none" anchor="ctr"/>
            <a:lstStyle/>
            <a:p>
              <a:endParaRPr lang="en-US"/>
            </a:p>
          </p:txBody>
        </p:sp>
        <p:sp>
          <p:nvSpPr>
            <p:cNvPr id="87067" name="Rectangle 27"/>
            <p:cNvSpPr>
              <a:spLocks noChangeArrowheads="1"/>
            </p:cNvSpPr>
            <p:nvPr/>
          </p:nvSpPr>
          <p:spPr bwMode="auto">
            <a:xfrm>
              <a:off x="4272" y="768"/>
              <a:ext cx="240" cy="240"/>
            </a:xfrm>
            <a:prstGeom prst="rect">
              <a:avLst/>
            </a:prstGeom>
            <a:noFill/>
            <a:ln w="28575">
              <a:solidFill>
                <a:schemeClr val="tx1"/>
              </a:solidFill>
              <a:miter lim="800000"/>
              <a:headEnd type="none" w="sm" len="sm"/>
              <a:tailEnd type="none" w="sm" len="sm"/>
            </a:ln>
            <a:effectLst/>
          </p:spPr>
          <p:txBody>
            <a:bodyPr wrap="none" anchor="ctr"/>
            <a:lstStyle/>
            <a:p>
              <a:endParaRPr lang="en-US"/>
            </a:p>
          </p:txBody>
        </p:sp>
      </p:grpSp>
      <p:sp>
        <p:nvSpPr>
          <p:cNvPr id="87068" name="Text Box 28"/>
          <p:cNvSpPr txBox="1">
            <a:spLocks noChangeArrowheads="1"/>
          </p:cNvSpPr>
          <p:nvPr/>
        </p:nvSpPr>
        <p:spPr bwMode="auto">
          <a:xfrm>
            <a:off x="1781175" y="2914650"/>
            <a:ext cx="1857375" cy="336550"/>
          </a:xfrm>
          <a:prstGeom prst="rect">
            <a:avLst/>
          </a:prstGeom>
          <a:noFill/>
          <a:ln w="9525">
            <a:noFill/>
            <a:miter lim="800000"/>
            <a:headEnd type="none" w="sm" len="sm"/>
            <a:tailEnd type="none" w="sm" len="sm"/>
          </a:ln>
          <a:effectLst/>
        </p:spPr>
        <p:txBody>
          <a:bodyPr>
            <a:spAutoFit/>
            <a:flatTx/>
          </a:bodyPr>
          <a:lstStyle/>
          <a:p>
            <a:pPr algn="l">
              <a:spcBef>
                <a:spcPct val="50000"/>
              </a:spcBef>
              <a:tabLst>
                <a:tab pos="114300" algn="ctr"/>
                <a:tab pos="457200" algn="ctr"/>
                <a:tab pos="857250" algn="ctr"/>
                <a:tab pos="1257300" algn="ctr"/>
                <a:tab pos="1600200" algn="ctr"/>
                <a:tab pos="2000250" algn="ctr"/>
                <a:tab pos="2400300" algn="ctr"/>
                <a:tab pos="2743200" algn="ctr"/>
              </a:tabLst>
            </a:pPr>
            <a:r>
              <a:rPr lang="en-US" sz="1600" b="1">
                <a:solidFill>
                  <a:schemeClr val="tx1"/>
                </a:solidFill>
              </a:rPr>
              <a:t>	\04	t	e	x	t</a:t>
            </a:r>
          </a:p>
        </p:txBody>
      </p:sp>
      <p:sp>
        <p:nvSpPr>
          <p:cNvPr id="87069" name="Text Box 29"/>
          <p:cNvSpPr txBox="1">
            <a:spLocks noChangeArrowheads="1"/>
          </p:cNvSpPr>
          <p:nvPr/>
        </p:nvSpPr>
        <p:spPr bwMode="auto">
          <a:xfrm>
            <a:off x="657225" y="3435350"/>
            <a:ext cx="3200400" cy="336550"/>
          </a:xfrm>
          <a:prstGeom prst="rect">
            <a:avLst/>
          </a:prstGeom>
          <a:noFill/>
          <a:ln w="9525">
            <a:noFill/>
            <a:miter lim="800000"/>
            <a:headEnd type="none" w="sm" len="sm"/>
            <a:tailEnd type="none" w="sm" len="sm"/>
          </a:ln>
          <a:effectLst/>
        </p:spPr>
        <p:txBody>
          <a:bodyPr>
            <a:spAutoFit/>
            <a:flatTx/>
          </a:bodyPr>
          <a:lstStyle/>
          <a:p>
            <a:pPr algn="l">
              <a:spcBef>
                <a:spcPct val="50000"/>
              </a:spcBef>
              <a:tabLst>
                <a:tab pos="914400" algn="ctr"/>
                <a:tab pos="2179638" algn="ctr"/>
              </a:tabLst>
            </a:pPr>
            <a:r>
              <a:rPr lang="en-US" sz="1600" b="1">
                <a:solidFill>
                  <a:schemeClr val="tx1"/>
                </a:solidFill>
              </a:rPr>
              <a:t>	string length	string data</a:t>
            </a:r>
          </a:p>
        </p:txBody>
      </p:sp>
      <p:sp>
        <p:nvSpPr>
          <p:cNvPr id="87070" name="AutoShape 30"/>
          <p:cNvSpPr>
            <a:spLocks/>
          </p:cNvSpPr>
          <p:nvPr/>
        </p:nvSpPr>
        <p:spPr bwMode="auto">
          <a:xfrm rot="-5400000">
            <a:off x="1901825" y="3232150"/>
            <a:ext cx="152400" cy="381000"/>
          </a:xfrm>
          <a:prstGeom prst="leftBrace">
            <a:avLst>
              <a:gd name="adj1" fmla="val 20833"/>
              <a:gd name="adj2" fmla="val 50000"/>
            </a:avLst>
          </a:prstGeom>
          <a:noFill/>
          <a:ln w="19050">
            <a:solidFill>
              <a:schemeClr val="tx1"/>
            </a:solidFill>
            <a:round/>
            <a:headEnd type="none" w="sm" len="sm"/>
            <a:tailEnd type="none" w="sm" len="sm"/>
          </a:ln>
          <a:effectLst/>
        </p:spPr>
        <p:txBody>
          <a:bodyPr wrap="none" anchor="ctr"/>
          <a:lstStyle/>
          <a:p>
            <a:endParaRPr lang="en-US"/>
          </a:p>
        </p:txBody>
      </p:sp>
      <p:sp>
        <p:nvSpPr>
          <p:cNvPr id="87071" name="AutoShape 31"/>
          <p:cNvSpPr>
            <a:spLocks/>
          </p:cNvSpPr>
          <p:nvPr/>
        </p:nvSpPr>
        <p:spPr bwMode="auto">
          <a:xfrm rot="-5400000">
            <a:off x="2867025" y="2660650"/>
            <a:ext cx="152400" cy="1524000"/>
          </a:xfrm>
          <a:prstGeom prst="leftBrace">
            <a:avLst>
              <a:gd name="adj1" fmla="val 83333"/>
              <a:gd name="adj2" fmla="val 50000"/>
            </a:avLst>
          </a:prstGeom>
          <a:noFill/>
          <a:ln w="19050">
            <a:solidFill>
              <a:schemeClr val="tx1"/>
            </a:solidFill>
            <a:round/>
            <a:headEnd type="none" w="sm" len="sm"/>
            <a:tailEnd type="none" w="sm" len="sm"/>
          </a:ln>
          <a:effectLst/>
        </p:spPr>
        <p:txBody>
          <a:bodyPr wrap="none" anchor="ctr"/>
          <a:lstStyle/>
          <a:p>
            <a:endParaRPr lang="en-US"/>
          </a:p>
        </p:txBody>
      </p:sp>
      <p:sp>
        <p:nvSpPr>
          <p:cNvPr id="87072" name="Rectangle 32"/>
          <p:cNvSpPr>
            <a:spLocks noChangeArrowheads="1"/>
          </p:cNvSpPr>
          <p:nvPr/>
        </p:nvSpPr>
        <p:spPr bwMode="auto">
          <a:xfrm>
            <a:off x="514350" y="4343400"/>
            <a:ext cx="3352800" cy="1219200"/>
          </a:xfrm>
          <a:prstGeom prst="rect">
            <a:avLst/>
          </a:prstGeom>
          <a:solidFill>
            <a:schemeClr val="accent1"/>
          </a:solidFill>
          <a:ln w="28575">
            <a:noFill/>
            <a:miter lim="800000"/>
            <a:headEnd type="none" w="sm" len="sm"/>
            <a:tailEnd type="none" w="sm" len="sm"/>
          </a:ln>
          <a:effectLst>
            <a:outerShdw dist="107763" dir="2700000" algn="ctr" rotWithShape="0">
              <a:schemeClr val="bg2">
                <a:alpha val="50000"/>
              </a:schemeClr>
            </a:outerShdw>
          </a:effectLst>
        </p:spPr>
        <p:txBody>
          <a:bodyPr wrap="none" anchor="ctr"/>
          <a:lstStyle/>
          <a:p>
            <a:endParaRPr lang="en-US"/>
          </a:p>
        </p:txBody>
      </p:sp>
      <p:sp>
        <p:nvSpPr>
          <p:cNvPr id="87073" name="Rectangle 33"/>
          <p:cNvSpPr>
            <a:spLocks noChangeArrowheads="1"/>
          </p:cNvSpPr>
          <p:nvPr/>
        </p:nvSpPr>
        <p:spPr bwMode="auto">
          <a:xfrm>
            <a:off x="4476750" y="4648200"/>
            <a:ext cx="3749675" cy="533400"/>
          </a:xfrm>
          <a:prstGeom prst="rect">
            <a:avLst/>
          </a:prstGeom>
          <a:noFill/>
          <a:ln w="9525">
            <a:noFill/>
            <a:miter lim="800000"/>
            <a:headEnd/>
            <a:tailEnd/>
          </a:ln>
          <a:effectLst/>
        </p:spPr>
        <p:txBody>
          <a:bodyPr/>
          <a:lstStyle/>
          <a:p>
            <a:pPr marL="342900" indent="-342900" algn="l">
              <a:spcBef>
                <a:spcPct val="20000"/>
              </a:spcBef>
            </a:pPr>
            <a:r>
              <a:rPr lang="en-US" sz="3200" dirty="0">
                <a:solidFill>
                  <a:schemeClr val="tx1"/>
                </a:solidFill>
              </a:rPr>
              <a:t>C String Format </a:t>
            </a:r>
          </a:p>
        </p:txBody>
      </p:sp>
      <p:grpSp>
        <p:nvGrpSpPr>
          <p:cNvPr id="87074" name="Group 34"/>
          <p:cNvGrpSpPr>
            <a:grpSpLocks/>
          </p:cNvGrpSpPr>
          <p:nvPr/>
        </p:nvGrpSpPr>
        <p:grpSpPr bwMode="auto">
          <a:xfrm>
            <a:off x="666750" y="4495800"/>
            <a:ext cx="1524000" cy="381000"/>
            <a:chOff x="3552" y="768"/>
            <a:chExt cx="960" cy="240"/>
          </a:xfrm>
        </p:grpSpPr>
        <p:sp>
          <p:nvSpPr>
            <p:cNvPr id="87075" name="Rectangle 35"/>
            <p:cNvSpPr>
              <a:spLocks noChangeArrowheads="1"/>
            </p:cNvSpPr>
            <p:nvPr/>
          </p:nvSpPr>
          <p:spPr bwMode="auto">
            <a:xfrm>
              <a:off x="3552" y="768"/>
              <a:ext cx="240" cy="240"/>
            </a:xfrm>
            <a:prstGeom prst="rect">
              <a:avLst/>
            </a:prstGeom>
            <a:noFill/>
            <a:ln w="28575">
              <a:solidFill>
                <a:schemeClr val="tx1"/>
              </a:solidFill>
              <a:miter lim="800000"/>
              <a:headEnd type="none" w="sm" len="sm"/>
              <a:tailEnd type="none" w="sm" len="sm"/>
            </a:ln>
            <a:effectLst/>
          </p:spPr>
          <p:txBody>
            <a:bodyPr wrap="none" anchor="ctr"/>
            <a:lstStyle/>
            <a:p>
              <a:endParaRPr lang="en-US"/>
            </a:p>
          </p:txBody>
        </p:sp>
        <p:sp>
          <p:nvSpPr>
            <p:cNvPr id="87076" name="Rectangle 36"/>
            <p:cNvSpPr>
              <a:spLocks noChangeArrowheads="1"/>
            </p:cNvSpPr>
            <p:nvPr/>
          </p:nvSpPr>
          <p:spPr bwMode="auto">
            <a:xfrm>
              <a:off x="3792" y="768"/>
              <a:ext cx="240" cy="240"/>
            </a:xfrm>
            <a:prstGeom prst="rect">
              <a:avLst/>
            </a:prstGeom>
            <a:noFill/>
            <a:ln w="28575">
              <a:solidFill>
                <a:schemeClr val="tx1"/>
              </a:solidFill>
              <a:miter lim="800000"/>
              <a:headEnd type="none" w="sm" len="sm"/>
              <a:tailEnd type="none" w="sm" len="sm"/>
            </a:ln>
            <a:effectLst/>
          </p:spPr>
          <p:txBody>
            <a:bodyPr wrap="none" anchor="ctr"/>
            <a:lstStyle/>
            <a:p>
              <a:endParaRPr lang="en-US"/>
            </a:p>
          </p:txBody>
        </p:sp>
        <p:sp>
          <p:nvSpPr>
            <p:cNvPr id="87077" name="Rectangle 37"/>
            <p:cNvSpPr>
              <a:spLocks noChangeArrowheads="1"/>
            </p:cNvSpPr>
            <p:nvPr/>
          </p:nvSpPr>
          <p:spPr bwMode="auto">
            <a:xfrm>
              <a:off x="4032" y="768"/>
              <a:ext cx="240" cy="240"/>
            </a:xfrm>
            <a:prstGeom prst="rect">
              <a:avLst/>
            </a:prstGeom>
            <a:noFill/>
            <a:ln w="28575">
              <a:solidFill>
                <a:schemeClr val="tx1"/>
              </a:solidFill>
              <a:miter lim="800000"/>
              <a:headEnd type="none" w="sm" len="sm"/>
              <a:tailEnd type="none" w="sm" len="sm"/>
            </a:ln>
            <a:effectLst/>
          </p:spPr>
          <p:txBody>
            <a:bodyPr wrap="none" anchor="ctr"/>
            <a:lstStyle/>
            <a:p>
              <a:endParaRPr lang="en-US"/>
            </a:p>
          </p:txBody>
        </p:sp>
        <p:sp>
          <p:nvSpPr>
            <p:cNvPr id="87078" name="Rectangle 38"/>
            <p:cNvSpPr>
              <a:spLocks noChangeArrowheads="1"/>
            </p:cNvSpPr>
            <p:nvPr/>
          </p:nvSpPr>
          <p:spPr bwMode="auto">
            <a:xfrm>
              <a:off x="4272" y="768"/>
              <a:ext cx="240" cy="240"/>
            </a:xfrm>
            <a:prstGeom prst="rect">
              <a:avLst/>
            </a:prstGeom>
            <a:noFill/>
            <a:ln w="28575">
              <a:solidFill>
                <a:schemeClr val="tx1"/>
              </a:solidFill>
              <a:miter lim="800000"/>
              <a:headEnd type="none" w="sm" len="sm"/>
              <a:tailEnd type="none" w="sm" len="sm"/>
            </a:ln>
            <a:effectLst/>
          </p:spPr>
          <p:txBody>
            <a:bodyPr wrap="none" anchor="ctr"/>
            <a:lstStyle/>
            <a:p>
              <a:endParaRPr lang="en-US"/>
            </a:p>
          </p:txBody>
        </p:sp>
      </p:grpSp>
      <p:sp>
        <p:nvSpPr>
          <p:cNvPr id="87079" name="Rectangle 39"/>
          <p:cNvSpPr>
            <a:spLocks noChangeArrowheads="1"/>
          </p:cNvSpPr>
          <p:nvPr/>
        </p:nvSpPr>
        <p:spPr bwMode="auto">
          <a:xfrm>
            <a:off x="2190750" y="4495800"/>
            <a:ext cx="381000" cy="381000"/>
          </a:xfrm>
          <a:prstGeom prst="rect">
            <a:avLst/>
          </a:prstGeom>
          <a:noFill/>
          <a:ln w="28575">
            <a:solidFill>
              <a:schemeClr val="tx1"/>
            </a:solidFill>
            <a:miter lim="800000"/>
            <a:headEnd type="none" w="sm" len="sm"/>
            <a:tailEnd type="none" w="sm" len="sm"/>
          </a:ln>
          <a:effectLst/>
        </p:spPr>
        <p:txBody>
          <a:bodyPr wrap="none" anchor="ctr"/>
          <a:lstStyle/>
          <a:p>
            <a:endParaRPr lang="en-US"/>
          </a:p>
        </p:txBody>
      </p:sp>
      <p:sp>
        <p:nvSpPr>
          <p:cNvPr id="87080" name="Text Box 40"/>
          <p:cNvSpPr txBox="1">
            <a:spLocks noChangeArrowheads="1"/>
          </p:cNvSpPr>
          <p:nvPr/>
        </p:nvSpPr>
        <p:spPr bwMode="auto">
          <a:xfrm>
            <a:off x="666750" y="4514850"/>
            <a:ext cx="3200400" cy="336550"/>
          </a:xfrm>
          <a:prstGeom prst="rect">
            <a:avLst/>
          </a:prstGeom>
          <a:noFill/>
          <a:ln w="9525">
            <a:noFill/>
            <a:miter lim="800000"/>
            <a:headEnd type="none" w="sm" len="sm"/>
            <a:tailEnd type="none" w="sm" len="sm"/>
          </a:ln>
          <a:effectLst/>
        </p:spPr>
        <p:txBody>
          <a:bodyPr>
            <a:spAutoFit/>
            <a:flatTx/>
          </a:bodyPr>
          <a:lstStyle/>
          <a:p>
            <a:pPr algn="l">
              <a:spcBef>
                <a:spcPct val="50000"/>
              </a:spcBef>
              <a:tabLst>
                <a:tab pos="114300" algn="ctr"/>
                <a:tab pos="457200" algn="ctr"/>
                <a:tab pos="857250" algn="ctr"/>
                <a:tab pos="1257300" algn="ctr"/>
                <a:tab pos="1600200" algn="ctr"/>
                <a:tab pos="2000250" algn="ctr"/>
                <a:tab pos="2400300" algn="ctr"/>
                <a:tab pos="2743200" algn="ctr"/>
              </a:tabLst>
            </a:pPr>
            <a:r>
              <a:rPr lang="en-US" sz="1600" b="1">
                <a:solidFill>
                  <a:schemeClr val="tx1"/>
                </a:solidFill>
              </a:rPr>
              <a:t>	t	e	x	t	\00</a:t>
            </a:r>
          </a:p>
        </p:txBody>
      </p:sp>
      <p:sp>
        <p:nvSpPr>
          <p:cNvPr id="87081" name="Text Box 41"/>
          <p:cNvSpPr txBox="1">
            <a:spLocks noChangeArrowheads="1"/>
          </p:cNvSpPr>
          <p:nvPr/>
        </p:nvSpPr>
        <p:spPr bwMode="auto">
          <a:xfrm>
            <a:off x="666750" y="5035550"/>
            <a:ext cx="3200400" cy="533400"/>
          </a:xfrm>
          <a:prstGeom prst="rect">
            <a:avLst/>
          </a:prstGeom>
          <a:noFill/>
          <a:ln w="9525">
            <a:noFill/>
            <a:miter lim="800000"/>
            <a:headEnd type="none" w="sm" len="sm"/>
            <a:tailEnd type="none" w="sm" len="sm"/>
          </a:ln>
          <a:effectLst/>
        </p:spPr>
        <p:txBody>
          <a:bodyPr>
            <a:spAutoFit/>
            <a:flatTx/>
          </a:bodyPr>
          <a:lstStyle/>
          <a:p>
            <a:pPr algn="l">
              <a:lnSpc>
                <a:spcPct val="90000"/>
              </a:lnSpc>
              <a:tabLst>
                <a:tab pos="685800" algn="ctr"/>
                <a:tab pos="1657350" algn="ctr"/>
              </a:tabLst>
            </a:pPr>
            <a:r>
              <a:rPr lang="en-US" sz="1600" b="1">
                <a:solidFill>
                  <a:schemeClr val="tx1"/>
                </a:solidFill>
              </a:rPr>
              <a:t>	string data	NULL</a:t>
            </a:r>
          </a:p>
          <a:p>
            <a:pPr algn="l">
              <a:lnSpc>
                <a:spcPct val="90000"/>
              </a:lnSpc>
              <a:tabLst>
                <a:tab pos="685800" algn="ctr"/>
                <a:tab pos="1657350" algn="ctr"/>
              </a:tabLst>
            </a:pPr>
            <a:r>
              <a:rPr lang="en-US" sz="1600" b="1">
                <a:solidFill>
                  <a:schemeClr val="tx1"/>
                </a:solidFill>
              </a:rPr>
              <a:t>		Character</a:t>
            </a:r>
          </a:p>
        </p:txBody>
      </p:sp>
      <p:sp>
        <p:nvSpPr>
          <p:cNvPr id="87082" name="AutoShape 42"/>
          <p:cNvSpPr>
            <a:spLocks/>
          </p:cNvSpPr>
          <p:nvPr/>
        </p:nvSpPr>
        <p:spPr bwMode="auto">
          <a:xfrm rot="-5400000">
            <a:off x="1352550" y="4248150"/>
            <a:ext cx="152400" cy="1524000"/>
          </a:xfrm>
          <a:prstGeom prst="leftBrace">
            <a:avLst>
              <a:gd name="adj1" fmla="val 83333"/>
              <a:gd name="adj2" fmla="val 50000"/>
            </a:avLst>
          </a:prstGeom>
          <a:noFill/>
          <a:ln w="19050">
            <a:solidFill>
              <a:schemeClr val="tx1"/>
            </a:solidFill>
            <a:round/>
            <a:headEnd type="none" w="sm" len="sm"/>
            <a:tailEnd type="none" w="sm" len="sm"/>
          </a:ln>
          <a:effectLst/>
        </p:spPr>
        <p:txBody>
          <a:bodyPr wrap="none" anchor="ctr"/>
          <a:lstStyle/>
          <a:p>
            <a:endParaRPr lang="en-US"/>
          </a:p>
        </p:txBody>
      </p:sp>
      <p:sp>
        <p:nvSpPr>
          <p:cNvPr id="87083" name="AutoShape 43"/>
          <p:cNvSpPr>
            <a:spLocks/>
          </p:cNvSpPr>
          <p:nvPr/>
        </p:nvSpPr>
        <p:spPr bwMode="auto">
          <a:xfrm rot="-5400000">
            <a:off x="2314575" y="4810125"/>
            <a:ext cx="152400" cy="400050"/>
          </a:xfrm>
          <a:prstGeom prst="leftBrace">
            <a:avLst>
              <a:gd name="adj1" fmla="val 21875"/>
              <a:gd name="adj2" fmla="val 50000"/>
            </a:avLst>
          </a:prstGeom>
          <a:noFill/>
          <a:ln w="19050">
            <a:solidFill>
              <a:schemeClr val="tx1"/>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 to Type Parameter</a:t>
            </a:r>
            <a:endParaRPr lang="en-US" dirty="0"/>
          </a:p>
        </p:txBody>
      </p:sp>
      <p:sp>
        <p:nvSpPr>
          <p:cNvPr id="3" name="Content Placeholder 2"/>
          <p:cNvSpPr>
            <a:spLocks noGrp="1"/>
          </p:cNvSpPr>
          <p:nvPr>
            <p:ph sz="half" idx="1"/>
          </p:nvPr>
        </p:nvSpPr>
        <p:spPr>
          <a:xfrm>
            <a:off x="304800" y="1600200"/>
            <a:ext cx="4038600" cy="4525963"/>
          </a:xfrm>
        </p:spPr>
        <p:txBody>
          <a:bodyPr/>
          <a:lstStyle/>
          <a:p>
            <a:r>
              <a:rPr lang="en-US" dirty="0" smtClean="0"/>
              <a:t>Use to pass arbitrary LabVIEW data types to DLLs</a:t>
            </a:r>
          </a:p>
          <a:p>
            <a:pPr lvl="1"/>
            <a:r>
              <a:rPr lang="en-US" dirty="0" smtClean="0"/>
              <a:t>Scalars are passed by reference</a:t>
            </a:r>
          </a:p>
          <a:p>
            <a:pPr lvl="1"/>
            <a:r>
              <a:rPr lang="en-US" dirty="0" smtClean="0"/>
              <a:t>Arrays and strings are passed according to </a:t>
            </a:r>
            <a:r>
              <a:rPr lang="en-US" b="1" dirty="0" smtClean="0"/>
              <a:t>Data format</a:t>
            </a:r>
          </a:p>
          <a:p>
            <a:pPr lvl="1"/>
            <a:r>
              <a:rPr lang="en-US" dirty="0" smtClean="0"/>
              <a:t>Clusters are passed by reference</a:t>
            </a:r>
          </a:p>
          <a:p>
            <a:pPr lvl="1"/>
            <a:r>
              <a:rPr lang="en-US" dirty="0" smtClean="0"/>
              <a:t>Call Shared Library Function Node does not enforce type of items wired to it</a:t>
            </a:r>
          </a:p>
        </p:txBody>
      </p:sp>
      <p:pic>
        <p:nvPicPr>
          <p:cNvPr id="6" name="Content Placeholder 5" descr="loc_env_CLN_Adapt_to_Type_parameter.bmp"/>
          <p:cNvPicPr>
            <a:picLocks noGrp="1" noChangeAspect="1"/>
          </p:cNvPicPr>
          <p:nvPr>
            <p:ph sz="half" idx="2"/>
          </p:nvPr>
        </p:nvPicPr>
        <p:blipFill>
          <a:blip r:embed="rId3" cstate="print"/>
          <a:stretch>
            <a:fillRect/>
          </a:stretch>
        </p:blipFill>
        <p:spPr>
          <a:xfrm>
            <a:off x="4267200" y="1905000"/>
            <a:ext cx="4686301" cy="31242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File Locations</a:t>
            </a:r>
            <a:endParaRPr lang="en-US" dirty="0"/>
          </a:p>
        </p:txBody>
      </p:sp>
      <p:sp>
        <p:nvSpPr>
          <p:cNvPr id="5" name="Content Placeholder 4"/>
          <p:cNvSpPr>
            <a:spLocks noGrp="1"/>
          </p:cNvSpPr>
          <p:nvPr>
            <p:ph idx="1"/>
          </p:nvPr>
        </p:nvSpPr>
        <p:spPr/>
        <p:txBody>
          <a:bodyPr/>
          <a:lstStyle/>
          <a:p>
            <a:r>
              <a:rPr lang="en-US" smtClean="0"/>
              <a:t>The course installer places the course files in the following location:</a:t>
            </a:r>
            <a:endParaRPr lang="en-US" dirty="0"/>
          </a:p>
        </p:txBody>
      </p:sp>
      <p:pic>
        <p:nvPicPr>
          <p:cNvPr id="1027" name="Picture 3" descr="noloc_missing_art_imagefile_Monitor and folder"/>
          <p:cNvPicPr>
            <a:picLocks noChangeAspect="1" noChangeArrowheads="1"/>
          </p:cNvPicPr>
          <p:nvPr/>
        </p:nvPicPr>
        <p:blipFill>
          <a:blip r:embed="rId3" cstate="print"/>
          <a:srcRect/>
          <a:stretch>
            <a:fillRect/>
          </a:stretch>
        </p:blipFill>
        <p:spPr bwMode="auto">
          <a:xfrm>
            <a:off x="7478196" y="76200"/>
            <a:ext cx="1589604" cy="1600200"/>
          </a:xfrm>
          <a:prstGeom prst="rect">
            <a:avLst/>
          </a:prstGeom>
          <a:ln>
            <a:noFill/>
          </a:ln>
          <a:effectLst>
            <a:softEdge rad="31750"/>
          </a:effectLst>
        </p:spPr>
      </p:pic>
      <p:graphicFrame>
        <p:nvGraphicFramePr>
          <p:cNvPr id="15" name="Diagram 14"/>
          <p:cNvGraphicFramePr/>
          <p:nvPr/>
        </p:nvGraphicFramePr>
        <p:xfrm>
          <a:off x="533400" y="1219200"/>
          <a:ext cx="8229600" cy="4902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4"/>
          <p:cNvSpPr>
            <a:spLocks noGrp="1" noChangeArrowheads="1"/>
          </p:cNvSpPr>
          <p:nvPr>
            <p:ph type="title"/>
          </p:nvPr>
        </p:nvSpPr>
        <p:spPr/>
        <p:txBody>
          <a:bodyPr/>
          <a:lstStyle/>
          <a:p>
            <a:r>
              <a:rPr lang="en-US" smtClean="0"/>
              <a:t>Working with Unusual Data Types</a:t>
            </a:r>
            <a:endParaRPr lang="en-US"/>
          </a:p>
        </p:txBody>
      </p:sp>
      <p:sp>
        <p:nvSpPr>
          <p:cNvPr id="92165" name="Rectangle 5"/>
          <p:cNvSpPr>
            <a:spLocks noGrp="1" noChangeArrowheads="1"/>
          </p:cNvSpPr>
          <p:nvPr>
            <p:ph idx="1"/>
          </p:nvPr>
        </p:nvSpPr>
        <p:spPr>
          <a:xfrm>
            <a:off x="457200" y="1447800"/>
            <a:ext cx="8229600" cy="4525963"/>
          </a:xfrm>
        </p:spPr>
        <p:txBody>
          <a:bodyPr/>
          <a:lstStyle/>
          <a:p>
            <a:r>
              <a:rPr lang="en-US" dirty="0" smtClean="0"/>
              <a:t>Calling a function with unusual data types requires a deep understanding of the data and how it is represented in memory</a:t>
            </a:r>
          </a:p>
          <a:p>
            <a:pPr lvl="1"/>
            <a:r>
              <a:rPr lang="en-US" dirty="0" smtClean="0"/>
              <a:t>If data does not contain pointers:</a:t>
            </a:r>
          </a:p>
          <a:p>
            <a:pPr lvl="2"/>
            <a:r>
              <a:rPr lang="en-US" sz="2200" dirty="0" smtClean="0"/>
              <a:t>Use Flatten to String to create a string containing the binary image of the data</a:t>
            </a:r>
          </a:p>
          <a:p>
            <a:pPr lvl="2"/>
            <a:r>
              <a:rPr lang="en-US" sz="2200" dirty="0" smtClean="0"/>
              <a:t>Use byte order input to Flatten to String to specify native byte order </a:t>
            </a:r>
          </a:p>
          <a:p>
            <a:pPr lvl="1"/>
            <a:r>
              <a:rPr lang="en-US" dirty="0" smtClean="0"/>
              <a:t>If data contains pointers or is otherwise complex:</a:t>
            </a:r>
          </a:p>
          <a:p>
            <a:pPr lvl="2"/>
            <a:r>
              <a:rPr lang="en-US" sz="2200" dirty="0" smtClean="0"/>
              <a:t>Create a bridge DLL that accepts the data from LabVIEW and then calls the other library with the expected data structure</a:t>
            </a:r>
            <a:endParaRPr lang="en-US" sz="2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Callbacks</a:t>
            </a:r>
            <a:endParaRPr lang="en-US" dirty="0"/>
          </a:p>
        </p:txBody>
      </p:sp>
      <p:sp>
        <p:nvSpPr>
          <p:cNvPr id="3" name="Content Placeholder 2"/>
          <p:cNvSpPr>
            <a:spLocks noGrp="1"/>
          </p:cNvSpPr>
          <p:nvPr>
            <p:ph sz="half" idx="1"/>
          </p:nvPr>
        </p:nvSpPr>
        <p:spPr>
          <a:xfrm>
            <a:off x="228600" y="1600200"/>
            <a:ext cx="4038600" cy="4525963"/>
          </a:xfrm>
        </p:spPr>
        <p:txBody>
          <a:bodyPr/>
          <a:lstStyle/>
          <a:p>
            <a:pPr lvl="1"/>
            <a:r>
              <a:rPr lang="en-US" sz="2800" dirty="0" smtClean="0"/>
              <a:t>Callbacks allow you to automatically call functions from the DLL when certain events occur in the program</a:t>
            </a:r>
          </a:p>
          <a:p>
            <a:pPr lvl="1"/>
            <a:r>
              <a:rPr lang="en-US" sz="2800" dirty="0" smtClean="0"/>
              <a:t>Most commonly used to clean up resources allocated by the DLL in the event of an aborted VI</a:t>
            </a:r>
          </a:p>
          <a:p>
            <a:pPr lvl="1"/>
            <a:endParaRPr lang="en-US" dirty="0" smtClean="0"/>
          </a:p>
        </p:txBody>
      </p:sp>
      <p:pic>
        <p:nvPicPr>
          <p:cNvPr id="7" name="Picture 2"/>
          <p:cNvPicPr>
            <a:picLocks noGrp="1" noChangeAspect="1" noChangeArrowheads="1"/>
          </p:cNvPicPr>
          <p:nvPr>
            <p:ph sz="half" idx="2"/>
          </p:nvPr>
        </p:nvPicPr>
        <p:blipFill>
          <a:blip r:embed="rId3" cstate="print"/>
          <a:srcRect/>
          <a:stretch>
            <a:fillRect/>
          </a:stretch>
        </p:blipFill>
        <p:spPr bwMode="auto">
          <a:xfrm>
            <a:off x="4343400" y="1905000"/>
            <a:ext cx="4654909" cy="3103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Checking</a:t>
            </a:r>
            <a:endParaRPr lang="en-US" dirty="0"/>
          </a:p>
        </p:txBody>
      </p:sp>
      <p:sp>
        <p:nvSpPr>
          <p:cNvPr id="3" name="Content Placeholder 2"/>
          <p:cNvSpPr>
            <a:spLocks noGrp="1"/>
          </p:cNvSpPr>
          <p:nvPr>
            <p:ph sz="half" idx="1"/>
          </p:nvPr>
        </p:nvSpPr>
        <p:spPr>
          <a:xfrm>
            <a:off x="457200" y="1600200"/>
            <a:ext cx="3200400" cy="4525963"/>
          </a:xfrm>
        </p:spPr>
        <p:txBody>
          <a:bodyPr/>
          <a:lstStyle/>
          <a:p>
            <a:pPr lvl="1"/>
            <a:r>
              <a:rPr lang="en-US" b="1" dirty="0" smtClean="0"/>
              <a:t>Disabled</a:t>
            </a:r>
            <a:r>
              <a:rPr lang="en-US" dirty="0" smtClean="0"/>
              <a:t> – does not provide error checking</a:t>
            </a:r>
          </a:p>
          <a:p>
            <a:pPr lvl="1"/>
            <a:r>
              <a:rPr lang="en-US" b="1" dirty="0" smtClean="0"/>
              <a:t>Default</a:t>
            </a:r>
            <a:r>
              <a:rPr lang="en-US" dirty="0" smtClean="0"/>
              <a:t> mode – catches exceptions thrown from the DLL</a:t>
            </a:r>
          </a:p>
          <a:p>
            <a:pPr lvl="1"/>
            <a:r>
              <a:rPr lang="en-US" b="1" dirty="0" smtClean="0"/>
              <a:t>Maximum</a:t>
            </a:r>
            <a:r>
              <a:rPr lang="en-US" dirty="0" smtClean="0"/>
              <a:t> – catches exceptions and pads arrays and strings with guard bytes</a:t>
            </a:r>
          </a:p>
          <a:p>
            <a:endParaRPr lang="en-US" dirty="0"/>
          </a:p>
        </p:txBody>
      </p:sp>
      <p:pic>
        <p:nvPicPr>
          <p:cNvPr id="5" name="Content Placeholder 4" descr="loc_env_CLN_Error_Checking.bmp"/>
          <p:cNvPicPr>
            <a:picLocks noGrp="1" noChangeAspect="1"/>
          </p:cNvPicPr>
          <p:nvPr>
            <p:ph sz="half" idx="2"/>
          </p:nvPr>
        </p:nvPicPr>
        <p:blipFill>
          <a:blip r:embed="rId3" cstate="print"/>
          <a:stretch>
            <a:fillRect/>
          </a:stretch>
        </p:blipFill>
        <p:spPr>
          <a:xfrm>
            <a:off x="3733800" y="1676400"/>
            <a:ext cx="5253429" cy="3502286"/>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dirty="0"/>
              <a:t>Exercise 1-1: Computer Name</a:t>
            </a:r>
          </a:p>
        </p:txBody>
      </p:sp>
      <p:sp>
        <p:nvSpPr>
          <p:cNvPr id="95235" name="Rectangle 3"/>
          <p:cNvSpPr>
            <a:spLocks noGrp="1" noChangeArrowheads="1"/>
          </p:cNvSpPr>
          <p:nvPr>
            <p:ph idx="1"/>
          </p:nvPr>
        </p:nvSpPr>
        <p:spPr/>
        <p:txBody>
          <a:bodyPr/>
          <a:lstStyle/>
          <a:p>
            <a:r>
              <a:rPr lang="en-US" dirty="0" smtClean="0"/>
              <a:t>Call </a:t>
            </a:r>
            <a:r>
              <a:rPr lang="en-US" dirty="0"/>
              <a:t>a DLL function from the Windows API</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Exercise 1-1: Computer Name</a:t>
            </a:r>
            <a:endParaRPr lang="en-US" dirty="0"/>
          </a:p>
        </p:txBody>
      </p:sp>
      <p:sp>
        <p:nvSpPr>
          <p:cNvPr id="6" name="Content Placeholder 5"/>
          <p:cNvSpPr>
            <a:spLocks noGrp="1"/>
          </p:cNvSpPr>
          <p:nvPr>
            <p:ph idx="1"/>
          </p:nvPr>
        </p:nvSpPr>
        <p:spPr/>
        <p:txBody>
          <a:bodyPr/>
          <a:lstStyle/>
          <a:p>
            <a:r>
              <a:rPr lang="en-US" dirty="0" smtClean="0"/>
              <a:t>Why is the </a:t>
            </a:r>
            <a:r>
              <a:rPr lang="en-US" dirty="0" err="1" smtClean="0"/>
              <a:t>FormatMessage</a:t>
            </a:r>
            <a:r>
              <a:rPr lang="en-US" dirty="0" smtClean="0"/>
              <a:t> function called when the </a:t>
            </a:r>
            <a:r>
              <a:rPr lang="en-US" dirty="0" err="1" smtClean="0"/>
              <a:t>GetComputerName</a:t>
            </a:r>
            <a:r>
              <a:rPr lang="en-US" dirty="0" smtClean="0"/>
              <a:t> return value is zero?</a:t>
            </a:r>
          </a:p>
          <a:p>
            <a:r>
              <a:rPr lang="en-US" dirty="0" smtClean="0"/>
              <a:t>How do you know that you should check for zero?</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normAutofit/>
          </a:bodyPr>
          <a:lstStyle/>
          <a:p>
            <a:r>
              <a:rPr lang="en-US" dirty="0" smtClean="0"/>
              <a:t>C. Using the Import Shared Library Wizard</a:t>
            </a:r>
            <a:endParaRPr lang="en-US" dirty="0"/>
          </a:p>
        </p:txBody>
      </p:sp>
      <p:pic>
        <p:nvPicPr>
          <p:cNvPr id="1027" name="Picture 3"/>
          <p:cNvPicPr>
            <a:picLocks noGrp="1" noChangeAspect="1" noChangeArrowheads="1"/>
          </p:cNvPicPr>
          <p:nvPr>
            <p:ph sz="half" idx="1"/>
          </p:nvPr>
        </p:nvPicPr>
        <p:blipFill>
          <a:blip r:embed="rId3" cstate="print"/>
          <a:stretch>
            <a:fillRect/>
          </a:stretch>
        </p:blipFill>
        <p:spPr bwMode="auto">
          <a:xfrm>
            <a:off x="457200" y="2011446"/>
            <a:ext cx="4038600" cy="3703470"/>
          </a:xfrm>
          <a:prstGeom prst="rect">
            <a:avLst/>
          </a:prstGeom>
          <a:noFill/>
          <a:ln w="9525">
            <a:noFill/>
            <a:miter lim="800000"/>
            <a:headEnd/>
            <a:tailEnd/>
          </a:ln>
          <a:effectLst/>
        </p:spPr>
      </p:pic>
      <p:sp>
        <p:nvSpPr>
          <p:cNvPr id="175110" name="Rectangle 6"/>
          <p:cNvSpPr>
            <a:spLocks noGrp="1" noChangeArrowheads="1"/>
          </p:cNvSpPr>
          <p:nvPr>
            <p:ph sz="half" idx="2"/>
          </p:nvPr>
        </p:nvSpPr>
        <p:spPr/>
        <p:txBody>
          <a:bodyPr>
            <a:normAutofit/>
          </a:bodyPr>
          <a:lstStyle/>
          <a:p>
            <a:pPr lvl="1"/>
            <a:r>
              <a:rPr lang="en-US" sz="2800" dirty="0" smtClean="0"/>
              <a:t>Wizard generates Call Library Function Nodes and creates a library of </a:t>
            </a:r>
            <a:r>
              <a:rPr lang="en-US" sz="2800" dirty="0" err="1" smtClean="0"/>
              <a:t>subVIs</a:t>
            </a:r>
            <a:r>
              <a:rPr lang="en-US" sz="2800" dirty="0" smtClean="0"/>
              <a:t> from shared libraries</a:t>
            </a:r>
          </a:p>
          <a:p>
            <a:pPr lvl="1"/>
            <a:r>
              <a:rPr lang="en-US" sz="2800" dirty="0" smtClean="0"/>
              <a:t>To start the wizard, select </a:t>
            </a:r>
            <a:r>
              <a:rPr lang="en-US" sz="2800" b="1" dirty="0" err="1" smtClean="0"/>
              <a:t>Tools»Import»Shared</a:t>
            </a:r>
            <a:r>
              <a:rPr lang="en-US" sz="2800" b="1" dirty="0" smtClean="0"/>
              <a:t> Library</a:t>
            </a:r>
          </a:p>
          <a:p>
            <a:pPr lvl="1"/>
            <a:r>
              <a:rPr lang="en-US" sz="2800" dirty="0" smtClean="0"/>
              <a:t>Wizard requires a header file for the shared library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Import Shared Library Wizard</a:t>
            </a:r>
            <a:endParaRPr lang="en-US" dirty="0"/>
          </a:p>
        </p:txBody>
      </p:sp>
      <p:sp>
        <p:nvSpPr>
          <p:cNvPr id="7" name="Content Placeholder 6"/>
          <p:cNvSpPr>
            <a:spLocks noGrp="1"/>
          </p:cNvSpPr>
          <p:nvPr>
            <p:ph idx="1"/>
          </p:nvPr>
        </p:nvSpPr>
        <p:spPr/>
        <p:txBody>
          <a:bodyPr/>
          <a:lstStyle/>
          <a:p>
            <a:pPr lvl="1"/>
            <a:r>
              <a:rPr lang="en-US" dirty="0" smtClean="0"/>
              <a:t>Reduces time to create and edit VI wrappers</a:t>
            </a:r>
          </a:p>
          <a:p>
            <a:pPr lvl="2"/>
            <a:r>
              <a:rPr lang="en-US" dirty="0" smtClean="0"/>
              <a:t>Automates process using configuration-based wizard</a:t>
            </a:r>
          </a:p>
          <a:p>
            <a:pPr lvl="2"/>
            <a:r>
              <a:rPr lang="en-US" dirty="0" smtClean="0"/>
              <a:t>Stores configuration information in order to refine generated API</a:t>
            </a:r>
          </a:p>
          <a:p>
            <a:pPr lvl="1"/>
            <a:r>
              <a:rPr lang="en-US" dirty="0" smtClean="0"/>
              <a:t>Converts a pointer to a value to access strings, arrays, </a:t>
            </a:r>
            <a:r>
              <a:rPr lang="en-US" dirty="0" err="1" smtClean="0"/>
              <a:t>structs</a:t>
            </a:r>
            <a:endParaRPr lang="en-US"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Caveats of Using Import Shared Library Wizard</a:t>
            </a:r>
            <a:endParaRPr lang="en-US" dirty="0"/>
          </a:p>
        </p:txBody>
      </p:sp>
      <p:sp>
        <p:nvSpPr>
          <p:cNvPr id="3" name="Content Placeholder 2"/>
          <p:cNvSpPr>
            <a:spLocks noGrp="1"/>
          </p:cNvSpPr>
          <p:nvPr>
            <p:ph idx="1"/>
          </p:nvPr>
        </p:nvSpPr>
        <p:spPr/>
        <p:txBody>
          <a:bodyPr>
            <a:normAutofit/>
          </a:bodyPr>
          <a:lstStyle/>
          <a:p>
            <a:pPr lvl="1"/>
            <a:r>
              <a:rPr lang="en-US" dirty="0" smtClean="0"/>
              <a:t>Requires knowledge of C prototypes</a:t>
            </a:r>
          </a:p>
          <a:p>
            <a:pPr lvl="2"/>
            <a:r>
              <a:rPr lang="en-US" dirty="0" smtClean="0"/>
              <a:t>Greater familiarity allows better optimization of LabVIEW wrapper VIs</a:t>
            </a:r>
          </a:p>
          <a:p>
            <a:pPr lvl="1"/>
            <a:r>
              <a:rPr lang="en-US" dirty="0" smtClean="0"/>
              <a:t>Must have a header file for shared library</a:t>
            </a:r>
          </a:p>
          <a:p>
            <a:pPr lvl="2"/>
            <a:r>
              <a:rPr lang="en-US" dirty="0" smtClean="0"/>
              <a:t>Custom header files to simplify parsing complex header files might be required</a:t>
            </a:r>
          </a:p>
          <a:p>
            <a:pPr lvl="1"/>
            <a:r>
              <a:rPr lang="en-US" dirty="0" smtClean="0"/>
              <a:t>Some complex parameter types not supported</a:t>
            </a:r>
          </a:p>
          <a:p>
            <a:pPr lvl="2"/>
            <a:r>
              <a:rPr lang="en-US" dirty="0" smtClean="0"/>
              <a:t>Examples: array of structures, </a:t>
            </a:r>
            <a:r>
              <a:rPr lang="en-US" dirty="0" err="1" smtClean="0"/>
              <a:t>structs</a:t>
            </a:r>
            <a:r>
              <a:rPr lang="en-US" dirty="0" smtClean="0"/>
              <a:t> as return values</a:t>
            </a:r>
          </a:p>
          <a:p>
            <a:pPr lvl="2"/>
            <a:r>
              <a:rPr lang="en-US" dirty="0" smtClean="0"/>
              <a:t>To work around, create and link to a  custom control</a:t>
            </a:r>
          </a:p>
          <a:p>
            <a:endParaRPr lang="en-US"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p:cNvSpPr>
            <a:spLocks noGrp="1" noChangeArrowheads="1"/>
          </p:cNvSpPr>
          <p:nvPr>
            <p:ph type="title"/>
          </p:nvPr>
        </p:nvSpPr>
        <p:spPr/>
        <p:txBody>
          <a:bodyPr/>
          <a:lstStyle/>
          <a:p>
            <a:r>
              <a:rPr lang="en-US" dirty="0" smtClean="0"/>
              <a:t>Summary – Quiz</a:t>
            </a:r>
            <a:endParaRPr lang="en-US" dirty="0"/>
          </a:p>
        </p:txBody>
      </p:sp>
      <p:sp>
        <p:nvSpPr>
          <p:cNvPr id="96261" name="Rectangle 5"/>
          <p:cNvSpPr>
            <a:spLocks noGrp="1" noChangeArrowheads="1"/>
          </p:cNvSpPr>
          <p:nvPr>
            <p:ph idx="1"/>
          </p:nvPr>
        </p:nvSpPr>
        <p:spPr/>
        <p:txBody>
          <a:bodyPr>
            <a:normAutofit/>
          </a:bodyPr>
          <a:lstStyle/>
          <a:p>
            <a:pPr marL="514350" indent="-514350">
              <a:buFont typeface="+mj-lt"/>
              <a:buAutoNum type="arabicPeriod"/>
            </a:pPr>
            <a:r>
              <a:rPr lang="en-US" dirty="0" smtClean="0"/>
              <a:t>Which of the following do you need to know to call a function in a shared library?</a:t>
            </a:r>
          </a:p>
          <a:p>
            <a:pPr marL="747713" lvl="1" indent="-514350">
              <a:buFont typeface="+mj-lt"/>
              <a:buAutoNum type="alphaLcPeriod"/>
            </a:pPr>
            <a:r>
              <a:rPr lang="en-US" dirty="0" smtClean="0"/>
              <a:t>Data type returned by the function</a:t>
            </a:r>
          </a:p>
          <a:p>
            <a:pPr marL="747713" lvl="1" indent="-514350">
              <a:buFont typeface="+mj-lt"/>
              <a:buAutoNum type="alphaLcPeriod"/>
            </a:pPr>
            <a:r>
              <a:rPr lang="en-US" dirty="0" smtClean="0"/>
              <a:t>Calling convention</a:t>
            </a:r>
          </a:p>
          <a:p>
            <a:pPr marL="747713" lvl="1" indent="-514350">
              <a:buFont typeface="+mj-lt"/>
              <a:buAutoNum type="alphaLcPeriod"/>
            </a:pPr>
            <a:r>
              <a:rPr lang="en-US" dirty="0" smtClean="0"/>
              <a:t>Development environment that created the shared library</a:t>
            </a:r>
          </a:p>
          <a:p>
            <a:pPr marL="747713" lvl="1" indent="-514350">
              <a:buFont typeface="+mj-lt"/>
              <a:buAutoNum type="alphaLcPeriod"/>
            </a:pPr>
            <a:r>
              <a:rPr lang="en-US" dirty="0" smtClean="0"/>
              <a:t>Order of parameters to be sent to the function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p:cNvSpPr>
            <a:spLocks noGrp="1" noChangeArrowheads="1"/>
          </p:cNvSpPr>
          <p:nvPr>
            <p:ph type="title"/>
          </p:nvPr>
        </p:nvSpPr>
        <p:spPr/>
        <p:txBody>
          <a:bodyPr>
            <a:normAutofit/>
          </a:bodyPr>
          <a:lstStyle/>
          <a:p>
            <a:r>
              <a:rPr lang="en-US" dirty="0" smtClean="0"/>
              <a:t>Summary – Quiz Answers</a:t>
            </a:r>
            <a:endParaRPr lang="en-US" dirty="0"/>
          </a:p>
        </p:txBody>
      </p:sp>
      <p:sp>
        <p:nvSpPr>
          <p:cNvPr id="96261" name="Rectangle 5"/>
          <p:cNvSpPr>
            <a:spLocks noGrp="1" noChangeArrowheads="1"/>
          </p:cNvSpPr>
          <p:nvPr>
            <p:ph idx="1"/>
          </p:nvPr>
        </p:nvSpPr>
        <p:spPr/>
        <p:txBody>
          <a:bodyPr>
            <a:normAutofit/>
          </a:bodyPr>
          <a:lstStyle/>
          <a:p>
            <a:pPr marL="514350" indent="-514350">
              <a:buFont typeface="+mj-lt"/>
              <a:buAutoNum type="arabicPeriod"/>
            </a:pPr>
            <a:r>
              <a:rPr lang="en-US" dirty="0" smtClean="0"/>
              <a:t>Which of the following do you need to know to call a function in a shared library?</a:t>
            </a:r>
          </a:p>
          <a:p>
            <a:pPr marL="747713" lvl="1" indent="-514350">
              <a:buFont typeface="+mj-lt"/>
              <a:buAutoNum type="alphaLcPeriod"/>
            </a:pPr>
            <a:r>
              <a:rPr lang="en-US" b="1" dirty="0" smtClean="0"/>
              <a:t>Data type returned by the function</a:t>
            </a:r>
          </a:p>
          <a:p>
            <a:pPr marL="747713" lvl="1" indent="-514350">
              <a:buFont typeface="+mj-lt"/>
              <a:buAutoNum type="alphaLcPeriod"/>
            </a:pPr>
            <a:r>
              <a:rPr lang="en-US" b="1" dirty="0" smtClean="0"/>
              <a:t>Calling convention</a:t>
            </a:r>
          </a:p>
          <a:p>
            <a:pPr marL="747713" lvl="1" indent="-514350">
              <a:buFont typeface="+mj-lt"/>
              <a:buAutoNum type="alphaLcPeriod"/>
            </a:pPr>
            <a:r>
              <a:rPr lang="en-US" dirty="0" smtClean="0"/>
              <a:t>Development environment that created the shared library</a:t>
            </a:r>
          </a:p>
          <a:p>
            <a:pPr marL="747713" lvl="1" indent="-514350">
              <a:buFont typeface="+mj-lt"/>
              <a:buAutoNum type="alphaLcPeriod"/>
            </a:pPr>
            <a:r>
              <a:rPr lang="en-US" b="1" dirty="0" smtClean="0"/>
              <a:t>Order of parameters to be sent to the function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smtClean="0"/>
              <a:t>Instructional Methods</a:t>
            </a:r>
            <a:endParaRPr lang="en-US" dirty="0"/>
          </a:p>
        </p:txBody>
      </p:sp>
      <p:sp>
        <p:nvSpPr>
          <p:cNvPr id="162819" name="Rectangle 3"/>
          <p:cNvSpPr>
            <a:spLocks noGrp="1" noChangeArrowheads="1"/>
          </p:cNvSpPr>
          <p:nvPr>
            <p:ph idx="1"/>
          </p:nvPr>
        </p:nvSpPr>
        <p:spPr/>
        <p:txBody>
          <a:bodyPr>
            <a:normAutofit lnSpcReduction="10000"/>
          </a:bodyPr>
          <a:lstStyle/>
          <a:p>
            <a:pPr lvl="1"/>
            <a:r>
              <a:rPr lang="en-US" dirty="0" smtClean="0"/>
              <a:t>Lecture gives a foundation </a:t>
            </a:r>
            <a:br>
              <a:rPr lang="en-US" dirty="0" smtClean="0"/>
            </a:br>
            <a:r>
              <a:rPr lang="en-US" dirty="0" smtClean="0"/>
              <a:t>in the topic</a:t>
            </a:r>
          </a:p>
          <a:p>
            <a:pPr lvl="1"/>
            <a:r>
              <a:rPr lang="en-US" dirty="0" smtClean="0"/>
              <a:t>Instructor reinforces </a:t>
            </a:r>
            <a:br>
              <a:rPr lang="en-US" dirty="0" smtClean="0"/>
            </a:br>
            <a:r>
              <a:rPr lang="en-US" dirty="0" smtClean="0"/>
              <a:t>foundation through </a:t>
            </a:r>
            <a:br>
              <a:rPr lang="en-US" dirty="0" smtClean="0"/>
            </a:br>
            <a:r>
              <a:rPr lang="en-US" dirty="0" smtClean="0"/>
              <a:t>demonstrations and quizzes</a:t>
            </a:r>
          </a:p>
          <a:p>
            <a:pPr lvl="1"/>
            <a:r>
              <a:rPr lang="en-US" dirty="0" smtClean="0"/>
              <a:t>Concept exercises explore a topic further</a:t>
            </a:r>
          </a:p>
          <a:p>
            <a:pPr lvl="2"/>
            <a:r>
              <a:rPr lang="en-US" dirty="0" smtClean="0"/>
              <a:t> Watch a simulation, experiment with example VIs</a:t>
            </a:r>
          </a:p>
          <a:p>
            <a:pPr lvl="1"/>
            <a:r>
              <a:rPr lang="en-US" dirty="0" smtClean="0"/>
              <a:t>Development exercises provide hands-on experience</a:t>
            </a:r>
          </a:p>
          <a:p>
            <a:pPr lvl="2"/>
            <a:r>
              <a:rPr lang="en-US" dirty="0" smtClean="0"/>
              <a:t>Demonstration of a finished development exercise further reinforces the learning process </a:t>
            </a:r>
          </a:p>
        </p:txBody>
      </p:sp>
      <p:graphicFrame>
        <p:nvGraphicFramePr>
          <p:cNvPr id="6" name="Content Placeholder 6"/>
          <p:cNvGraphicFramePr>
            <a:graphicFrameLocks noGrp="1"/>
          </p:cNvGraphicFramePr>
          <p:nvPr>
            <p:ph type="clipArt" sz="half" idx="4294967295"/>
          </p:nvPr>
        </p:nvGraphicFramePr>
        <p:xfrm>
          <a:off x="4191000" y="304800"/>
          <a:ext cx="49530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p:cNvSpPr>
            <a:spLocks noGrp="1" noChangeArrowheads="1"/>
          </p:cNvSpPr>
          <p:nvPr>
            <p:ph type="title"/>
          </p:nvPr>
        </p:nvSpPr>
        <p:spPr/>
        <p:txBody>
          <a:bodyPr>
            <a:normAutofit/>
          </a:bodyPr>
          <a:lstStyle/>
          <a:p>
            <a:r>
              <a:rPr lang="en-US" dirty="0" smtClean="0"/>
              <a:t>Summary – Quiz</a:t>
            </a:r>
            <a:endParaRPr lang="en-US" dirty="0"/>
          </a:p>
        </p:txBody>
      </p:sp>
      <p:sp>
        <p:nvSpPr>
          <p:cNvPr id="96261" name="Rectangle 5"/>
          <p:cNvSpPr>
            <a:spLocks noGrp="1" noChangeArrowheads="1"/>
          </p:cNvSpPr>
          <p:nvPr>
            <p:ph idx="1"/>
          </p:nvPr>
        </p:nvSpPr>
        <p:spPr/>
        <p:txBody>
          <a:bodyPr>
            <a:normAutofit/>
          </a:bodyPr>
          <a:lstStyle/>
          <a:p>
            <a:pPr marL="514350" indent="-514350">
              <a:buFont typeface="+mj-lt"/>
              <a:buAutoNum type="arabicPeriod" startAt="2"/>
            </a:pPr>
            <a:r>
              <a:rPr lang="en-US" dirty="0" smtClean="0"/>
              <a:t>You have inherited a DLL that accesses hardware and is known not to be thread safe. Which configuration would you choose for your Call Library Function Node?</a:t>
            </a:r>
          </a:p>
          <a:p>
            <a:pPr marL="747713" lvl="1" indent="-514350">
              <a:buFont typeface="+mj-lt"/>
              <a:buAutoNum type="alphaLcPeriod"/>
            </a:pPr>
            <a:r>
              <a:rPr lang="en-US" dirty="0" smtClean="0"/>
              <a:t>Run in UI thread</a:t>
            </a:r>
          </a:p>
          <a:p>
            <a:pPr marL="747713" lvl="1" indent="-514350">
              <a:buFont typeface="+mj-lt"/>
              <a:buAutoNum type="alphaLcPeriod"/>
            </a:pPr>
            <a:r>
              <a:rPr lang="en-US" dirty="0" smtClean="0"/>
              <a:t>Run in any thread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p:cNvSpPr>
            <a:spLocks noGrp="1" noChangeArrowheads="1"/>
          </p:cNvSpPr>
          <p:nvPr>
            <p:ph type="title"/>
          </p:nvPr>
        </p:nvSpPr>
        <p:spPr/>
        <p:txBody>
          <a:bodyPr>
            <a:normAutofit/>
          </a:bodyPr>
          <a:lstStyle/>
          <a:p>
            <a:r>
              <a:rPr lang="en-US" dirty="0" smtClean="0"/>
              <a:t>Summary – Quiz Answers</a:t>
            </a:r>
            <a:endParaRPr lang="en-US" dirty="0"/>
          </a:p>
        </p:txBody>
      </p:sp>
      <p:sp>
        <p:nvSpPr>
          <p:cNvPr id="96261" name="Rectangle 5"/>
          <p:cNvSpPr>
            <a:spLocks noGrp="1" noChangeArrowheads="1"/>
          </p:cNvSpPr>
          <p:nvPr>
            <p:ph idx="1"/>
          </p:nvPr>
        </p:nvSpPr>
        <p:spPr/>
        <p:txBody>
          <a:bodyPr>
            <a:normAutofit/>
          </a:bodyPr>
          <a:lstStyle/>
          <a:p>
            <a:pPr marL="514350" indent="-514350">
              <a:buFont typeface="+mj-lt"/>
              <a:buAutoNum type="arabicPeriod" startAt="2"/>
            </a:pPr>
            <a:r>
              <a:rPr lang="en-US" dirty="0" smtClean="0"/>
              <a:t>You have inherited a DLL that accesses hardware and is known not to be thread safe. Which configuration would you choose for your Call Library Function Node?</a:t>
            </a:r>
          </a:p>
          <a:p>
            <a:pPr marL="747713" lvl="1" indent="-514350">
              <a:buFont typeface="+mj-lt"/>
              <a:buAutoNum type="alphaLcPeriod"/>
            </a:pPr>
            <a:r>
              <a:rPr lang="en-US" b="1" dirty="0" smtClean="0"/>
              <a:t>Run in UI thread</a:t>
            </a:r>
          </a:p>
          <a:p>
            <a:pPr marL="747713" lvl="1" indent="-514350">
              <a:buFont typeface="+mj-lt"/>
              <a:buAutoNum type="alphaLcPeriod"/>
            </a:pPr>
            <a:r>
              <a:rPr lang="en-US" dirty="0" smtClean="0"/>
              <a:t>Run in any thread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p:cNvSpPr>
            <a:spLocks noGrp="1" noChangeArrowheads="1"/>
          </p:cNvSpPr>
          <p:nvPr>
            <p:ph type="title"/>
          </p:nvPr>
        </p:nvSpPr>
        <p:spPr/>
        <p:txBody>
          <a:bodyPr/>
          <a:lstStyle/>
          <a:p>
            <a:r>
              <a:rPr lang="en-US" dirty="0" smtClean="0"/>
              <a:t>Summary – Quiz</a:t>
            </a:r>
            <a:endParaRPr lang="en-US" dirty="0"/>
          </a:p>
        </p:txBody>
      </p:sp>
      <p:sp>
        <p:nvSpPr>
          <p:cNvPr id="96261" name="Rectangle 5"/>
          <p:cNvSpPr>
            <a:spLocks noGrp="1" noChangeArrowheads="1"/>
          </p:cNvSpPr>
          <p:nvPr>
            <p:ph idx="1"/>
          </p:nvPr>
        </p:nvSpPr>
        <p:spPr/>
        <p:txBody>
          <a:bodyPr>
            <a:normAutofit/>
          </a:bodyPr>
          <a:lstStyle/>
          <a:p>
            <a:pPr marL="514350" indent="-514350">
              <a:buAutoNum type="arabicPeriod" startAt="3"/>
            </a:pPr>
            <a:r>
              <a:rPr lang="en-US" dirty="0" smtClean="0"/>
              <a:t>True or False?  The only file the Import Shared Library Wizard requires is a shared library. </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p:cNvSpPr>
            <a:spLocks noGrp="1" noChangeArrowheads="1"/>
          </p:cNvSpPr>
          <p:nvPr>
            <p:ph type="title"/>
          </p:nvPr>
        </p:nvSpPr>
        <p:spPr/>
        <p:txBody>
          <a:bodyPr>
            <a:normAutofit/>
          </a:bodyPr>
          <a:lstStyle/>
          <a:p>
            <a:r>
              <a:rPr lang="en-US" dirty="0" smtClean="0"/>
              <a:t>Summary – Quiz Answer</a:t>
            </a:r>
            <a:endParaRPr lang="en-US" dirty="0"/>
          </a:p>
        </p:txBody>
      </p:sp>
      <p:sp>
        <p:nvSpPr>
          <p:cNvPr id="96261" name="Rectangle 5"/>
          <p:cNvSpPr>
            <a:spLocks noGrp="1" noChangeArrowheads="1"/>
          </p:cNvSpPr>
          <p:nvPr>
            <p:ph idx="1"/>
          </p:nvPr>
        </p:nvSpPr>
        <p:spPr/>
        <p:txBody>
          <a:bodyPr>
            <a:normAutofit/>
          </a:bodyPr>
          <a:lstStyle/>
          <a:p>
            <a:pPr marL="514350" indent="-514350">
              <a:buAutoNum type="arabicPeriod" startAt="3"/>
            </a:pPr>
            <a:r>
              <a:rPr lang="en-US" dirty="0" smtClean="0"/>
              <a:t>True or False?  The only file the Import Shared Library Wizard requires is a shared library. </a:t>
            </a:r>
          </a:p>
          <a:p>
            <a:pPr marL="514350" indent="-514350">
              <a:buAutoNum type="arabicPeriod" startAt="3"/>
            </a:pPr>
            <a:endParaRPr lang="en-US" dirty="0" smtClean="0"/>
          </a:p>
          <a:p>
            <a:r>
              <a:rPr lang="en-US" b="1" dirty="0" smtClean="0"/>
              <a:t>False.  The Import Shared Library requires both a shared library and its header file.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smtClean="0"/>
              <a:t>Getting The Most Out Of This Course</a:t>
            </a:r>
            <a:endParaRPr lang="en-US" dirty="0"/>
          </a:p>
        </p:txBody>
      </p:sp>
      <p:sp>
        <p:nvSpPr>
          <p:cNvPr id="168963" name="Rectangle 3"/>
          <p:cNvSpPr>
            <a:spLocks noGrp="1" noChangeArrowheads="1"/>
          </p:cNvSpPr>
          <p:nvPr>
            <p:ph idx="1"/>
          </p:nvPr>
        </p:nvSpPr>
        <p:spPr/>
        <p:txBody>
          <a:bodyPr/>
          <a:lstStyle/>
          <a:p>
            <a:pPr lvl="1"/>
            <a:r>
              <a:rPr lang="en-US" dirty="0" smtClean="0"/>
              <a:t>Experiment with hands-on exercises to understand the methods used</a:t>
            </a:r>
          </a:p>
          <a:p>
            <a:pPr lvl="1"/>
            <a:r>
              <a:rPr lang="en-US" dirty="0" smtClean="0"/>
              <a:t>Implementations explore a possible solution—you may find a better one</a:t>
            </a:r>
          </a:p>
          <a:p>
            <a:pPr lvl="1"/>
            <a:r>
              <a:rPr lang="en-US" dirty="0" smtClean="0"/>
              <a:t>Do not come to class prepared to develop an outside application; concentrate on the exercises given to build a good foundation</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Line 3"/>
          <p:cNvSpPr>
            <a:spLocks noChangeShapeType="1"/>
          </p:cNvSpPr>
          <p:nvPr/>
        </p:nvSpPr>
        <p:spPr bwMode="auto">
          <a:xfrm>
            <a:off x="6096000" y="0"/>
            <a:ext cx="0" cy="4495800"/>
          </a:xfrm>
          <a:prstGeom prst="line">
            <a:avLst/>
          </a:prstGeom>
          <a:noFill/>
          <a:ln w="19050">
            <a:solidFill>
              <a:schemeClr val="accent1"/>
            </a:solidFill>
            <a:prstDash val="lgDash"/>
            <a:round/>
            <a:headEnd type="none" w="sm" len="sm"/>
            <a:tailEnd type="none" w="sm" len="sm"/>
          </a:ln>
          <a:effectLst/>
        </p:spPr>
        <p:txBody>
          <a:bodyPr wrap="none" anchor="ctr"/>
          <a:lstStyle/>
          <a:p>
            <a:pPr algn="l" eaLnBrk="1" fontAlgn="auto" hangingPunct="1">
              <a:spcBef>
                <a:spcPts val="0"/>
              </a:spcBef>
              <a:spcAft>
                <a:spcPts val="0"/>
              </a:spcAft>
            </a:pPr>
            <a:endParaRPr lang="en-US" sz="1800">
              <a:solidFill>
                <a:srgbClr val="000000"/>
              </a:solidFill>
              <a:latin typeface="Arial Narrow"/>
            </a:endParaRPr>
          </a:p>
        </p:txBody>
      </p:sp>
      <p:sp>
        <p:nvSpPr>
          <p:cNvPr id="171012" name="AutoShape 4"/>
          <p:cNvSpPr>
            <a:spLocks noChangeArrowheads="1"/>
          </p:cNvSpPr>
          <p:nvPr/>
        </p:nvSpPr>
        <p:spPr bwMode="auto">
          <a:xfrm>
            <a:off x="5486400" y="3810000"/>
            <a:ext cx="762000" cy="381000"/>
          </a:xfrm>
          <a:prstGeom prst="rightArrow">
            <a:avLst>
              <a:gd name="adj1" fmla="val 50000"/>
              <a:gd name="adj2" fmla="val 50000"/>
            </a:avLst>
          </a:prstGeom>
          <a:solidFill>
            <a:schemeClr val="tx1"/>
          </a:solidFill>
          <a:ln w="9525" algn="ctr">
            <a:noFill/>
            <a:miter lim="800000"/>
            <a:headEnd type="none" w="sm" len="sm"/>
            <a:tailEnd type="none" w="sm" len="sm"/>
          </a:ln>
          <a:effectLst/>
        </p:spPr>
        <p:txBody>
          <a:bodyPr wrap="none" anchor="ctr"/>
          <a:lstStyle/>
          <a:p>
            <a:pPr algn="l" eaLnBrk="1" fontAlgn="auto" hangingPunct="1">
              <a:spcBef>
                <a:spcPts val="0"/>
              </a:spcBef>
              <a:spcAft>
                <a:spcPts val="0"/>
              </a:spcAft>
            </a:pPr>
            <a:endParaRPr lang="en-US" sz="1800">
              <a:solidFill>
                <a:srgbClr val="000000"/>
              </a:solidFill>
              <a:latin typeface="Arial Narrow"/>
            </a:endParaRPr>
          </a:p>
        </p:txBody>
      </p:sp>
      <p:sp>
        <p:nvSpPr>
          <p:cNvPr id="171013" name="Line 5"/>
          <p:cNvSpPr>
            <a:spLocks noChangeShapeType="1"/>
          </p:cNvSpPr>
          <p:nvPr/>
        </p:nvSpPr>
        <p:spPr bwMode="auto">
          <a:xfrm>
            <a:off x="3124200" y="0"/>
            <a:ext cx="0" cy="4495800"/>
          </a:xfrm>
          <a:prstGeom prst="line">
            <a:avLst/>
          </a:prstGeom>
          <a:noFill/>
          <a:ln w="19050">
            <a:solidFill>
              <a:schemeClr val="accent1"/>
            </a:solidFill>
            <a:prstDash val="lgDash"/>
            <a:round/>
            <a:headEnd type="none" w="sm" len="sm"/>
            <a:tailEnd type="none" w="sm" len="sm"/>
          </a:ln>
          <a:effectLst/>
        </p:spPr>
        <p:txBody>
          <a:bodyPr wrap="none" anchor="ctr"/>
          <a:lstStyle/>
          <a:p>
            <a:pPr algn="l" eaLnBrk="1" fontAlgn="auto" hangingPunct="1">
              <a:spcBef>
                <a:spcPts val="0"/>
              </a:spcBef>
              <a:spcAft>
                <a:spcPts val="0"/>
              </a:spcAft>
            </a:pPr>
            <a:endParaRPr lang="en-US" sz="1800">
              <a:solidFill>
                <a:srgbClr val="000000"/>
              </a:solidFill>
              <a:latin typeface="Arial Narrow"/>
            </a:endParaRPr>
          </a:p>
        </p:txBody>
      </p:sp>
      <p:sp>
        <p:nvSpPr>
          <p:cNvPr id="171014" name="AutoShape 6"/>
          <p:cNvSpPr>
            <a:spLocks noChangeArrowheads="1"/>
          </p:cNvSpPr>
          <p:nvPr/>
        </p:nvSpPr>
        <p:spPr bwMode="auto">
          <a:xfrm>
            <a:off x="2463800" y="3810000"/>
            <a:ext cx="762000" cy="381000"/>
          </a:xfrm>
          <a:prstGeom prst="rightArrow">
            <a:avLst>
              <a:gd name="adj1" fmla="val 50000"/>
              <a:gd name="adj2" fmla="val 50000"/>
            </a:avLst>
          </a:prstGeom>
          <a:solidFill>
            <a:schemeClr val="tx1"/>
          </a:solidFill>
          <a:ln w="9525" algn="ctr">
            <a:noFill/>
            <a:miter lim="800000"/>
            <a:headEnd type="none" w="sm" len="sm"/>
            <a:tailEnd type="none" w="sm" len="sm"/>
          </a:ln>
          <a:effectLst/>
        </p:spPr>
        <p:txBody>
          <a:bodyPr wrap="none" anchor="ctr"/>
          <a:lstStyle/>
          <a:p>
            <a:pPr algn="l" eaLnBrk="1" fontAlgn="auto" hangingPunct="1">
              <a:spcBef>
                <a:spcPts val="0"/>
              </a:spcBef>
              <a:spcAft>
                <a:spcPts val="0"/>
              </a:spcAft>
            </a:pPr>
            <a:endParaRPr lang="en-US" sz="1800">
              <a:solidFill>
                <a:srgbClr val="000000"/>
              </a:solidFill>
              <a:latin typeface="Arial Narrow"/>
            </a:endParaRPr>
          </a:p>
        </p:txBody>
      </p:sp>
      <p:sp>
        <p:nvSpPr>
          <p:cNvPr id="171015" name="AutoShape 7"/>
          <p:cNvSpPr>
            <a:spLocks noChangeArrowheads="1"/>
          </p:cNvSpPr>
          <p:nvPr/>
        </p:nvSpPr>
        <p:spPr bwMode="auto">
          <a:xfrm>
            <a:off x="5473700" y="1371600"/>
            <a:ext cx="762000" cy="381000"/>
          </a:xfrm>
          <a:prstGeom prst="rightArrow">
            <a:avLst>
              <a:gd name="adj1" fmla="val 50000"/>
              <a:gd name="adj2" fmla="val 50000"/>
            </a:avLst>
          </a:prstGeom>
          <a:solidFill>
            <a:schemeClr val="tx1"/>
          </a:solidFill>
          <a:ln w="9525" algn="ctr">
            <a:noFill/>
            <a:miter lim="800000"/>
            <a:headEnd type="none" w="sm" len="sm"/>
            <a:tailEnd type="none" w="sm" len="sm"/>
          </a:ln>
          <a:effectLst/>
        </p:spPr>
        <p:txBody>
          <a:bodyPr wrap="none" anchor="ctr"/>
          <a:lstStyle/>
          <a:p>
            <a:pPr algn="l" eaLnBrk="1" fontAlgn="auto" hangingPunct="1">
              <a:spcBef>
                <a:spcPts val="0"/>
              </a:spcBef>
              <a:spcAft>
                <a:spcPts val="0"/>
              </a:spcAft>
            </a:pPr>
            <a:endParaRPr lang="en-US" sz="1800">
              <a:solidFill>
                <a:srgbClr val="000000"/>
              </a:solidFill>
              <a:latin typeface="Arial Narrow"/>
            </a:endParaRPr>
          </a:p>
        </p:txBody>
      </p:sp>
      <p:sp>
        <p:nvSpPr>
          <p:cNvPr id="171016" name="AutoShape 8"/>
          <p:cNvSpPr>
            <a:spLocks noChangeArrowheads="1"/>
          </p:cNvSpPr>
          <p:nvPr/>
        </p:nvSpPr>
        <p:spPr bwMode="auto">
          <a:xfrm>
            <a:off x="2463800" y="1371600"/>
            <a:ext cx="762000" cy="381000"/>
          </a:xfrm>
          <a:prstGeom prst="rightArrow">
            <a:avLst>
              <a:gd name="adj1" fmla="val 50000"/>
              <a:gd name="adj2" fmla="val 50000"/>
            </a:avLst>
          </a:prstGeom>
          <a:solidFill>
            <a:schemeClr val="tx1"/>
          </a:solidFill>
          <a:ln w="9525" algn="ctr">
            <a:noFill/>
            <a:miter lim="800000"/>
            <a:headEnd type="none" w="sm" len="sm"/>
            <a:tailEnd type="none" w="sm" len="sm"/>
          </a:ln>
          <a:effectLst/>
        </p:spPr>
        <p:txBody>
          <a:bodyPr wrap="none" anchor="ctr"/>
          <a:lstStyle/>
          <a:p>
            <a:pPr algn="l" eaLnBrk="1" fontAlgn="auto" hangingPunct="1">
              <a:spcBef>
                <a:spcPts val="0"/>
              </a:spcBef>
              <a:spcAft>
                <a:spcPts val="0"/>
              </a:spcAft>
            </a:pPr>
            <a:endParaRPr lang="en-US" sz="1800">
              <a:solidFill>
                <a:srgbClr val="000000"/>
              </a:solidFill>
              <a:latin typeface="Arial Narrow"/>
            </a:endParaRPr>
          </a:p>
        </p:txBody>
      </p:sp>
      <p:sp>
        <p:nvSpPr>
          <p:cNvPr id="171017" name="Rectangle 9"/>
          <p:cNvSpPr>
            <a:spLocks noChangeArrowheads="1"/>
          </p:cNvSpPr>
          <p:nvPr/>
        </p:nvSpPr>
        <p:spPr bwMode="auto">
          <a:xfrm>
            <a:off x="6248400" y="1155700"/>
            <a:ext cx="2438400" cy="1358900"/>
          </a:xfrm>
          <a:prstGeom prst="rect">
            <a:avLst/>
          </a:prstGeom>
          <a:solidFill>
            <a:schemeClr val="hlink"/>
          </a:solidFill>
          <a:ln w="9525" algn="ctr">
            <a:solidFill>
              <a:srgbClr val="5E84B8"/>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l" eaLnBrk="1" fontAlgn="auto" hangingPunct="1">
              <a:spcBef>
                <a:spcPts val="0"/>
              </a:spcBef>
              <a:spcAft>
                <a:spcPts val="0"/>
              </a:spcAft>
            </a:pPr>
            <a:endParaRPr lang="en-US" sz="1800">
              <a:solidFill>
                <a:srgbClr val="000000"/>
              </a:solidFill>
              <a:latin typeface="Arial Narrow"/>
            </a:endParaRPr>
          </a:p>
        </p:txBody>
      </p:sp>
      <p:sp>
        <p:nvSpPr>
          <p:cNvPr id="171018" name="Rectangle 10"/>
          <p:cNvSpPr>
            <a:spLocks noChangeArrowheads="1"/>
          </p:cNvSpPr>
          <p:nvPr/>
        </p:nvSpPr>
        <p:spPr bwMode="auto">
          <a:xfrm>
            <a:off x="228600" y="1155700"/>
            <a:ext cx="2438400" cy="960438"/>
          </a:xfrm>
          <a:prstGeom prst="rect">
            <a:avLst/>
          </a:prstGeom>
          <a:solidFill>
            <a:schemeClr val="hlink"/>
          </a:solidFill>
          <a:ln w="9525" algn="ctr">
            <a:solidFill>
              <a:srgbClr val="5E84B8"/>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l" eaLnBrk="1" fontAlgn="auto" hangingPunct="1">
              <a:spcBef>
                <a:spcPts val="0"/>
              </a:spcBef>
              <a:spcAft>
                <a:spcPts val="0"/>
              </a:spcAft>
            </a:pPr>
            <a:endParaRPr lang="en-US" sz="1800">
              <a:solidFill>
                <a:srgbClr val="000000"/>
              </a:solidFill>
              <a:latin typeface="Arial Narrow"/>
            </a:endParaRPr>
          </a:p>
        </p:txBody>
      </p:sp>
      <p:sp>
        <p:nvSpPr>
          <p:cNvPr id="171019" name="Line 11"/>
          <p:cNvSpPr>
            <a:spLocks noChangeShapeType="1"/>
          </p:cNvSpPr>
          <p:nvPr/>
        </p:nvSpPr>
        <p:spPr bwMode="auto">
          <a:xfrm>
            <a:off x="228600" y="1587500"/>
            <a:ext cx="2476500" cy="0"/>
          </a:xfrm>
          <a:prstGeom prst="line">
            <a:avLst/>
          </a:prstGeom>
          <a:noFill/>
          <a:ln w="19050">
            <a:solidFill>
              <a:schemeClr val="bg2"/>
            </a:solidFill>
            <a:round/>
            <a:headEnd type="none" w="sm" len="sm"/>
            <a:tailEnd type="none" w="sm" len="sm"/>
          </a:ln>
          <a:effectLst/>
        </p:spPr>
        <p:txBody>
          <a:bodyPr wrap="none" anchor="ctr"/>
          <a:lstStyle/>
          <a:p>
            <a:pPr algn="l" eaLnBrk="1" fontAlgn="auto" hangingPunct="1">
              <a:spcBef>
                <a:spcPts val="0"/>
              </a:spcBef>
              <a:spcAft>
                <a:spcPts val="0"/>
              </a:spcAft>
            </a:pPr>
            <a:endParaRPr lang="en-US" sz="1800">
              <a:solidFill>
                <a:srgbClr val="000000"/>
              </a:solidFill>
              <a:latin typeface="Arial Narrow"/>
            </a:endParaRPr>
          </a:p>
        </p:txBody>
      </p:sp>
      <p:sp>
        <p:nvSpPr>
          <p:cNvPr id="171020" name="Rectangle 12"/>
          <p:cNvSpPr>
            <a:spLocks noChangeArrowheads="1"/>
          </p:cNvSpPr>
          <p:nvPr/>
        </p:nvSpPr>
        <p:spPr bwMode="auto">
          <a:xfrm>
            <a:off x="3238500" y="1143000"/>
            <a:ext cx="2438400" cy="558800"/>
          </a:xfrm>
          <a:prstGeom prst="rect">
            <a:avLst/>
          </a:prstGeom>
          <a:solidFill>
            <a:schemeClr val="hlink"/>
          </a:solidFill>
          <a:ln w="9525" algn="ctr">
            <a:solidFill>
              <a:srgbClr val="5E84B8"/>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l" eaLnBrk="1" fontAlgn="auto" hangingPunct="1">
              <a:spcBef>
                <a:spcPts val="0"/>
              </a:spcBef>
              <a:spcAft>
                <a:spcPts val="0"/>
              </a:spcAft>
            </a:pPr>
            <a:endParaRPr lang="en-US" sz="1800">
              <a:solidFill>
                <a:srgbClr val="000000"/>
              </a:solidFill>
              <a:latin typeface="Arial Narrow"/>
            </a:endParaRPr>
          </a:p>
        </p:txBody>
      </p:sp>
      <p:sp>
        <p:nvSpPr>
          <p:cNvPr id="171021" name="Rectangle 13"/>
          <p:cNvSpPr>
            <a:spLocks noChangeArrowheads="1"/>
          </p:cNvSpPr>
          <p:nvPr/>
        </p:nvSpPr>
        <p:spPr bwMode="auto">
          <a:xfrm>
            <a:off x="6223000" y="3657600"/>
            <a:ext cx="2438400" cy="685800"/>
          </a:xfrm>
          <a:prstGeom prst="rect">
            <a:avLst/>
          </a:prstGeom>
          <a:solidFill>
            <a:schemeClr val="hlink"/>
          </a:solidFill>
          <a:ln w="9525" algn="ctr">
            <a:solidFill>
              <a:srgbClr val="5E84B8"/>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l" eaLnBrk="1" fontAlgn="auto" hangingPunct="1">
              <a:spcBef>
                <a:spcPts val="0"/>
              </a:spcBef>
              <a:spcAft>
                <a:spcPts val="0"/>
              </a:spcAft>
            </a:pPr>
            <a:endParaRPr lang="en-US" sz="1800">
              <a:solidFill>
                <a:srgbClr val="000000"/>
              </a:solidFill>
              <a:latin typeface="Arial Narrow"/>
            </a:endParaRPr>
          </a:p>
        </p:txBody>
      </p:sp>
      <p:sp>
        <p:nvSpPr>
          <p:cNvPr id="171022" name="Rectangle 14"/>
          <p:cNvSpPr>
            <a:spLocks noChangeArrowheads="1"/>
          </p:cNvSpPr>
          <p:nvPr/>
        </p:nvSpPr>
        <p:spPr bwMode="auto">
          <a:xfrm>
            <a:off x="3225800" y="3657600"/>
            <a:ext cx="2438400" cy="685800"/>
          </a:xfrm>
          <a:prstGeom prst="rect">
            <a:avLst/>
          </a:prstGeom>
          <a:solidFill>
            <a:schemeClr val="hlink"/>
          </a:solidFill>
          <a:ln w="9525" algn="ctr">
            <a:solidFill>
              <a:srgbClr val="5E84B8"/>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l" eaLnBrk="1" fontAlgn="auto" hangingPunct="1">
              <a:spcBef>
                <a:spcPts val="0"/>
              </a:spcBef>
              <a:spcAft>
                <a:spcPts val="0"/>
              </a:spcAft>
            </a:pPr>
            <a:endParaRPr lang="en-US" sz="1800">
              <a:solidFill>
                <a:srgbClr val="000000"/>
              </a:solidFill>
              <a:latin typeface="Arial Narrow"/>
            </a:endParaRPr>
          </a:p>
        </p:txBody>
      </p:sp>
      <p:sp>
        <p:nvSpPr>
          <p:cNvPr id="171023" name="Rectangle 15"/>
          <p:cNvSpPr>
            <a:spLocks noChangeArrowheads="1"/>
          </p:cNvSpPr>
          <p:nvPr/>
        </p:nvSpPr>
        <p:spPr bwMode="auto">
          <a:xfrm>
            <a:off x="266700" y="3644900"/>
            <a:ext cx="2438400" cy="685800"/>
          </a:xfrm>
          <a:prstGeom prst="rect">
            <a:avLst/>
          </a:prstGeom>
          <a:solidFill>
            <a:schemeClr val="hlink"/>
          </a:solidFill>
          <a:ln w="9525" algn="ctr">
            <a:solidFill>
              <a:srgbClr val="5E84B8"/>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l" eaLnBrk="1" fontAlgn="auto" hangingPunct="1">
              <a:spcBef>
                <a:spcPts val="0"/>
              </a:spcBef>
              <a:spcAft>
                <a:spcPts val="0"/>
              </a:spcAft>
            </a:pPr>
            <a:endParaRPr lang="en-US" sz="1800">
              <a:solidFill>
                <a:srgbClr val="000000"/>
              </a:solidFill>
              <a:latin typeface="Arial Narrow"/>
            </a:endParaRPr>
          </a:p>
        </p:txBody>
      </p:sp>
      <p:sp>
        <p:nvSpPr>
          <p:cNvPr id="171027" name="Text Box 19"/>
          <p:cNvSpPr txBox="1">
            <a:spLocks noChangeArrowheads="1"/>
          </p:cNvSpPr>
          <p:nvPr/>
        </p:nvSpPr>
        <p:spPr bwMode="auto">
          <a:xfrm>
            <a:off x="192088" y="3200400"/>
            <a:ext cx="2559050" cy="1295400"/>
          </a:xfrm>
          <a:prstGeom prst="rect">
            <a:avLst/>
          </a:prstGeom>
          <a:noFill/>
          <a:ln w="9525" algn="ctr">
            <a:noFill/>
            <a:miter lim="800000"/>
            <a:headEnd type="none" w="sm" len="sm"/>
            <a:tailEnd type="none" w="sm" len="sm"/>
          </a:ln>
          <a:effectLst/>
        </p:spPr>
        <p:txBody>
          <a:bodyPr>
            <a:flatTx/>
          </a:bodyPr>
          <a:lstStyle/>
          <a:p>
            <a:pPr marL="165100" indent="-165100" algn="l" eaLnBrk="1" fontAlgn="auto" hangingPunct="1">
              <a:spcBef>
                <a:spcPct val="50000"/>
              </a:spcBef>
              <a:spcAft>
                <a:spcPts val="0"/>
              </a:spcAft>
              <a:tabLst>
                <a:tab pos="177800" algn="l"/>
              </a:tabLst>
            </a:pPr>
            <a:r>
              <a:rPr lang="en-US" sz="1800" b="1" dirty="0">
                <a:solidFill>
                  <a:srgbClr val="000000"/>
                </a:solidFill>
                <a:latin typeface="Arial Narrow"/>
              </a:rPr>
              <a:t>Certifications</a:t>
            </a:r>
          </a:p>
          <a:p>
            <a:pPr marL="165100" indent="-165100" eaLnBrk="1" fontAlgn="auto" hangingPunct="1">
              <a:spcBef>
                <a:spcPct val="50000"/>
              </a:spcBef>
              <a:spcAft>
                <a:spcPts val="0"/>
              </a:spcAft>
              <a:tabLst>
                <a:tab pos="177800" algn="l"/>
              </a:tabLst>
            </a:pPr>
            <a:r>
              <a:rPr lang="en-US" sz="2000" b="1" dirty="0">
                <a:solidFill>
                  <a:srgbClr val="FFFFFF"/>
                </a:solidFill>
                <a:latin typeface="Arial Narrow"/>
              </a:rPr>
              <a:t>Certified LV Associate Developer </a:t>
            </a:r>
            <a:r>
              <a:rPr lang="en-US" sz="2000" b="1" dirty="0" smtClean="0">
                <a:solidFill>
                  <a:srgbClr val="FFFFFF"/>
                </a:solidFill>
                <a:latin typeface="Arial Narrow"/>
              </a:rPr>
              <a:t>Exam</a:t>
            </a:r>
          </a:p>
          <a:p>
            <a:pPr marL="165100" indent="-165100" algn="l" eaLnBrk="1" fontAlgn="auto" hangingPunct="1">
              <a:spcBef>
                <a:spcPct val="15000"/>
              </a:spcBef>
              <a:spcAft>
                <a:spcPts val="0"/>
              </a:spcAft>
              <a:tabLst>
                <a:tab pos="177800" algn="l"/>
              </a:tabLst>
            </a:pPr>
            <a:endParaRPr lang="en-US" sz="800" dirty="0">
              <a:solidFill>
                <a:srgbClr val="000000"/>
              </a:solidFill>
              <a:latin typeface="Arial Narrow"/>
            </a:endParaRPr>
          </a:p>
        </p:txBody>
      </p:sp>
      <p:sp>
        <p:nvSpPr>
          <p:cNvPr id="171028" name="Text Box 20"/>
          <p:cNvSpPr txBox="1">
            <a:spLocks noChangeArrowheads="1"/>
          </p:cNvSpPr>
          <p:nvPr/>
        </p:nvSpPr>
        <p:spPr bwMode="auto">
          <a:xfrm>
            <a:off x="3163888" y="3200400"/>
            <a:ext cx="2559050" cy="1295400"/>
          </a:xfrm>
          <a:prstGeom prst="rect">
            <a:avLst/>
          </a:prstGeom>
          <a:noFill/>
          <a:ln w="9525" algn="ctr">
            <a:noFill/>
            <a:miter lim="800000"/>
            <a:headEnd type="none" w="sm" len="sm"/>
            <a:tailEnd type="none" w="sm" len="sm"/>
          </a:ln>
          <a:effectLst/>
        </p:spPr>
        <p:txBody>
          <a:bodyPr>
            <a:flatTx/>
          </a:bodyPr>
          <a:lstStyle/>
          <a:p>
            <a:pPr marL="165100" indent="-165100" algn="l" eaLnBrk="1" fontAlgn="auto" hangingPunct="1">
              <a:spcBef>
                <a:spcPct val="50000"/>
              </a:spcBef>
              <a:spcAft>
                <a:spcPts val="0"/>
              </a:spcAft>
              <a:tabLst>
                <a:tab pos="177800" algn="l"/>
              </a:tabLst>
            </a:pPr>
            <a:endParaRPr lang="en-US" sz="1800" dirty="0">
              <a:solidFill>
                <a:srgbClr val="000000"/>
              </a:solidFill>
              <a:latin typeface="Arial Narrow"/>
            </a:endParaRPr>
          </a:p>
          <a:p>
            <a:pPr marL="165100" indent="-165100" eaLnBrk="1" fontAlgn="auto" hangingPunct="1">
              <a:spcBef>
                <a:spcPct val="50000"/>
              </a:spcBef>
              <a:spcAft>
                <a:spcPts val="0"/>
              </a:spcAft>
              <a:tabLst>
                <a:tab pos="177800" algn="l"/>
              </a:tabLst>
            </a:pPr>
            <a:r>
              <a:rPr lang="en-US" sz="2000" b="1" dirty="0">
                <a:solidFill>
                  <a:srgbClr val="FFFFFF"/>
                </a:solidFill>
                <a:latin typeface="Arial Narrow"/>
              </a:rPr>
              <a:t>Certified </a:t>
            </a:r>
            <a:r>
              <a:rPr lang="en-US" sz="2000" b="1" dirty="0" err="1">
                <a:solidFill>
                  <a:srgbClr val="FFFFFF"/>
                </a:solidFill>
                <a:latin typeface="Arial Narrow"/>
              </a:rPr>
              <a:t>LabVIEW</a:t>
            </a:r>
            <a:r>
              <a:rPr lang="en-US" sz="2000" b="1" dirty="0">
                <a:solidFill>
                  <a:srgbClr val="FFFFFF"/>
                </a:solidFill>
                <a:latin typeface="Arial Narrow"/>
              </a:rPr>
              <a:t> Developer Exam</a:t>
            </a:r>
          </a:p>
          <a:p>
            <a:pPr marL="165100" indent="-165100" algn="l" eaLnBrk="1" fontAlgn="auto" hangingPunct="1">
              <a:spcBef>
                <a:spcPct val="15000"/>
              </a:spcBef>
              <a:spcAft>
                <a:spcPts val="0"/>
              </a:spcAft>
              <a:tabLst>
                <a:tab pos="177800" algn="l"/>
              </a:tabLst>
            </a:pPr>
            <a:endParaRPr lang="en-US" sz="800" dirty="0">
              <a:solidFill>
                <a:srgbClr val="000000"/>
              </a:solidFill>
              <a:latin typeface="Arial Narrow"/>
            </a:endParaRPr>
          </a:p>
        </p:txBody>
      </p:sp>
      <p:sp>
        <p:nvSpPr>
          <p:cNvPr id="171029" name="Text Box 21"/>
          <p:cNvSpPr txBox="1">
            <a:spLocks noChangeArrowheads="1"/>
          </p:cNvSpPr>
          <p:nvPr/>
        </p:nvSpPr>
        <p:spPr bwMode="auto">
          <a:xfrm>
            <a:off x="6135688" y="3200400"/>
            <a:ext cx="2559050" cy="1447800"/>
          </a:xfrm>
          <a:prstGeom prst="rect">
            <a:avLst/>
          </a:prstGeom>
          <a:noFill/>
          <a:ln w="9525" algn="ctr">
            <a:noFill/>
            <a:miter lim="800000"/>
            <a:headEnd type="none" w="sm" len="sm"/>
            <a:tailEnd type="none" w="sm" len="sm"/>
          </a:ln>
          <a:effectLst/>
        </p:spPr>
        <p:txBody>
          <a:bodyPr>
            <a:flatTx/>
          </a:bodyPr>
          <a:lstStyle/>
          <a:p>
            <a:pPr marL="165100" indent="-165100" algn="l" eaLnBrk="1" fontAlgn="auto" hangingPunct="1">
              <a:spcBef>
                <a:spcPct val="50000"/>
              </a:spcBef>
              <a:spcAft>
                <a:spcPts val="0"/>
              </a:spcAft>
              <a:tabLst>
                <a:tab pos="177800" algn="l"/>
              </a:tabLst>
            </a:pPr>
            <a:endParaRPr lang="en-US" sz="1800" dirty="0">
              <a:solidFill>
                <a:srgbClr val="000000"/>
              </a:solidFill>
              <a:latin typeface="Arial Narrow"/>
            </a:endParaRPr>
          </a:p>
          <a:p>
            <a:pPr marL="165100" indent="-165100" eaLnBrk="1" fontAlgn="auto" hangingPunct="1">
              <a:spcBef>
                <a:spcPct val="50000"/>
              </a:spcBef>
              <a:spcAft>
                <a:spcPts val="0"/>
              </a:spcAft>
              <a:tabLst>
                <a:tab pos="177800" algn="l"/>
              </a:tabLst>
            </a:pPr>
            <a:r>
              <a:rPr lang="en-US" sz="2000" b="1" dirty="0">
                <a:solidFill>
                  <a:srgbClr val="FFFFFF"/>
                </a:solidFill>
                <a:latin typeface="Arial Narrow"/>
              </a:rPr>
              <a:t>Certified </a:t>
            </a:r>
            <a:r>
              <a:rPr lang="en-US" sz="2000" b="1" dirty="0" err="1">
                <a:solidFill>
                  <a:srgbClr val="FFFFFF"/>
                </a:solidFill>
                <a:latin typeface="Arial Narrow"/>
              </a:rPr>
              <a:t>LabVIEW</a:t>
            </a:r>
            <a:r>
              <a:rPr lang="en-US" sz="2000" b="1" dirty="0">
                <a:solidFill>
                  <a:srgbClr val="FFFFFF"/>
                </a:solidFill>
                <a:latin typeface="Arial Narrow"/>
              </a:rPr>
              <a:t> </a:t>
            </a:r>
            <a:br>
              <a:rPr lang="en-US" sz="2000" b="1" dirty="0">
                <a:solidFill>
                  <a:srgbClr val="FFFFFF"/>
                </a:solidFill>
                <a:latin typeface="Arial Narrow"/>
              </a:rPr>
            </a:br>
            <a:r>
              <a:rPr lang="en-US" sz="2000" b="1" dirty="0">
                <a:solidFill>
                  <a:srgbClr val="FFFFFF"/>
                </a:solidFill>
                <a:latin typeface="Arial Narrow"/>
              </a:rPr>
              <a:t>Architect Exam</a:t>
            </a:r>
          </a:p>
          <a:p>
            <a:pPr marL="165100" indent="-165100" algn="l" eaLnBrk="1" fontAlgn="auto" hangingPunct="1">
              <a:spcBef>
                <a:spcPct val="15000"/>
              </a:spcBef>
              <a:spcAft>
                <a:spcPts val="0"/>
              </a:spcAft>
              <a:tabLst>
                <a:tab pos="177800" algn="l"/>
              </a:tabLst>
            </a:pPr>
            <a:endParaRPr lang="en-US" sz="800" dirty="0">
              <a:solidFill>
                <a:srgbClr val="000000"/>
              </a:solidFill>
              <a:latin typeface="Arial Narrow"/>
            </a:endParaRPr>
          </a:p>
        </p:txBody>
      </p:sp>
      <p:sp>
        <p:nvSpPr>
          <p:cNvPr id="171033" name="Line 25"/>
          <p:cNvSpPr>
            <a:spLocks noChangeShapeType="1"/>
          </p:cNvSpPr>
          <p:nvPr/>
        </p:nvSpPr>
        <p:spPr bwMode="auto">
          <a:xfrm>
            <a:off x="6248400" y="1778000"/>
            <a:ext cx="2476500" cy="0"/>
          </a:xfrm>
          <a:prstGeom prst="line">
            <a:avLst/>
          </a:prstGeom>
          <a:noFill/>
          <a:ln w="19050">
            <a:solidFill>
              <a:schemeClr val="bg2"/>
            </a:solidFill>
            <a:round/>
            <a:headEnd type="none" w="sm" len="sm"/>
            <a:tailEnd type="none" w="sm" len="sm"/>
          </a:ln>
          <a:effectLst/>
        </p:spPr>
        <p:txBody>
          <a:bodyPr wrap="none" anchor="ctr"/>
          <a:lstStyle/>
          <a:p>
            <a:pPr algn="l" eaLnBrk="1" fontAlgn="auto" hangingPunct="1">
              <a:spcBef>
                <a:spcPts val="0"/>
              </a:spcBef>
              <a:spcAft>
                <a:spcPts val="0"/>
              </a:spcAft>
            </a:pPr>
            <a:endParaRPr lang="en-US" sz="1800">
              <a:solidFill>
                <a:srgbClr val="000000"/>
              </a:solidFill>
              <a:latin typeface="Arial Narrow"/>
            </a:endParaRPr>
          </a:p>
        </p:txBody>
      </p:sp>
      <p:sp>
        <p:nvSpPr>
          <p:cNvPr id="24" name="TextBox 23"/>
          <p:cNvSpPr txBox="1"/>
          <p:nvPr/>
        </p:nvSpPr>
        <p:spPr>
          <a:xfrm>
            <a:off x="3352800" y="1219200"/>
            <a:ext cx="2209800" cy="400110"/>
          </a:xfrm>
          <a:prstGeom prst="rect">
            <a:avLst/>
          </a:prstGeom>
          <a:noFill/>
        </p:spPr>
        <p:txBody>
          <a:bodyPr wrap="square" rtlCol="0">
            <a:spAutoFit/>
          </a:bodyPr>
          <a:lstStyle/>
          <a:p>
            <a:pPr eaLnBrk="1" fontAlgn="auto" hangingPunct="1">
              <a:spcBef>
                <a:spcPts val="0"/>
              </a:spcBef>
              <a:spcAft>
                <a:spcPts val="0"/>
              </a:spcAft>
            </a:pPr>
            <a:r>
              <a:rPr lang="en-US" sz="2000" b="1" dirty="0" smtClean="0">
                <a:solidFill>
                  <a:srgbClr val="FFFFFF"/>
                </a:solidFill>
                <a:latin typeface="Arial Narrow"/>
              </a:rPr>
              <a:t>LabVIEW Core 3</a:t>
            </a:r>
            <a:endParaRPr lang="en-US" sz="2000" b="1" dirty="0">
              <a:solidFill>
                <a:srgbClr val="FFFFFF"/>
              </a:solidFill>
              <a:latin typeface="Arial Narrow"/>
            </a:endParaRPr>
          </a:p>
        </p:txBody>
      </p:sp>
      <p:sp>
        <p:nvSpPr>
          <p:cNvPr id="25" name="TextBox 24"/>
          <p:cNvSpPr txBox="1"/>
          <p:nvPr/>
        </p:nvSpPr>
        <p:spPr>
          <a:xfrm>
            <a:off x="381000" y="1219200"/>
            <a:ext cx="2209800" cy="861774"/>
          </a:xfrm>
          <a:prstGeom prst="rect">
            <a:avLst/>
          </a:prstGeom>
          <a:noFill/>
        </p:spPr>
        <p:txBody>
          <a:bodyPr wrap="square" rtlCol="0">
            <a:spAutoFit/>
          </a:bodyPr>
          <a:lstStyle/>
          <a:p>
            <a:pPr eaLnBrk="1" fontAlgn="auto" hangingPunct="1">
              <a:spcBef>
                <a:spcPts val="0"/>
              </a:spcBef>
              <a:spcAft>
                <a:spcPts val="1200"/>
              </a:spcAft>
            </a:pPr>
            <a:r>
              <a:rPr lang="en-US" sz="2000" b="1" dirty="0" smtClean="0">
                <a:solidFill>
                  <a:srgbClr val="FFFFFF"/>
                </a:solidFill>
                <a:latin typeface="Arial Narrow"/>
              </a:rPr>
              <a:t>LabVIEW Core 1</a:t>
            </a:r>
          </a:p>
          <a:p>
            <a:pPr eaLnBrk="1" fontAlgn="auto" hangingPunct="1">
              <a:spcBef>
                <a:spcPts val="0"/>
              </a:spcBef>
              <a:spcAft>
                <a:spcPts val="1200"/>
              </a:spcAft>
            </a:pPr>
            <a:r>
              <a:rPr lang="en-US" sz="2000" b="1" dirty="0" smtClean="0">
                <a:solidFill>
                  <a:srgbClr val="FFFFFF"/>
                </a:solidFill>
                <a:latin typeface="Arial Narrow"/>
              </a:rPr>
              <a:t>LabVIEW Core 2</a:t>
            </a:r>
          </a:p>
        </p:txBody>
      </p:sp>
      <p:sp>
        <p:nvSpPr>
          <p:cNvPr id="27" name="TextBox 26"/>
          <p:cNvSpPr txBox="1"/>
          <p:nvPr/>
        </p:nvSpPr>
        <p:spPr>
          <a:xfrm>
            <a:off x="6248400" y="1143000"/>
            <a:ext cx="2362200" cy="1354217"/>
          </a:xfrm>
          <a:prstGeom prst="rect">
            <a:avLst/>
          </a:prstGeom>
          <a:noFill/>
        </p:spPr>
        <p:txBody>
          <a:bodyPr wrap="square" rtlCol="0">
            <a:spAutoFit/>
          </a:bodyPr>
          <a:lstStyle/>
          <a:p>
            <a:pPr eaLnBrk="1" fontAlgn="auto" hangingPunct="1">
              <a:spcBef>
                <a:spcPts val="0"/>
              </a:spcBef>
              <a:spcAft>
                <a:spcPts val="1200"/>
              </a:spcAft>
            </a:pPr>
            <a:r>
              <a:rPr lang="en-US" sz="1800" b="1" dirty="0" smtClean="0">
                <a:solidFill>
                  <a:srgbClr val="FFFFFF"/>
                </a:solidFill>
                <a:latin typeface="Arial Narrow"/>
              </a:rPr>
              <a:t>Managing Software</a:t>
            </a:r>
            <a:br>
              <a:rPr lang="en-US" sz="1800" b="1" dirty="0" smtClean="0">
                <a:solidFill>
                  <a:srgbClr val="FFFFFF"/>
                </a:solidFill>
                <a:latin typeface="Arial Narrow"/>
              </a:rPr>
            </a:br>
            <a:r>
              <a:rPr lang="en-US" sz="1800" b="1" dirty="0" smtClean="0">
                <a:solidFill>
                  <a:srgbClr val="FFFFFF"/>
                </a:solidFill>
                <a:latin typeface="Arial Narrow"/>
              </a:rPr>
              <a:t>Engineering in LabVIEW</a:t>
            </a:r>
          </a:p>
          <a:p>
            <a:pPr eaLnBrk="1" fontAlgn="auto" hangingPunct="1">
              <a:spcBef>
                <a:spcPts val="0"/>
              </a:spcBef>
              <a:spcAft>
                <a:spcPts val="1200"/>
              </a:spcAft>
            </a:pPr>
            <a:r>
              <a:rPr lang="en-US" sz="1800" b="1" dirty="0" smtClean="0">
                <a:solidFill>
                  <a:srgbClr val="FFFFFF"/>
                </a:solidFill>
                <a:latin typeface="Arial Narrow"/>
              </a:rPr>
              <a:t>Advanced Architectures in LabVIEW</a:t>
            </a:r>
          </a:p>
        </p:txBody>
      </p:sp>
      <p:sp>
        <p:nvSpPr>
          <p:cNvPr id="28" name="Rectangle 9"/>
          <p:cNvSpPr>
            <a:spLocks noChangeArrowheads="1"/>
          </p:cNvSpPr>
          <p:nvPr/>
        </p:nvSpPr>
        <p:spPr bwMode="auto">
          <a:xfrm>
            <a:off x="3352800" y="1993900"/>
            <a:ext cx="2438400" cy="1358900"/>
          </a:xfrm>
          <a:prstGeom prst="rect">
            <a:avLst/>
          </a:prstGeom>
          <a:solidFill>
            <a:schemeClr val="hlink"/>
          </a:solidFill>
          <a:ln w="9525" algn="ctr">
            <a:solidFill>
              <a:srgbClr val="5E84B8"/>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l" eaLnBrk="1" fontAlgn="auto" hangingPunct="1">
              <a:spcBef>
                <a:spcPts val="0"/>
              </a:spcBef>
              <a:spcAft>
                <a:spcPts val="0"/>
              </a:spcAft>
            </a:pPr>
            <a:endParaRPr lang="en-US" sz="1800">
              <a:solidFill>
                <a:srgbClr val="000000"/>
              </a:solidFill>
              <a:latin typeface="Arial Narrow"/>
            </a:endParaRPr>
          </a:p>
        </p:txBody>
      </p:sp>
      <p:sp>
        <p:nvSpPr>
          <p:cNvPr id="29" name="TextBox 28"/>
          <p:cNvSpPr txBox="1"/>
          <p:nvPr/>
        </p:nvSpPr>
        <p:spPr>
          <a:xfrm>
            <a:off x="3352800" y="1981200"/>
            <a:ext cx="2362200" cy="1384995"/>
          </a:xfrm>
          <a:prstGeom prst="rect">
            <a:avLst/>
          </a:prstGeom>
          <a:noFill/>
        </p:spPr>
        <p:txBody>
          <a:bodyPr wrap="square" rtlCol="0">
            <a:spAutoFit/>
          </a:bodyPr>
          <a:lstStyle/>
          <a:p>
            <a:pPr eaLnBrk="1" fontAlgn="auto" hangingPunct="1">
              <a:spcBef>
                <a:spcPts val="0"/>
              </a:spcBef>
              <a:spcAft>
                <a:spcPts val="1200"/>
              </a:spcAft>
            </a:pPr>
            <a:r>
              <a:rPr lang="en-US" sz="1800" b="1" dirty="0" smtClean="0">
                <a:solidFill>
                  <a:srgbClr val="FFFFFF"/>
                </a:solidFill>
                <a:latin typeface="Arial Narrow"/>
              </a:rPr>
              <a:t>LabVIEW Connectivity</a:t>
            </a:r>
          </a:p>
          <a:p>
            <a:pPr eaLnBrk="1" fontAlgn="auto" hangingPunct="1">
              <a:spcBef>
                <a:spcPts val="0"/>
              </a:spcBef>
              <a:spcAft>
                <a:spcPts val="1200"/>
              </a:spcAft>
            </a:pPr>
            <a:r>
              <a:rPr lang="en-US" sz="1400" b="1" dirty="0" smtClean="0">
                <a:solidFill>
                  <a:srgbClr val="FFFFFF"/>
                </a:solidFill>
                <a:latin typeface="Arial Narrow"/>
              </a:rPr>
              <a:t>Object-Oriented Design</a:t>
            </a:r>
            <a:br>
              <a:rPr lang="en-US" sz="1400" b="1" dirty="0" smtClean="0">
                <a:solidFill>
                  <a:srgbClr val="FFFFFF"/>
                </a:solidFill>
                <a:latin typeface="Arial Narrow"/>
              </a:rPr>
            </a:br>
            <a:r>
              <a:rPr lang="en-US" sz="1400" b="1" dirty="0" smtClean="0">
                <a:solidFill>
                  <a:srgbClr val="FFFFFF"/>
                </a:solidFill>
                <a:latin typeface="Arial Narrow"/>
              </a:rPr>
              <a:t>and Programming in LabVIEW</a:t>
            </a:r>
          </a:p>
          <a:p>
            <a:pPr eaLnBrk="1" fontAlgn="auto" hangingPunct="1">
              <a:spcBef>
                <a:spcPts val="0"/>
              </a:spcBef>
              <a:spcAft>
                <a:spcPts val="1200"/>
              </a:spcAft>
            </a:pPr>
            <a:r>
              <a:rPr lang="en-US" sz="1800" b="1" dirty="0" smtClean="0">
                <a:solidFill>
                  <a:srgbClr val="FFFFFF"/>
                </a:solidFill>
                <a:latin typeface="Arial Narrow"/>
              </a:rPr>
              <a:t>LabVIEW Performance</a:t>
            </a:r>
          </a:p>
        </p:txBody>
      </p:sp>
      <p:sp>
        <p:nvSpPr>
          <p:cNvPr id="30" name="Line 25"/>
          <p:cNvSpPr>
            <a:spLocks noChangeShapeType="1"/>
          </p:cNvSpPr>
          <p:nvPr/>
        </p:nvSpPr>
        <p:spPr bwMode="auto">
          <a:xfrm>
            <a:off x="3352800" y="2374900"/>
            <a:ext cx="2476500" cy="0"/>
          </a:xfrm>
          <a:prstGeom prst="line">
            <a:avLst/>
          </a:prstGeom>
          <a:noFill/>
          <a:ln w="19050">
            <a:solidFill>
              <a:schemeClr val="bg2"/>
            </a:solidFill>
            <a:round/>
            <a:headEnd type="none" w="sm" len="sm"/>
            <a:tailEnd type="none" w="sm" len="sm"/>
          </a:ln>
          <a:effectLst/>
        </p:spPr>
        <p:txBody>
          <a:bodyPr wrap="none" anchor="ctr"/>
          <a:lstStyle/>
          <a:p>
            <a:pPr algn="l" eaLnBrk="1" fontAlgn="auto" hangingPunct="1">
              <a:spcBef>
                <a:spcPts val="0"/>
              </a:spcBef>
              <a:spcAft>
                <a:spcPts val="0"/>
              </a:spcAft>
            </a:pPr>
            <a:endParaRPr lang="en-US" sz="1800">
              <a:solidFill>
                <a:srgbClr val="000000"/>
              </a:solidFill>
              <a:latin typeface="Arial Narrow"/>
            </a:endParaRPr>
          </a:p>
        </p:txBody>
      </p:sp>
      <p:sp>
        <p:nvSpPr>
          <p:cNvPr id="31" name="Line 25"/>
          <p:cNvSpPr>
            <a:spLocks noChangeShapeType="1"/>
          </p:cNvSpPr>
          <p:nvPr/>
        </p:nvSpPr>
        <p:spPr bwMode="auto">
          <a:xfrm>
            <a:off x="3352800" y="2984500"/>
            <a:ext cx="2476500" cy="0"/>
          </a:xfrm>
          <a:prstGeom prst="line">
            <a:avLst/>
          </a:prstGeom>
          <a:noFill/>
          <a:ln w="19050">
            <a:solidFill>
              <a:schemeClr val="bg2"/>
            </a:solidFill>
            <a:round/>
            <a:headEnd type="none" w="sm" len="sm"/>
            <a:tailEnd type="none" w="sm" len="sm"/>
          </a:ln>
          <a:effectLst/>
        </p:spPr>
        <p:txBody>
          <a:bodyPr wrap="none" anchor="ctr"/>
          <a:lstStyle/>
          <a:p>
            <a:pPr algn="l" eaLnBrk="1" fontAlgn="auto" hangingPunct="1">
              <a:spcBef>
                <a:spcPts val="0"/>
              </a:spcBef>
              <a:spcAft>
                <a:spcPts val="0"/>
              </a:spcAft>
            </a:pPr>
            <a:endParaRPr lang="en-US" sz="1800">
              <a:solidFill>
                <a:srgbClr val="000000"/>
              </a:solidFill>
              <a:latin typeface="Arial Narrow"/>
            </a:endParaRPr>
          </a:p>
        </p:txBody>
      </p:sp>
      <p:sp>
        <p:nvSpPr>
          <p:cNvPr id="32" name="Rectangle 15"/>
          <p:cNvSpPr>
            <a:spLocks noChangeArrowheads="1"/>
          </p:cNvSpPr>
          <p:nvPr/>
        </p:nvSpPr>
        <p:spPr bwMode="auto">
          <a:xfrm>
            <a:off x="275408" y="5018668"/>
            <a:ext cx="8385265" cy="1081687"/>
          </a:xfrm>
          <a:prstGeom prst="rect">
            <a:avLst/>
          </a:prstGeom>
          <a:solidFill>
            <a:schemeClr val="hlink"/>
          </a:solidFill>
          <a:ln w="9525" algn="ctr">
            <a:solidFill>
              <a:srgbClr val="5E84B8"/>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l" eaLnBrk="1" fontAlgn="auto" hangingPunct="1">
              <a:spcBef>
                <a:spcPts val="0"/>
              </a:spcBef>
              <a:spcAft>
                <a:spcPts val="0"/>
              </a:spcAft>
            </a:pPr>
            <a:endParaRPr lang="en-US" sz="1800">
              <a:solidFill>
                <a:srgbClr val="000000"/>
              </a:solidFill>
              <a:latin typeface="Arial Narrow"/>
            </a:endParaRPr>
          </a:p>
        </p:txBody>
      </p:sp>
      <p:sp>
        <p:nvSpPr>
          <p:cNvPr id="33" name="TextBox 32"/>
          <p:cNvSpPr txBox="1"/>
          <p:nvPr/>
        </p:nvSpPr>
        <p:spPr>
          <a:xfrm>
            <a:off x="287380" y="5029199"/>
            <a:ext cx="2534197" cy="923330"/>
          </a:xfrm>
          <a:prstGeom prst="rect">
            <a:avLst/>
          </a:prstGeom>
          <a:noFill/>
        </p:spPr>
        <p:txBody>
          <a:bodyPr wrap="square" rtlCol="0">
            <a:spAutoFit/>
          </a:bodyPr>
          <a:lstStyle/>
          <a:p>
            <a:pPr eaLnBrk="1" fontAlgn="auto" hangingPunct="1">
              <a:spcBef>
                <a:spcPts val="0"/>
              </a:spcBef>
              <a:spcAft>
                <a:spcPts val="0"/>
              </a:spcAft>
            </a:pPr>
            <a:r>
              <a:rPr lang="en-US" sz="1800" b="1" dirty="0" err="1" smtClean="0">
                <a:solidFill>
                  <a:srgbClr val="FFFFFF"/>
                </a:solidFill>
                <a:latin typeface="Arial Narrow"/>
              </a:rPr>
              <a:t>LabVIEW</a:t>
            </a:r>
            <a:r>
              <a:rPr lang="en-US" sz="1800" b="1" dirty="0" smtClean="0">
                <a:solidFill>
                  <a:srgbClr val="FFFFFF"/>
                </a:solidFill>
                <a:latin typeface="Arial Narrow"/>
              </a:rPr>
              <a:t> Real-Time 1</a:t>
            </a:r>
          </a:p>
          <a:p>
            <a:pPr eaLnBrk="1" fontAlgn="auto" hangingPunct="1">
              <a:spcBef>
                <a:spcPts val="0"/>
              </a:spcBef>
              <a:spcAft>
                <a:spcPts val="0"/>
              </a:spcAft>
            </a:pPr>
            <a:r>
              <a:rPr lang="en-US" sz="1800" b="1" dirty="0" err="1" smtClean="0">
                <a:solidFill>
                  <a:srgbClr val="FFFFFF"/>
                </a:solidFill>
                <a:latin typeface="Arial Narrow"/>
              </a:rPr>
              <a:t>LabVIEW</a:t>
            </a:r>
            <a:r>
              <a:rPr lang="en-US" sz="1800" b="1" dirty="0" smtClean="0">
                <a:solidFill>
                  <a:srgbClr val="FFFFFF"/>
                </a:solidFill>
                <a:latin typeface="Arial Narrow"/>
              </a:rPr>
              <a:t> Real-Time 2</a:t>
            </a:r>
          </a:p>
          <a:p>
            <a:pPr eaLnBrk="1" fontAlgn="auto" hangingPunct="1">
              <a:spcBef>
                <a:spcPts val="0"/>
              </a:spcBef>
              <a:spcAft>
                <a:spcPts val="0"/>
              </a:spcAft>
            </a:pPr>
            <a:r>
              <a:rPr lang="en-US" sz="1800" b="1" dirty="0" err="1" smtClean="0">
                <a:solidFill>
                  <a:srgbClr val="FFFFFF"/>
                </a:solidFill>
                <a:latin typeface="Arial Narrow"/>
              </a:rPr>
              <a:t>LabVIEW</a:t>
            </a:r>
            <a:r>
              <a:rPr lang="en-US" sz="1800" b="1" dirty="0" smtClean="0">
                <a:solidFill>
                  <a:srgbClr val="FFFFFF"/>
                </a:solidFill>
                <a:latin typeface="Arial Narrow"/>
              </a:rPr>
              <a:t> FPGA</a:t>
            </a:r>
            <a:endParaRPr lang="en-US" sz="1800" b="1" dirty="0">
              <a:solidFill>
                <a:srgbClr val="FFFFFF"/>
              </a:solidFill>
              <a:latin typeface="Arial Narrow"/>
            </a:endParaRPr>
          </a:p>
        </p:txBody>
      </p:sp>
      <p:sp>
        <p:nvSpPr>
          <p:cNvPr id="34" name="TextBox 33"/>
          <p:cNvSpPr txBox="1"/>
          <p:nvPr/>
        </p:nvSpPr>
        <p:spPr>
          <a:xfrm>
            <a:off x="3017514" y="5029199"/>
            <a:ext cx="3108966" cy="923330"/>
          </a:xfrm>
          <a:prstGeom prst="rect">
            <a:avLst/>
          </a:prstGeom>
          <a:noFill/>
        </p:spPr>
        <p:txBody>
          <a:bodyPr wrap="square" rtlCol="0">
            <a:spAutoFit/>
          </a:bodyPr>
          <a:lstStyle/>
          <a:p>
            <a:pPr eaLnBrk="1" fontAlgn="auto" hangingPunct="1">
              <a:spcBef>
                <a:spcPts val="0"/>
              </a:spcBef>
              <a:spcAft>
                <a:spcPts val="0"/>
              </a:spcAft>
            </a:pPr>
            <a:r>
              <a:rPr lang="en-US" sz="1800" b="1" dirty="0" smtClean="0">
                <a:solidFill>
                  <a:srgbClr val="FFFFFF"/>
                </a:solidFill>
                <a:latin typeface="Arial Narrow"/>
              </a:rPr>
              <a:t>DAQ &amp; Signal Conditioning</a:t>
            </a:r>
          </a:p>
          <a:p>
            <a:pPr eaLnBrk="1" fontAlgn="auto" hangingPunct="1">
              <a:spcBef>
                <a:spcPts val="0"/>
              </a:spcBef>
              <a:spcAft>
                <a:spcPts val="0"/>
              </a:spcAft>
            </a:pPr>
            <a:r>
              <a:rPr lang="en-US" sz="1800" b="1" dirty="0" smtClean="0">
                <a:solidFill>
                  <a:srgbClr val="FFFFFF"/>
                </a:solidFill>
                <a:latin typeface="Arial Narrow"/>
              </a:rPr>
              <a:t>LabVIEW Instrument Control</a:t>
            </a:r>
          </a:p>
          <a:p>
            <a:pPr eaLnBrk="1" fontAlgn="auto" hangingPunct="1">
              <a:spcBef>
                <a:spcPts val="0"/>
              </a:spcBef>
              <a:spcAft>
                <a:spcPts val="0"/>
              </a:spcAft>
            </a:pPr>
            <a:r>
              <a:rPr lang="en-US" sz="1800" b="1" dirty="0" smtClean="0">
                <a:solidFill>
                  <a:srgbClr val="FFFFFF"/>
                </a:solidFill>
                <a:latin typeface="Arial Narrow"/>
              </a:rPr>
              <a:t>LabVIEW Modular Instruments</a:t>
            </a:r>
          </a:p>
        </p:txBody>
      </p:sp>
      <p:sp>
        <p:nvSpPr>
          <p:cNvPr id="35" name="TextBox 34"/>
          <p:cNvSpPr txBox="1"/>
          <p:nvPr/>
        </p:nvSpPr>
        <p:spPr>
          <a:xfrm>
            <a:off x="6126474" y="5029199"/>
            <a:ext cx="2534200" cy="892552"/>
          </a:xfrm>
          <a:prstGeom prst="rect">
            <a:avLst/>
          </a:prstGeom>
          <a:noFill/>
        </p:spPr>
        <p:txBody>
          <a:bodyPr wrap="square" rtlCol="0">
            <a:spAutoFit/>
          </a:bodyPr>
          <a:lstStyle/>
          <a:p>
            <a:pPr eaLnBrk="1" fontAlgn="auto" hangingPunct="1">
              <a:spcBef>
                <a:spcPts val="0"/>
              </a:spcBef>
              <a:spcAft>
                <a:spcPts val="0"/>
              </a:spcAft>
            </a:pPr>
            <a:r>
              <a:rPr lang="en-US" sz="1800" b="1" dirty="0" smtClean="0">
                <a:solidFill>
                  <a:srgbClr val="FFFFFF"/>
                </a:solidFill>
                <a:latin typeface="Arial Narrow"/>
              </a:rPr>
              <a:t>LabVIEW Machine Vision</a:t>
            </a:r>
          </a:p>
          <a:p>
            <a:pPr eaLnBrk="1" fontAlgn="auto" hangingPunct="1">
              <a:spcBef>
                <a:spcPts val="0"/>
              </a:spcBef>
              <a:spcAft>
                <a:spcPts val="0"/>
              </a:spcAft>
            </a:pPr>
            <a:r>
              <a:rPr lang="en-US" sz="1800" b="1" dirty="0" smtClean="0">
                <a:solidFill>
                  <a:srgbClr val="FFFFFF"/>
                </a:solidFill>
                <a:latin typeface="Arial Narrow"/>
              </a:rPr>
              <a:t>RF Fundamentals</a:t>
            </a:r>
          </a:p>
          <a:p>
            <a:pPr eaLnBrk="1" fontAlgn="auto" hangingPunct="1">
              <a:spcBef>
                <a:spcPts val="0"/>
              </a:spcBef>
              <a:spcAft>
                <a:spcPts val="0"/>
              </a:spcAft>
            </a:pPr>
            <a:r>
              <a:rPr lang="en-US" sz="1600" b="1" dirty="0" smtClean="0">
                <a:solidFill>
                  <a:srgbClr val="FFFFFF"/>
                </a:solidFill>
                <a:latin typeface="Arial Narrow"/>
              </a:rPr>
              <a:t>RF Application Development</a:t>
            </a:r>
          </a:p>
        </p:txBody>
      </p:sp>
      <p:sp>
        <p:nvSpPr>
          <p:cNvPr id="36" name="Text Box 19"/>
          <p:cNvSpPr txBox="1">
            <a:spLocks noChangeArrowheads="1"/>
          </p:cNvSpPr>
          <p:nvPr/>
        </p:nvSpPr>
        <p:spPr bwMode="auto">
          <a:xfrm>
            <a:off x="200795" y="4600310"/>
            <a:ext cx="2559050" cy="363578"/>
          </a:xfrm>
          <a:prstGeom prst="rect">
            <a:avLst/>
          </a:prstGeom>
          <a:noFill/>
          <a:ln w="9525" algn="ctr">
            <a:noFill/>
            <a:miter lim="800000"/>
            <a:headEnd type="none" w="sm" len="sm"/>
            <a:tailEnd type="none" w="sm" len="sm"/>
          </a:ln>
          <a:effectLst/>
        </p:spPr>
        <p:txBody>
          <a:bodyPr>
            <a:flatTx/>
          </a:bodyPr>
          <a:lstStyle/>
          <a:p>
            <a:pPr marL="165100" indent="-165100" algn="l" eaLnBrk="1" fontAlgn="auto" hangingPunct="1">
              <a:spcBef>
                <a:spcPct val="50000"/>
              </a:spcBef>
              <a:spcAft>
                <a:spcPts val="0"/>
              </a:spcAft>
              <a:tabLst>
                <a:tab pos="177800" algn="l"/>
              </a:tabLst>
            </a:pPr>
            <a:r>
              <a:rPr lang="en-US" sz="1800" b="1" dirty="0" smtClean="0">
                <a:solidFill>
                  <a:srgbClr val="000000"/>
                </a:solidFill>
                <a:latin typeface="Arial Narrow"/>
              </a:rPr>
              <a:t>Other Courses</a:t>
            </a:r>
            <a:endParaRPr lang="en-US" sz="800" dirty="0">
              <a:solidFill>
                <a:srgbClr val="000000"/>
              </a:solidFill>
              <a:latin typeface="Arial Narrow"/>
            </a:endParaRPr>
          </a:p>
        </p:txBody>
      </p:sp>
      <p:sp>
        <p:nvSpPr>
          <p:cNvPr id="37" name="Rectangle 2"/>
          <p:cNvSpPr>
            <a:spLocks noChangeArrowheads="1"/>
          </p:cNvSpPr>
          <p:nvPr/>
        </p:nvSpPr>
        <p:spPr bwMode="auto">
          <a:xfrm>
            <a:off x="228600" y="533400"/>
            <a:ext cx="8458200" cy="304800"/>
          </a:xfrm>
          <a:prstGeom prst="rect">
            <a:avLst/>
          </a:prstGeom>
          <a:gradFill rotWithShape="1">
            <a:gsLst>
              <a:gs pos="0">
                <a:srgbClr val="FFFFFF"/>
              </a:gs>
              <a:gs pos="100000">
                <a:schemeClr val="hlink"/>
              </a:gs>
            </a:gsLst>
            <a:lin ang="0" scaled="1"/>
          </a:gradFill>
          <a:ln w="9525" algn="ctr">
            <a:noFill/>
            <a:miter lim="800000"/>
            <a:headEnd type="none" w="sm" len="sm"/>
            <a:tailEnd type="none" w="sm" len="sm"/>
          </a:ln>
          <a:effectLst/>
        </p:spPr>
        <p:txBody>
          <a:bodyPr wrap="none" anchor="ctr"/>
          <a:lstStyle/>
          <a:p>
            <a:pPr algn="l" eaLnBrk="1" fontAlgn="auto" hangingPunct="1">
              <a:spcBef>
                <a:spcPts val="0"/>
              </a:spcBef>
              <a:spcAft>
                <a:spcPts val="0"/>
              </a:spcAft>
            </a:pPr>
            <a:r>
              <a:rPr lang="en-US" sz="1800" b="1" dirty="0" smtClean="0">
                <a:solidFill>
                  <a:srgbClr val="000000"/>
                </a:solidFill>
                <a:latin typeface="Arial Narrow"/>
              </a:rPr>
              <a:t>              New User		            Experienced User                           Advanced User</a:t>
            </a:r>
            <a:endParaRPr lang="en-US" sz="1800" b="1" dirty="0">
              <a:solidFill>
                <a:srgbClr val="000000"/>
              </a:solidFill>
              <a:latin typeface="Arial Narrow"/>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Learning Map</a:t>
            </a:r>
          </a:p>
        </p:txBody>
      </p:sp>
      <p:graphicFrame>
        <p:nvGraphicFramePr>
          <p:cNvPr id="22" name="Diagram 21"/>
          <p:cNvGraphicFramePr/>
          <p:nvPr/>
        </p:nvGraphicFramePr>
        <p:xfrm>
          <a:off x="1219200" y="1143000"/>
          <a:ext cx="2362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5029200" y="1143000"/>
          <a:ext cx="2362200" cy="4876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smtClean="0"/>
              <a:t>Course Goals</a:t>
            </a:r>
            <a:endParaRPr lang="en-US" dirty="0"/>
          </a:p>
        </p:txBody>
      </p:sp>
      <p:sp>
        <p:nvSpPr>
          <p:cNvPr id="173059" name="Rectangle 3"/>
          <p:cNvSpPr>
            <a:spLocks noGrp="1" noChangeArrowheads="1"/>
          </p:cNvSpPr>
          <p:nvPr>
            <p:ph idx="1"/>
          </p:nvPr>
        </p:nvSpPr>
        <p:spPr/>
        <p:txBody>
          <a:bodyPr/>
          <a:lstStyle/>
          <a:p>
            <a:r>
              <a:rPr lang="en-US" dirty="0" smtClean="0"/>
              <a:t>This course prepares you to:</a:t>
            </a:r>
          </a:p>
          <a:p>
            <a:pPr lvl="1"/>
            <a:r>
              <a:rPr lang="en-US" dirty="0" smtClean="0"/>
              <a:t>Develop integrated systems</a:t>
            </a:r>
          </a:p>
          <a:p>
            <a:pPr lvl="1"/>
            <a:r>
              <a:rPr lang="en-US" dirty="0" smtClean="0"/>
              <a:t>Use networking technologies</a:t>
            </a:r>
          </a:p>
          <a:p>
            <a:pPr lvl="1"/>
            <a:r>
              <a:rPr lang="en-US" dirty="0" smtClean="0"/>
              <a:t>Programmatically control VIs using VI Server</a:t>
            </a:r>
          </a:p>
          <a:p>
            <a:pPr lvl="1"/>
            <a:r>
              <a:rPr lang="en-US" dirty="0" smtClean="0"/>
              <a:t>Implement VIs that use DLLs, ActiveX, .NET, and databases</a:t>
            </a:r>
          </a:p>
          <a:p>
            <a:pPr lvl="1"/>
            <a:r>
              <a:rPr lang="en-US" dirty="0" smtClean="0"/>
              <a:t>Build and run LabVIEW Web Services</a:t>
            </a:r>
          </a:p>
          <a:p>
            <a:endParaRPr lang="en-US"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Your LabVIEW Environment</a:t>
            </a:r>
            <a:endParaRPr lang="en-US" dirty="0"/>
          </a:p>
        </p:txBody>
      </p:sp>
      <p:sp>
        <p:nvSpPr>
          <p:cNvPr id="3" name="Content Placeholder 2"/>
          <p:cNvSpPr>
            <a:spLocks noGrp="1"/>
          </p:cNvSpPr>
          <p:nvPr>
            <p:ph idx="1"/>
          </p:nvPr>
        </p:nvSpPr>
        <p:spPr/>
        <p:txBody>
          <a:bodyPr>
            <a:normAutofit/>
          </a:bodyPr>
          <a:lstStyle/>
          <a:p>
            <a:pPr lvl="1"/>
            <a:r>
              <a:rPr lang="en-US" dirty="0" smtClean="0"/>
              <a:t>Options Dialog Box</a:t>
            </a:r>
          </a:p>
          <a:p>
            <a:pPr lvl="2"/>
            <a:r>
              <a:rPr lang="en-US" dirty="0" smtClean="0"/>
              <a:t>Controls/Functions Palettes page</a:t>
            </a:r>
          </a:p>
          <a:p>
            <a:pPr lvl="3"/>
            <a:r>
              <a:rPr lang="en-US" dirty="0" smtClean="0"/>
              <a:t>Select </a:t>
            </a:r>
            <a:r>
              <a:rPr lang="en-US" b="1" dirty="0" smtClean="0"/>
              <a:t>Load palettes during launch </a:t>
            </a:r>
            <a:r>
              <a:rPr lang="en-US" dirty="0" smtClean="0"/>
              <a:t>to make Search Palettes immediately usable after launch</a:t>
            </a:r>
          </a:p>
          <a:p>
            <a:pPr lvl="3"/>
            <a:r>
              <a:rPr lang="en-US" dirty="0" smtClean="0"/>
              <a:t>Set Palette to </a:t>
            </a:r>
            <a:r>
              <a:rPr lang="en-US" b="1" dirty="0" smtClean="0"/>
              <a:t>Category (Icons and Text)</a:t>
            </a:r>
          </a:p>
          <a:p>
            <a:pPr lvl="2"/>
            <a:r>
              <a:rPr lang="en-US" dirty="0" smtClean="0"/>
              <a:t>Block Diagram page </a:t>
            </a:r>
          </a:p>
          <a:p>
            <a:pPr lvl="3"/>
            <a:r>
              <a:rPr lang="en-US" dirty="0" smtClean="0"/>
              <a:t>Uncheck </a:t>
            </a:r>
            <a:r>
              <a:rPr lang="en-US" b="1" dirty="0" smtClean="0"/>
              <a:t>Place front panel terminals as icons</a:t>
            </a:r>
            <a:r>
              <a:rPr lang="en-US" dirty="0" smtClean="0"/>
              <a:t> to display control and indicator terminals in a compact format</a:t>
            </a:r>
          </a:p>
          <a:p>
            <a:pPr lvl="3"/>
            <a:r>
              <a:rPr lang="en-US" dirty="0" smtClean="0"/>
              <a:t>Configure </a:t>
            </a:r>
            <a:r>
              <a:rPr lang="en-US" b="1" dirty="0" smtClean="0"/>
              <a:t>Block Diagram Cleanup </a:t>
            </a:r>
            <a:r>
              <a:rPr lang="en-US" dirty="0" smtClean="0"/>
              <a:t>to customize your block diagram</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LabVIEW Intermediate II&amp;quot;&quot;/&gt;&lt;property id=&quot;20307&quot; value=&quot;289&quot;/&gt;&lt;/object&gt;&lt;object type=&quot;3&quot; unique_id=&quot;10004&quot;&gt;&lt;property id=&quot;20148&quot; value=&quot;5&quot;/&gt;&lt;property id=&quot;20300&quot; value=&quot;Slide 2 - &amp;quot;What You Need To Get Started&amp;quot;&quot;/&gt;&lt;property id=&quot;20307&quot; value=&quot;312&quot;/&gt;&lt;/object&gt;&lt;object type=&quot;3&quot; unique_id=&quot;10005&quot;&gt;&lt;property id=&quot;20148&quot; value=&quot;5&quot;/&gt;&lt;property id=&quot;20300&quot; value=&quot;Slide 3 - &amp;quot;File Locations&amp;quot;&quot;/&gt;&lt;property id=&quot;20307&quot; value=&quot;313&quot;/&gt;&lt;/object&gt;&lt;object type=&quot;3&quot; unique_id=&quot;10006&quot;&gt;&lt;property id=&quot;20148&quot; value=&quot;5&quot;/&gt;&lt;property id=&quot;20300&quot; value=&quot;Slide 4 - &amp;quot;Instructional Methods&amp;quot;&quot;/&gt;&lt;property id=&quot;20307&quot; value=&quot;314&quot;/&gt;&lt;/object&gt;&lt;object type=&quot;3&quot; unique_id=&quot;10007&quot;&gt;&lt;property id=&quot;20148&quot; value=&quot;5&quot;/&gt;&lt;property id=&quot;20300&quot; value=&quot;Slide 5 - &amp;quot;Getting The Most Out Of This Course&amp;quot;&quot;/&gt;&lt;property id=&quot;20307&quot; value=&quot;315&quot;/&gt;&lt;/object&gt;&lt;object type=&quot;3&quot; unique_id=&quot;10008&quot;&gt;&lt;property id=&quot;20148&quot; value=&quot;5&quot;/&gt;&lt;property id=&quot;20300&quot; value=&quot;Slide 6&quot;/&gt;&lt;property id=&quot;20307&quot; value=&quot;316&quot;/&gt;&lt;/object&gt;&lt;object type=&quot;3&quot; unique_id=&quot;10009&quot;&gt;&lt;property id=&quot;20148&quot; value=&quot;5&quot;/&gt;&lt;property id=&quot;20300&quot; value=&quot;Slide 7 - &amp;quot;Course Learning Map&amp;quot;&quot;/&gt;&lt;property id=&quot;20307&quot; value=&quot;317&quot;/&gt;&lt;/object&gt;&lt;object type=&quot;3&quot; unique_id=&quot;10011&quot;&gt;&lt;property id=&quot;20148&quot; value=&quot;5&quot;/&gt;&lt;property id=&quot;20300&quot; value=&quot;Slide 8 - &amp;quot;Course Goals&amp;quot;&quot;/&gt;&lt;property id=&quot;20307&quot; value=&quot;318&quot;/&gt;&lt;/object&gt;&lt;object type=&quot;3&quot; unique_id=&quot;10013&quot;&gt;&lt;property id=&quot;20148&quot; value=&quot;5&quot;/&gt;&lt;property id=&quot;20300&quot; value=&quot;Slide 9 - &amp;quot;Lesson 1&amp;#x0D;&amp;#x0A;Calling Shared Libraries in LabVIEW&amp;quot;&quot;/&gt;&lt;property id=&quot;20307&quot; value=&quot;269&quot;/&gt;&lt;/object&gt;&lt;object type=&quot;3&quot; unique_id=&quot;10014&quot;&gt;&lt;property id=&quot;20148&quot; value=&quot;5&quot;/&gt;&lt;property id=&quot;20300&quot; value=&quot;Slide 10 - &amp;quot;A. Shared Library Overview&amp;quot;&quot;/&gt;&lt;property id=&quot;20307&quot; value=&quot;270&quot;/&gt;&lt;/object&gt;&lt;object type=&quot;3&quot; unique_id=&quot;10015&quot;&gt;&lt;property id=&quot;20148&quot; value=&quot;5&quot;/&gt;&lt;property id=&quot;20300&quot; value=&quot;Slide 11 - &amp;quot;Shared Library Overview (continued)&amp;quot;&quot;/&gt;&lt;property id=&quot;20307&quot; value=&quot;307&quot;/&gt;&lt;/object&gt;&lt;object type=&quot;3&quot; unique_id=&quot;10016&quot;&gt;&lt;property id=&quot;20148&quot; value=&quot;5&quot;/&gt;&lt;property id=&quot;20300&quot; value=&quot;Slide 12 - &amp;quot;Advantages of Shared Libraries&amp;quot;&quot;/&gt;&lt;property id=&quot;20307&quot; value=&quot;272&quot;/&gt;&lt;/object&gt;&lt;object type=&quot;3&quot; unique_id=&quot;10017&quot;&gt;&lt;property id=&quot;20148&quot; value=&quot;5&quot;/&gt;&lt;property id=&quot;20300&quot; value=&quot;Slide 13 - &amp;quot;Calling Shared Libraries&amp;quot;&quot;/&gt;&lt;property id=&quot;20307&quot; value=&quot;271&quot;/&gt;&lt;/object&gt;&lt;object type=&quot;3&quot; unique_id=&quot;10018&quot;&gt;&lt;property id=&quot;20148&quot; value=&quot;5&quot;/&gt;&lt;property id=&quot;20300&quot; value=&quot;Slide 14 - &amp;quot;B. Call Library Function Node&amp;quot;&quot;/&gt;&lt;property id=&quot;20307&quot; value=&quot;273&quot;/&gt;&lt;/object&gt;&lt;object type=&quot;3&quot; unique_id=&quot;10019&quot;&gt;&lt;property id=&quot;20148&quot; value=&quot;5&quot;/&gt;&lt;property id=&quot;20300&quot; value=&quot;Slide 15 - &amp;quot;Thread-Safe and Thread-Unsafe DLLs&amp;quot;&quot;/&gt;&lt;property id=&quot;20307&quot; value=&quot;285&quot;/&gt;&lt;/object&gt;&lt;object type=&quot;3&quot; unique_id=&quot;10020&quot;&gt;&lt;property id=&quot;20148&quot; value=&quot;5&quot;/&gt;&lt;property id=&quot;20300&quot; value=&quot;Slide 16 - &amp;quot;Thread-Safe and Thread-Unsafe DLLs&amp;quot;&quot;/&gt;&lt;property id=&quot;20307&quot; value=&quot;286&quot;/&gt;&lt;/object&gt;&lt;object type=&quot;3&quot; unique_id=&quot;10021&quot;&gt;&lt;property id=&quot;20148&quot; value=&quot;5&quot;/&gt;&lt;property id=&quot;20300&quot; value=&quot;Slide 17 - &amp;quot;Calling Convention&amp;quot;&quot;/&gt;&lt;property id=&quot;20307&quot; value=&quot;274&quot;/&gt;&lt;/object&gt;&lt;object type=&quot;3&quot; unique_id=&quot;10022&quot;&gt;&lt;property id=&quot;20148&quot; value=&quot;5&quot;/&gt;&lt;property id=&quot;20300&quot; value=&quot;Slide 18 - &amp;quot;Parameters&amp;quot;&quot;/&gt;&lt;property id=&quot;20307&quot; value=&quot;275&quot;/&gt;&lt;/object&gt;&lt;object type=&quot;3&quot; unique_id=&quot;10023&quot;&gt;&lt;property id=&quot;20148&quot; value=&quot;5&quot;/&gt;&lt;property id=&quot;20300&quot; value=&quot;Slide 19 - &amp;quot;Parameter Types&amp;quot;&quot;/&gt;&lt;property id=&quot;20307&quot; value=&quot;276&quot;/&gt;&lt;/object&gt;&lt;object type=&quot;3&quot; unique_id=&quot;10024&quot;&gt;&lt;property id=&quot;20148&quot; value=&quot;5&quot;/&gt;&lt;property id=&quot;20300&quot; value=&quot;Slide 20 - &amp;quot;Numeric Parameter Type&amp;quot;&quot;/&gt;&lt;property id=&quot;20307&quot; value=&quot;277&quot;/&gt;&lt;/object&gt;&lt;object type=&quot;3&quot; unique_id=&quot;10025&quot;&gt;&lt;property id=&quot;20148&quot; value=&quot;5&quot;/&gt;&lt;property id=&quot;20300&quot; value=&quot;Slide 21 - &amp;quot;Array Parameter Type&amp;quot;&quot;/&gt;&lt;property id=&quot;20307&quot; value=&quot;278&quot;/&gt;&lt;/object&gt;&lt;object type=&quot;3&quot; unique_id=&quot;10026&quot;&gt;&lt;property id=&quot;20148&quot; value=&quot;5&quot;/&gt;&lt;property id=&quot;20300&quot; value=&quot;Slide 22 - &amp;quot;Array formats&amp;quot;&quot;/&gt;&lt;property id=&quot;20307&quot; value=&quot;308&quot;/&gt;&lt;/object&gt;&lt;object type=&quot;3&quot; unique_id=&quot;10027&quot;&gt;&lt;property id=&quot;20148&quot; value=&quot;5&quot;/&gt;&lt;property id=&quot;20300&quot; value=&quot;Slide 23 - &amp;quot;String Parameter Type&amp;quot;&quot;/&gt;&lt;property id=&quot;20307&quot; value=&quot;279&quot;/&gt;&lt;/object&gt;&lt;object type=&quot;3&quot; unique_id=&quot;10028&quot;&gt;&lt;property id=&quot;20148&quot; value=&quot;5&quot;/&gt;&lt;property id=&quot;20300&quot; value=&quot;Slide 24 - &amp;quot;String Formats&amp;quot;&quot;/&gt;&lt;property id=&quot;20307&quot; value=&quot;280&quot;/&gt;&lt;/object&gt;&lt;object type=&quot;3&quot; unique_id=&quot;10029&quot;&gt;&lt;property id=&quot;20148&quot; value=&quot;5&quot;/&gt;&lt;property id=&quot;20300&quot; value=&quot;Slide 25 - &amp;quot;Adapt to Type Parameter&amp;quot;&quot;/&gt;&lt;property id=&quot;20307&quot; value=&quot;283&quot;/&gt;&lt;/object&gt;&lt;object type=&quot;3&quot; unique_id=&quot;10030&quot;&gt;&lt;property id=&quot;20148&quot; value=&quot;5&quot;/&gt;&lt;property id=&quot;20300&quot; value=&quot;Slide 26 - &amp;quot;Working with Unusual Data Types&amp;quot;&quot;/&gt;&lt;property id=&quot;20307&quot; value=&quot;284&quot;/&gt;&lt;/object&gt;&lt;object type=&quot;3&quot; unique_id=&quot;10031&quot;&gt;&lt;property id=&quot;20148&quot; value=&quot;5&quot;/&gt;&lt;property id=&quot;20300&quot; value=&quot;Slide 27 - &amp;quot;Callbacks&amp;quot;&quot;/&gt;&lt;property id=&quot;20307&quot; value=&quot;311&quot;/&gt;&lt;/object&gt;&lt;object type=&quot;3&quot; unique_id=&quot;10032&quot;&gt;&lt;property id=&quot;20148&quot; value=&quot;5&quot;/&gt;&lt;property id=&quot;20300&quot; value=&quot;Slide 28 - &amp;quot;Exercise 1-1: Computer Name&amp;quot;&quot;/&gt;&lt;property id=&quot;20307&quot; value=&quot;287&quot;/&gt;&lt;/object&gt;&lt;object type=&quot;3&quot; unique_id=&quot;10033&quot;&gt;&lt;property id=&quot;20148&quot; value=&quot;5&quot;/&gt;&lt;property id=&quot;20300&quot; value=&quot;Slide 29 - &amp;quot;C. Shared Library Import Wizard&amp;quot;&quot;/&gt;&lt;property id=&quot;20307&quot; value=&quot;309&quot;/&gt;&lt;/object&gt;&lt;object type=&quot;3&quot; unique_id=&quot;10034&quot;&gt;&lt;property id=&quot;20148&quot; value=&quot;5&quot;/&gt;&lt;property id=&quot;20300&quot; value=&quot;Slide 30 - &amp;quot;Shared Libraries Summary&amp;quot;&quot;/&gt;&lt;property id=&quot;20307&quot; value=&quot;288&quot;/&gt;&lt;/object&gt;&lt;/object&gt;&lt;object type=&quot;8&quot; unique_id=&quot;10068&quot;&gt;&lt;/object&gt;&lt;/object&gt;&lt;/database&gt;"/>
  <p:tag name="SECTOMILLISECCONVERTED" val="1"/>
</p:tagLst>
</file>

<file path=ppt/theme/theme1.xml><?xml version="1.0" encoding="utf-8"?>
<a:theme xmlns:a="http://schemas.openxmlformats.org/drawingml/2006/main" name="Customer Education Slide Template">
  <a:themeElements>
    <a:clrScheme name="National Instruments">
      <a:dk1>
        <a:srgbClr val="000000"/>
      </a:dk1>
      <a:lt1>
        <a:srgbClr val="FFFFFF"/>
      </a:lt1>
      <a:dk2>
        <a:srgbClr val="000000"/>
      </a:dk2>
      <a:lt2>
        <a:srgbClr val="A8ADB0"/>
      </a:lt2>
      <a:accent1>
        <a:srgbClr val="5E84B8"/>
      </a:accent1>
      <a:accent2>
        <a:srgbClr val="FFBB00"/>
      </a:accent2>
      <a:accent3>
        <a:srgbClr val="B8BA95"/>
      </a:accent3>
      <a:accent4>
        <a:srgbClr val="FFE399"/>
      </a:accent4>
      <a:accent5>
        <a:srgbClr val="05AAE5"/>
      </a:accent5>
      <a:accent6>
        <a:srgbClr val="9EB5D4"/>
      </a:accent6>
      <a:hlink>
        <a:srgbClr val="5E84B8"/>
      </a:hlink>
      <a:folHlink>
        <a:srgbClr val="990033"/>
      </a:folHlink>
    </a:clrScheme>
    <a:fontScheme name="National Instrument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T2009 Lesson Header">
  <a:themeElements>
    <a:clrScheme name="National Instruments">
      <a:dk1>
        <a:srgbClr val="000000"/>
      </a:dk1>
      <a:lt1>
        <a:srgbClr val="FFFFFF"/>
      </a:lt1>
      <a:dk2>
        <a:srgbClr val="000000"/>
      </a:dk2>
      <a:lt2>
        <a:srgbClr val="A8ADB0"/>
      </a:lt2>
      <a:accent1>
        <a:srgbClr val="5E84B8"/>
      </a:accent1>
      <a:accent2>
        <a:srgbClr val="FFBB00"/>
      </a:accent2>
      <a:accent3>
        <a:srgbClr val="B8BA95"/>
      </a:accent3>
      <a:accent4>
        <a:srgbClr val="FFE399"/>
      </a:accent4>
      <a:accent5>
        <a:srgbClr val="05AAE5"/>
      </a:accent5>
      <a:accent6>
        <a:srgbClr val="9EB5D4"/>
      </a:accent6>
      <a:hlink>
        <a:srgbClr val="5E84B8"/>
      </a:hlink>
      <a:folHlink>
        <a:srgbClr val="990033"/>
      </a:folHlink>
    </a:clrScheme>
    <a:fontScheme name="National Instrument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PT 2009 Exercise">
  <a:themeElements>
    <a:clrScheme name="National Instruments">
      <a:dk1>
        <a:srgbClr val="000000"/>
      </a:dk1>
      <a:lt1>
        <a:srgbClr val="FFFFFF"/>
      </a:lt1>
      <a:dk2>
        <a:srgbClr val="000000"/>
      </a:dk2>
      <a:lt2>
        <a:srgbClr val="A8ADB0"/>
      </a:lt2>
      <a:accent1>
        <a:srgbClr val="5E84B8"/>
      </a:accent1>
      <a:accent2>
        <a:srgbClr val="FFBB00"/>
      </a:accent2>
      <a:accent3>
        <a:srgbClr val="B8BA95"/>
      </a:accent3>
      <a:accent4>
        <a:srgbClr val="FFE399"/>
      </a:accent4>
      <a:accent5>
        <a:srgbClr val="05AAE5"/>
      </a:accent5>
      <a:accent6>
        <a:srgbClr val="9EB5D4"/>
      </a:accent6>
      <a:hlink>
        <a:srgbClr val="5E84B8"/>
      </a:hlink>
      <a:folHlink>
        <a:srgbClr val="990033"/>
      </a:folHlink>
    </a:clrScheme>
    <a:fontScheme name="National Instrument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PT 2009 Discussion">
  <a:themeElements>
    <a:clrScheme name="National Instruments">
      <a:dk1>
        <a:srgbClr val="000000"/>
      </a:dk1>
      <a:lt1>
        <a:srgbClr val="FFFFFF"/>
      </a:lt1>
      <a:dk2>
        <a:srgbClr val="000000"/>
      </a:dk2>
      <a:lt2>
        <a:srgbClr val="A8ADB0"/>
      </a:lt2>
      <a:accent1>
        <a:srgbClr val="5E84B8"/>
      </a:accent1>
      <a:accent2>
        <a:srgbClr val="FFBB00"/>
      </a:accent2>
      <a:accent3>
        <a:srgbClr val="B8BA95"/>
      </a:accent3>
      <a:accent4>
        <a:srgbClr val="FFE399"/>
      </a:accent4>
      <a:accent5>
        <a:srgbClr val="05AAE5"/>
      </a:accent5>
      <a:accent6>
        <a:srgbClr val="9EB5D4"/>
      </a:accent6>
      <a:hlink>
        <a:srgbClr val="5E84B8"/>
      </a:hlink>
      <a:folHlink>
        <a:srgbClr val="990033"/>
      </a:folHlink>
    </a:clrScheme>
    <a:fontScheme name="National Instrument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PT 2009 Demonstration">
  <a:themeElements>
    <a:clrScheme name="National Instruments">
      <a:dk1>
        <a:srgbClr val="000000"/>
      </a:dk1>
      <a:lt1>
        <a:srgbClr val="FFFFFF"/>
      </a:lt1>
      <a:dk2>
        <a:srgbClr val="000000"/>
      </a:dk2>
      <a:lt2>
        <a:srgbClr val="A8ADB0"/>
      </a:lt2>
      <a:accent1>
        <a:srgbClr val="5E84B8"/>
      </a:accent1>
      <a:accent2>
        <a:srgbClr val="FFBB00"/>
      </a:accent2>
      <a:accent3>
        <a:srgbClr val="B8BA95"/>
      </a:accent3>
      <a:accent4>
        <a:srgbClr val="FFE399"/>
      </a:accent4>
      <a:accent5>
        <a:srgbClr val="05AAE5"/>
      </a:accent5>
      <a:accent6>
        <a:srgbClr val="9EB5D4"/>
      </a:accent6>
      <a:hlink>
        <a:srgbClr val="5E84B8"/>
      </a:hlink>
      <a:folHlink>
        <a:srgbClr val="990033"/>
      </a:folHlink>
    </a:clrScheme>
    <a:fontScheme name="National Instrument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Habanero Template</Template>
  <TotalTime>6998</TotalTime>
  <Words>2838</Words>
  <Application>Microsoft Office PowerPoint</Application>
  <PresentationFormat>On-screen Show (4:3)</PresentationFormat>
  <Paragraphs>376</Paragraphs>
  <Slides>43</Slides>
  <Notes>39</Notes>
  <HiddenSlides>0</HiddenSlides>
  <MMClips>0</MMClips>
  <ScaleCrop>false</ScaleCrop>
  <HeadingPairs>
    <vt:vector size="4" baseType="variant">
      <vt:variant>
        <vt:lpstr>Theme</vt:lpstr>
      </vt:variant>
      <vt:variant>
        <vt:i4>5</vt:i4>
      </vt:variant>
      <vt:variant>
        <vt:lpstr>Slide Titles</vt:lpstr>
      </vt:variant>
      <vt:variant>
        <vt:i4>43</vt:i4>
      </vt:variant>
    </vt:vector>
  </HeadingPairs>
  <TitlesOfParts>
    <vt:vector size="48" baseType="lpstr">
      <vt:lpstr>Customer Education Slide Template</vt:lpstr>
      <vt:lpstr>PPT2009 Lesson Header</vt:lpstr>
      <vt:lpstr>PPT 2009 Exercise</vt:lpstr>
      <vt:lpstr>PPT 2009 Discussion</vt:lpstr>
      <vt:lpstr>PPT 2009 Demonstration</vt:lpstr>
      <vt:lpstr>LabVIEW Connectivity</vt:lpstr>
      <vt:lpstr>What You Need To Get Started</vt:lpstr>
      <vt:lpstr>File Locations</vt:lpstr>
      <vt:lpstr>Instructional Methods</vt:lpstr>
      <vt:lpstr>Getting The Most Out Of This Course</vt:lpstr>
      <vt:lpstr>Slide 6</vt:lpstr>
      <vt:lpstr>Course Learning Map</vt:lpstr>
      <vt:lpstr>Course Goals</vt:lpstr>
      <vt:lpstr>Configuring Your LabVIEW Environment</vt:lpstr>
      <vt:lpstr>Configuring Your LabVIEW Environment</vt:lpstr>
      <vt:lpstr>Connectivity in LabVIEW</vt:lpstr>
      <vt:lpstr>Connectivity Covered in this Course</vt:lpstr>
      <vt:lpstr>Lesson 1 Calling Shared Libraries in LabVIEW</vt:lpstr>
      <vt:lpstr>A. Shared Library Overview</vt:lpstr>
      <vt:lpstr>Shared Library Overview (continued)</vt:lpstr>
      <vt:lpstr>Advantages of Shared Libraries</vt:lpstr>
      <vt:lpstr>B. Calling Shared Libraries</vt:lpstr>
      <vt:lpstr>Call Library Function Node</vt:lpstr>
      <vt:lpstr>Thread Safe and Thread Unsafe DLLs</vt:lpstr>
      <vt:lpstr>Thread Safe DLL Characteristics</vt:lpstr>
      <vt:lpstr>Calling Convention</vt:lpstr>
      <vt:lpstr>Parameters</vt:lpstr>
      <vt:lpstr>Parameter Types</vt:lpstr>
      <vt:lpstr>Numeric Parameter Type</vt:lpstr>
      <vt:lpstr>Array Parameter Type</vt:lpstr>
      <vt:lpstr>Array Formats</vt:lpstr>
      <vt:lpstr>String Parameter Type</vt:lpstr>
      <vt:lpstr>String Formats</vt:lpstr>
      <vt:lpstr>Adapt to Type Parameter</vt:lpstr>
      <vt:lpstr>Working with Unusual Data Types</vt:lpstr>
      <vt:lpstr>Callbacks</vt:lpstr>
      <vt:lpstr>Error Checking</vt:lpstr>
      <vt:lpstr>Exercise 1-1: Computer Name</vt:lpstr>
      <vt:lpstr>Exercise 1-1: Computer Name</vt:lpstr>
      <vt:lpstr>C. Using the Import Shared Library Wizard</vt:lpstr>
      <vt:lpstr>Benefits of Import Shared Library Wizard</vt:lpstr>
      <vt:lpstr>Caveats of Using Import Shared Library Wizard</vt:lpstr>
      <vt:lpstr>Summary – Quiz</vt:lpstr>
      <vt:lpstr>Summary – Quiz Answers</vt:lpstr>
      <vt:lpstr>Summary – Quiz</vt:lpstr>
      <vt:lpstr>Summary – Quiz Answers</vt:lpstr>
      <vt:lpstr>Summary – Quiz</vt:lpstr>
      <vt:lpstr>Summary – Quiz Answer</vt:lpstr>
    </vt:vector>
  </TitlesOfParts>
  <Company>NI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LabVIEW Intermediate II Connectivity</dc:title>
  <dc:creator>David Bonal</dc:creator>
  <cp:lastModifiedBy>Lisa Rivers</cp:lastModifiedBy>
  <cp:revision>381</cp:revision>
  <dcterms:created xsi:type="dcterms:W3CDTF">2005-09-09T02:24:28Z</dcterms:created>
  <dcterms:modified xsi:type="dcterms:W3CDTF">2011-05-10T15:35:43Z</dcterms:modified>
</cp:coreProperties>
</file>