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5" r:id="rId2"/>
  </p:sldMasterIdLst>
  <p:notesMasterIdLst>
    <p:notesMasterId r:id="rId30"/>
  </p:notesMasterIdLst>
  <p:handoutMasterIdLst>
    <p:handoutMasterId r:id="rId31"/>
  </p:handoutMasterIdLst>
  <p:sldIdLst>
    <p:sldId id="737" r:id="rId3"/>
    <p:sldId id="738" r:id="rId4"/>
    <p:sldId id="739" r:id="rId5"/>
    <p:sldId id="740" r:id="rId6"/>
    <p:sldId id="741" r:id="rId7"/>
    <p:sldId id="742" r:id="rId8"/>
    <p:sldId id="743" r:id="rId9"/>
    <p:sldId id="744" r:id="rId10"/>
    <p:sldId id="745" r:id="rId11"/>
    <p:sldId id="746" r:id="rId12"/>
    <p:sldId id="747" r:id="rId13"/>
    <p:sldId id="748" r:id="rId14"/>
    <p:sldId id="749" r:id="rId15"/>
    <p:sldId id="750" r:id="rId16"/>
    <p:sldId id="751" r:id="rId17"/>
    <p:sldId id="752" r:id="rId18"/>
    <p:sldId id="753" r:id="rId19"/>
    <p:sldId id="754" r:id="rId20"/>
    <p:sldId id="755" r:id="rId21"/>
    <p:sldId id="756" r:id="rId22"/>
    <p:sldId id="757" r:id="rId23"/>
    <p:sldId id="758" r:id="rId24"/>
    <p:sldId id="759" r:id="rId25"/>
    <p:sldId id="760" r:id="rId26"/>
    <p:sldId id="761" r:id="rId27"/>
    <p:sldId id="762" r:id="rId28"/>
    <p:sldId id="763" r:id="rId29"/>
  </p:sldIdLst>
  <p:sldSz cx="9144000" cy="6858000" type="screen4x3"/>
  <p:notesSz cx="7315200" cy="9601200"/>
  <p:defaultTextStyle>
    <a:defPPr>
      <a:defRPr lang="en-US"/>
    </a:defPPr>
    <a:lvl1pPr algn="ctr"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ctr"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ctr"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ctr"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ctr"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Cahow" initials="" lastIdx="21" clrIdx="0"/>
  <p:cmAuthor id="1" name="eluth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BE1CB"/>
    <a:srgbClr val="CCECFF"/>
    <a:srgbClr val="2A527A"/>
    <a:srgbClr val="406440"/>
    <a:srgbClr val="9F9F55"/>
    <a:srgbClr val="FFCC00"/>
    <a:srgbClr val="E5CD55"/>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90145" autoAdjust="0"/>
  </p:normalViewPr>
  <p:slideViewPr>
    <p:cSldViewPr>
      <p:cViewPr varScale="1">
        <p:scale>
          <a:sx n="82" d="100"/>
          <a:sy n="82" d="100"/>
        </p:scale>
        <p:origin x="-12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54"/>
      </p:cViewPr>
      <p:guideLst>
        <p:guide orient="horz" pos="3023"/>
        <p:guide pos="2304"/>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168040" cy="480060"/>
          </a:xfrm>
          <a:prstGeom prst="rect">
            <a:avLst/>
          </a:prstGeom>
          <a:noFill/>
          <a:ln w="9525">
            <a:noFill/>
            <a:miter lim="800000"/>
            <a:headEnd/>
            <a:tailEnd/>
          </a:ln>
          <a:effectLst/>
        </p:spPr>
        <p:txBody>
          <a:bodyPr vert="horz" wrap="square" lIns="96632" tIns="48316" rIns="96632" bIns="48316" numCol="1" anchor="t" anchorCtr="0" compatLnSpc="1">
            <a:prstTxWarp prst="textNoShape">
              <a:avLst/>
            </a:prstTxWarp>
          </a:bodyPr>
          <a:lstStyle>
            <a:lvl1pPr algn="l" defTabSz="967300" eaLnBrk="1" hangingPunct="1">
              <a:defRPr sz="1200" b="0">
                <a:latin typeface="Times New Roman" pitchFamily="18" charset="0"/>
              </a:defRPr>
            </a:lvl1pPr>
          </a:lstStyle>
          <a:p>
            <a:endParaRPr lang="en-US"/>
          </a:p>
        </p:txBody>
      </p:sp>
      <p:sp>
        <p:nvSpPr>
          <p:cNvPr id="76803" name="Rectangle 3"/>
          <p:cNvSpPr>
            <a:spLocks noGrp="1" noChangeArrowheads="1"/>
          </p:cNvSpPr>
          <p:nvPr>
            <p:ph type="dt" sz="quarter" idx="1"/>
          </p:nvPr>
        </p:nvSpPr>
        <p:spPr bwMode="auto">
          <a:xfrm>
            <a:off x="4147162" y="0"/>
            <a:ext cx="3168039" cy="480060"/>
          </a:xfrm>
          <a:prstGeom prst="rect">
            <a:avLst/>
          </a:prstGeom>
          <a:noFill/>
          <a:ln w="9525">
            <a:noFill/>
            <a:miter lim="800000"/>
            <a:headEnd/>
            <a:tailEnd/>
          </a:ln>
          <a:effectLst/>
        </p:spPr>
        <p:txBody>
          <a:bodyPr vert="horz" wrap="square" lIns="96632" tIns="48316" rIns="96632" bIns="48316" numCol="1" anchor="t" anchorCtr="0" compatLnSpc="1">
            <a:prstTxWarp prst="textNoShape">
              <a:avLst/>
            </a:prstTxWarp>
          </a:bodyPr>
          <a:lstStyle>
            <a:lvl1pPr algn="r" defTabSz="967300" eaLnBrk="1" hangingPunct="1">
              <a:defRPr sz="1200" b="0">
                <a:latin typeface="Times New Roman" pitchFamily="18" charset="0"/>
              </a:defRPr>
            </a:lvl1pPr>
          </a:lstStyle>
          <a:p>
            <a:endParaRPr lang="en-US"/>
          </a:p>
        </p:txBody>
      </p:sp>
      <p:sp>
        <p:nvSpPr>
          <p:cNvPr id="76804" name="Rectangle 4"/>
          <p:cNvSpPr>
            <a:spLocks noGrp="1" noChangeArrowheads="1"/>
          </p:cNvSpPr>
          <p:nvPr>
            <p:ph type="ftr" sz="quarter" idx="2"/>
          </p:nvPr>
        </p:nvSpPr>
        <p:spPr bwMode="auto">
          <a:xfrm>
            <a:off x="0" y="9121140"/>
            <a:ext cx="3168040" cy="480060"/>
          </a:xfrm>
          <a:prstGeom prst="rect">
            <a:avLst/>
          </a:prstGeom>
          <a:noFill/>
          <a:ln w="9525">
            <a:noFill/>
            <a:miter lim="800000"/>
            <a:headEnd/>
            <a:tailEnd/>
          </a:ln>
          <a:effectLst/>
        </p:spPr>
        <p:txBody>
          <a:bodyPr vert="horz" wrap="square" lIns="96632" tIns="48316" rIns="96632" bIns="48316" numCol="1" anchor="b" anchorCtr="0" compatLnSpc="1">
            <a:prstTxWarp prst="textNoShape">
              <a:avLst/>
            </a:prstTxWarp>
          </a:bodyPr>
          <a:lstStyle>
            <a:lvl1pPr algn="l" defTabSz="967300" eaLnBrk="1" hangingPunct="1">
              <a:defRPr sz="1200" b="0">
                <a:latin typeface="Times New Roman" pitchFamily="18" charset="0"/>
              </a:defRPr>
            </a:lvl1pPr>
          </a:lstStyle>
          <a:p>
            <a:endParaRPr lang="en-US"/>
          </a:p>
        </p:txBody>
      </p:sp>
      <p:sp>
        <p:nvSpPr>
          <p:cNvPr id="76805" name="Rectangle 5"/>
          <p:cNvSpPr>
            <a:spLocks noGrp="1" noChangeArrowheads="1"/>
          </p:cNvSpPr>
          <p:nvPr>
            <p:ph type="sldNum" sz="quarter" idx="3"/>
          </p:nvPr>
        </p:nvSpPr>
        <p:spPr bwMode="auto">
          <a:xfrm>
            <a:off x="4147162" y="9121140"/>
            <a:ext cx="3168039" cy="480060"/>
          </a:xfrm>
          <a:prstGeom prst="rect">
            <a:avLst/>
          </a:prstGeom>
          <a:noFill/>
          <a:ln w="9525">
            <a:noFill/>
            <a:miter lim="800000"/>
            <a:headEnd/>
            <a:tailEnd/>
          </a:ln>
          <a:effectLst/>
        </p:spPr>
        <p:txBody>
          <a:bodyPr vert="horz" wrap="square" lIns="96632" tIns="48316" rIns="96632" bIns="48316" numCol="1" anchor="b" anchorCtr="0" compatLnSpc="1">
            <a:prstTxWarp prst="textNoShape">
              <a:avLst/>
            </a:prstTxWarp>
          </a:bodyPr>
          <a:lstStyle>
            <a:lvl1pPr algn="r" defTabSz="967300" eaLnBrk="1" hangingPunct="1">
              <a:defRPr sz="1200" b="0">
                <a:latin typeface="Times New Roman" pitchFamily="18" charset="0"/>
              </a:defRPr>
            </a:lvl1pPr>
          </a:lstStyle>
          <a:p>
            <a:fld id="{22A979D8-8182-4E91-AB74-300DD1DE4D8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168040" cy="480060"/>
          </a:xfrm>
          <a:prstGeom prst="rect">
            <a:avLst/>
          </a:prstGeom>
          <a:noFill/>
          <a:ln w="9525">
            <a:noFill/>
            <a:miter lim="800000"/>
            <a:headEnd/>
            <a:tailEnd/>
          </a:ln>
          <a:effectLst/>
        </p:spPr>
        <p:txBody>
          <a:bodyPr vert="horz" wrap="square" lIns="96632" tIns="48316" rIns="96632" bIns="48316" numCol="1" anchor="t" anchorCtr="0" compatLnSpc="1">
            <a:prstTxWarp prst="textNoShape">
              <a:avLst/>
            </a:prstTxWarp>
          </a:bodyPr>
          <a:lstStyle>
            <a:lvl1pPr algn="l" defTabSz="967300" eaLnBrk="1" hangingPunct="1">
              <a:defRPr sz="1200" b="0">
                <a:latin typeface="Times New Roman" pitchFamily="18" charset="0"/>
              </a:defRPr>
            </a:lvl1pPr>
          </a:lstStyle>
          <a:p>
            <a:endParaRPr lang="en-US"/>
          </a:p>
        </p:txBody>
      </p:sp>
      <p:sp>
        <p:nvSpPr>
          <p:cNvPr id="10243" name="Rectangle 3"/>
          <p:cNvSpPr>
            <a:spLocks noGrp="1" noChangeArrowheads="1"/>
          </p:cNvSpPr>
          <p:nvPr>
            <p:ph type="dt" idx="1"/>
          </p:nvPr>
        </p:nvSpPr>
        <p:spPr bwMode="auto">
          <a:xfrm>
            <a:off x="4147162" y="0"/>
            <a:ext cx="3168039" cy="480060"/>
          </a:xfrm>
          <a:prstGeom prst="rect">
            <a:avLst/>
          </a:prstGeom>
          <a:noFill/>
          <a:ln w="9525">
            <a:noFill/>
            <a:miter lim="800000"/>
            <a:headEnd/>
            <a:tailEnd/>
          </a:ln>
          <a:effectLst/>
        </p:spPr>
        <p:txBody>
          <a:bodyPr vert="horz" wrap="square" lIns="96632" tIns="48316" rIns="96632" bIns="48316" numCol="1" anchor="t" anchorCtr="0" compatLnSpc="1">
            <a:prstTxWarp prst="textNoShape">
              <a:avLst/>
            </a:prstTxWarp>
          </a:bodyPr>
          <a:lstStyle>
            <a:lvl1pPr algn="r" defTabSz="967300" eaLnBrk="1" hangingPunct="1">
              <a:defRPr sz="1200" b="0">
                <a:latin typeface="Times New Roman" pitchFamily="18" charset="0"/>
              </a:defRPr>
            </a:lvl1pPr>
          </a:lstStyle>
          <a:p>
            <a:endParaRPr lang="en-US"/>
          </a:p>
        </p:txBody>
      </p:sp>
      <p:sp>
        <p:nvSpPr>
          <p:cNvPr id="10244"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74144" y="4560570"/>
            <a:ext cx="5366914" cy="4320540"/>
          </a:xfrm>
          <a:prstGeom prst="rect">
            <a:avLst/>
          </a:prstGeom>
          <a:noFill/>
          <a:ln w="9525">
            <a:noFill/>
            <a:miter lim="800000"/>
            <a:headEnd/>
            <a:tailEnd/>
          </a:ln>
          <a:effectLst/>
        </p:spPr>
        <p:txBody>
          <a:bodyPr vert="horz" wrap="square" lIns="96632" tIns="48316" rIns="96632" bIns="483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glang.chm::/Notification_VIs.html" TargetMode="External"/><Relationship Id="rId7" Type="http://schemas.openxmlformats.org/officeDocument/2006/relationships/hyperlink" Target="glang.chm::/Semaphore_VIs.html"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glang.chm::/Rendezvous_VIs.html" TargetMode="External"/><Relationship Id="rId5" Type="http://schemas.openxmlformats.org/officeDocument/2006/relationships/hyperlink" Target="glang.chm::/Queue_VIs.html" TargetMode="External"/><Relationship Id="rId4" Type="http://schemas.openxmlformats.org/officeDocument/2006/relationships/hyperlink" Target="glang.chm::/Occurrence_Functions.html"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4143587" y="9118694"/>
            <a:ext cx="3169920" cy="480819"/>
          </a:xfrm>
          <a:prstGeom prst="rect">
            <a:avLst/>
          </a:prstGeom>
          <a:noFill/>
        </p:spPr>
        <p:txBody>
          <a:bodyPr lIns="97329" tIns="48664" rIns="97329" bIns="48664"/>
          <a:lstStyle/>
          <a:p>
            <a:fld id="{BA272905-2E57-46B7-AB2F-D318FBB3B057}" type="slidenum">
              <a:rPr lang="zh-CN" altLang="en-US"/>
              <a:pPr/>
              <a:t>1</a:t>
            </a:fld>
            <a:endParaRPr lang="en-US" altLang="zh-CN"/>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altLang="zh-CN" dirty="0" smtClean="0"/>
              <a:t>Comment:  </a:t>
            </a:r>
            <a:r>
              <a:rPr lang="zh-CN" altLang="en-US" dirty="0" smtClean="0"/>
              <a:t>多与实际应用相关，不要太纯。</a:t>
            </a:r>
            <a:r>
              <a:rPr lang="zh-CN" altLang="en-US" baseline="0" dirty="0" smtClean="0"/>
              <a:t> </a:t>
            </a:r>
            <a:endParaRPr lang="en-US" altLang="zh-CN" baseline="0" dirty="0" smtClean="0"/>
          </a:p>
          <a:p>
            <a:pPr eaLnBrk="1" hangingPunct="1"/>
            <a:endParaRPr lang="en-US" altLang="zh-CN" baseline="0" dirty="0" smtClean="0"/>
          </a:p>
          <a:p>
            <a:pPr eaLnBrk="1" hangingPunct="1"/>
            <a:r>
              <a:rPr lang="en-US" altLang="zh-CN" baseline="0" dirty="0" smtClean="0"/>
              <a:t>Producer/Consumer </a:t>
            </a:r>
            <a:r>
              <a:rPr lang="zh-CN" altLang="en-US" baseline="0" dirty="0" smtClean="0"/>
              <a:t>可以引申到 </a:t>
            </a:r>
            <a:r>
              <a:rPr lang="en-US" altLang="zh-CN" baseline="0" dirty="0" err="1" smtClean="0"/>
              <a:t>Multicore</a:t>
            </a:r>
            <a:r>
              <a:rPr lang="en-US" altLang="zh-CN" baseline="0" smtClean="0"/>
              <a:t> .  </a:t>
            </a:r>
            <a:endParaRPr lang="zh-CN"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3587" y="9118694"/>
            <a:ext cx="3169920" cy="480819"/>
          </a:xfrm>
          <a:prstGeom prst="rect">
            <a:avLst/>
          </a:prstGeom>
          <a:ln/>
        </p:spPr>
        <p:txBody>
          <a:bodyPr lIns="97329" tIns="48664" rIns="97329" bIns="48664"/>
          <a:lstStyle/>
          <a:p>
            <a:fld id="{5EA59DD3-A707-4EE5-AC70-612EFA8DB8A1}" type="slidenum">
              <a:rPr lang="zh-CN" altLang="en-US"/>
              <a:pPr/>
              <a:t>10</a:t>
            </a:fld>
            <a:endParaRPr lang="en-US" altLang="zh-CN"/>
          </a:p>
        </p:txBody>
      </p:sp>
      <p:sp>
        <p:nvSpPr>
          <p:cNvPr id="602114" name="Rectangle 2"/>
          <p:cNvSpPr>
            <a:spLocks noGrp="1" noRot="1" noChangeAspect="1" noChangeArrowheads="1" noTextEdit="1"/>
          </p:cNvSpPr>
          <p:nvPr>
            <p:ph type="sldImg"/>
          </p:nvPr>
        </p:nvSpPr>
        <p:spPr>
          <a:xfrm>
            <a:off x="1092200" y="674688"/>
            <a:ext cx="4400550" cy="3300412"/>
          </a:xfrm>
          <a:solidFill>
            <a:srgbClr val="FFFFFF"/>
          </a:solidFill>
          <a:ln/>
        </p:spPr>
      </p:sp>
      <p:sp>
        <p:nvSpPr>
          <p:cNvPr id="602115" name="Text Box 3"/>
          <p:cNvSpPr txBox="1">
            <a:spLocks noGrp="1" noChangeArrowheads="1"/>
          </p:cNvSpPr>
          <p:nvPr>
            <p:ph type="body" idx="1"/>
          </p:nvPr>
        </p:nvSpPr>
        <p:spPr>
          <a:xfrm>
            <a:off x="878842" y="4205444"/>
            <a:ext cx="4824306" cy="3582701"/>
          </a:xfrm>
          <a:noFill/>
          <a:ln/>
        </p:spPr>
        <p:txBody>
          <a:bodyPr lIns="91619" tIns="45810" rIns="91619" bIns="45810">
            <a:spAutoFit/>
          </a:bodyPr>
          <a:lstStyle/>
          <a:p>
            <a:pPr defTabSz="478196">
              <a:lnSpc>
                <a:spcPct val="95000"/>
              </a:lnSpc>
              <a:spcBef>
                <a:spcPts val="585"/>
              </a:spcBef>
              <a:tabLst>
                <a:tab pos="0" algn="l"/>
                <a:tab pos="476505" algn="l"/>
                <a:tab pos="954701" algn="l"/>
                <a:tab pos="1432895" algn="l"/>
                <a:tab pos="1911091" algn="l"/>
                <a:tab pos="2389285" algn="l"/>
                <a:tab pos="2867481" algn="l"/>
                <a:tab pos="3345675" algn="l"/>
                <a:tab pos="3823871" algn="l"/>
                <a:tab pos="4302065" algn="l"/>
                <a:tab pos="4780261" algn="l"/>
                <a:tab pos="5258455" algn="l"/>
                <a:tab pos="5736651" algn="l"/>
                <a:tab pos="6214845" algn="l"/>
                <a:tab pos="6693041" algn="l"/>
                <a:tab pos="7171235" algn="l"/>
                <a:tab pos="7649431" algn="l"/>
                <a:tab pos="8127625" algn="l"/>
                <a:tab pos="8605821" algn="l"/>
                <a:tab pos="9084015" algn="l"/>
                <a:tab pos="9562211" algn="l"/>
              </a:tabLst>
            </a:pPr>
            <a:r>
              <a:rPr lang="en-GB" altLang="zh-CN" dirty="0">
                <a:cs typeface="Times New Roman" pitchFamily="18" charset="0"/>
              </a:rPr>
              <a:t>An Event Structure is a cross between a Wait on Occurrence function and a Case Structure. Like a Case Structure, the Event Structure contains multiple sub-diagrams, each of which is configured to handle one or more </a:t>
            </a:r>
            <a:r>
              <a:rPr lang="en-GB" altLang="zh-CN" i="1" dirty="0">
                <a:cs typeface="Times New Roman" pitchFamily="18" charset="0"/>
              </a:rPr>
              <a:t>events</a:t>
            </a:r>
            <a:r>
              <a:rPr lang="en-GB" altLang="zh-CN" dirty="0">
                <a:cs typeface="Times New Roman" pitchFamily="18" charset="0"/>
              </a:rPr>
              <a:t>, which are user actions such as </a:t>
            </a:r>
            <a:r>
              <a:rPr lang="en-GB" altLang="zh-CN" i="1" dirty="0">
                <a:cs typeface="Times New Roman" pitchFamily="18" charset="0"/>
              </a:rPr>
              <a:t>Key Down</a:t>
            </a:r>
            <a:r>
              <a:rPr lang="en-GB" altLang="zh-CN" dirty="0">
                <a:cs typeface="Times New Roman" pitchFamily="18" charset="0"/>
              </a:rPr>
              <a:t> or </a:t>
            </a:r>
            <a:r>
              <a:rPr lang="en-GB" altLang="zh-CN" i="1" dirty="0">
                <a:cs typeface="Times New Roman" pitchFamily="18" charset="0"/>
              </a:rPr>
              <a:t>Mouse Move</a:t>
            </a:r>
            <a:r>
              <a:rPr lang="en-GB" altLang="zh-CN" dirty="0">
                <a:cs typeface="Times New Roman" pitchFamily="18" charset="0"/>
              </a:rPr>
              <a:t>. You drop an Event Structure on your block diagram the same way you would any other G object, and it executes according to </a:t>
            </a:r>
            <a:r>
              <a:rPr lang="en-GB" altLang="zh-CN" dirty="0" err="1">
                <a:cs typeface="Times New Roman" pitchFamily="18" charset="0"/>
              </a:rPr>
              <a:t>LabVIEW</a:t>
            </a:r>
            <a:r>
              <a:rPr lang="en-GB" altLang="zh-CN" dirty="0" err="1">
                <a:latin typeface="Times New Roman"/>
                <a:cs typeface="Times New Roman" pitchFamily="18" charset="0"/>
              </a:rPr>
              <a:t>’</a:t>
            </a:r>
            <a:r>
              <a:rPr lang="en-GB" altLang="zh-CN" dirty="0" err="1">
                <a:cs typeface="Times New Roman" pitchFamily="18" charset="0"/>
              </a:rPr>
              <a:t>s</a:t>
            </a:r>
            <a:r>
              <a:rPr lang="en-GB" altLang="zh-CN" dirty="0">
                <a:cs typeface="Times New Roman" pitchFamily="18" charset="0"/>
              </a:rPr>
              <a:t> normal data-flow rules.</a:t>
            </a:r>
          </a:p>
          <a:p>
            <a:pPr defTabSz="478196">
              <a:spcBef>
                <a:spcPts val="585"/>
              </a:spcBef>
              <a:tabLst>
                <a:tab pos="0" algn="l"/>
                <a:tab pos="476505" algn="l"/>
                <a:tab pos="954701" algn="l"/>
                <a:tab pos="1432895" algn="l"/>
                <a:tab pos="1911091" algn="l"/>
                <a:tab pos="2389285" algn="l"/>
                <a:tab pos="2867481" algn="l"/>
                <a:tab pos="3345675" algn="l"/>
                <a:tab pos="3823871" algn="l"/>
                <a:tab pos="4302065" algn="l"/>
                <a:tab pos="4780261" algn="l"/>
                <a:tab pos="5258455" algn="l"/>
                <a:tab pos="5736651" algn="l"/>
                <a:tab pos="6214845" algn="l"/>
                <a:tab pos="6693041" algn="l"/>
                <a:tab pos="7171235" algn="l"/>
                <a:tab pos="7649431" algn="l"/>
                <a:tab pos="8127625" algn="l"/>
                <a:tab pos="8605821" algn="l"/>
                <a:tab pos="9084015" algn="l"/>
                <a:tab pos="9562211" algn="l"/>
              </a:tabLst>
            </a:pPr>
            <a:r>
              <a:rPr lang="en-GB" altLang="zh-CN" dirty="0">
                <a:cs typeface="Times New Roman" pitchFamily="18" charset="0"/>
              </a:rPr>
              <a:t>When </a:t>
            </a:r>
            <a:r>
              <a:rPr lang="en-GB" altLang="zh-CN" dirty="0" err="1">
                <a:cs typeface="Times New Roman" pitchFamily="18" charset="0"/>
              </a:rPr>
              <a:t>LabVIEW</a:t>
            </a:r>
            <a:r>
              <a:rPr lang="en-GB" altLang="zh-CN" dirty="0">
                <a:cs typeface="Times New Roman" pitchFamily="18" charset="0"/>
              </a:rPr>
              <a:t> executes the Event Structure, it puts the structure to sleep until one of the events it is configured to listen for occurs, just as a Wait on Occurrence sleeps until an occurrence is fired. When an event of interest happens, the Event Structure automatically wakes up and executes the appropriate sub-diagram to handle that event. When that sub-diagram completes, the Event Structure completes. Note that when the Event Structure has handled one event, it has completed execution.  The Event Structure does not automatically loop to handle multiple events, but this is a common misconception.</a:t>
            </a:r>
          </a:p>
          <a:p>
            <a:pPr defTabSz="478196">
              <a:spcBef>
                <a:spcPts val="585"/>
              </a:spcBef>
              <a:tabLst>
                <a:tab pos="0" algn="l"/>
                <a:tab pos="476505" algn="l"/>
                <a:tab pos="954701" algn="l"/>
                <a:tab pos="1432895" algn="l"/>
                <a:tab pos="1911091" algn="l"/>
                <a:tab pos="2389285" algn="l"/>
                <a:tab pos="2867481" algn="l"/>
                <a:tab pos="3345675" algn="l"/>
                <a:tab pos="3823871" algn="l"/>
                <a:tab pos="4302065" algn="l"/>
                <a:tab pos="4780261" algn="l"/>
                <a:tab pos="5258455" algn="l"/>
                <a:tab pos="5736651" algn="l"/>
                <a:tab pos="6214845" algn="l"/>
                <a:tab pos="6693041" algn="l"/>
                <a:tab pos="7171235" algn="l"/>
                <a:tab pos="7649431" algn="l"/>
                <a:tab pos="8127625" algn="l"/>
                <a:tab pos="8605821" algn="l"/>
                <a:tab pos="9084015" algn="l"/>
                <a:tab pos="9562211" algn="l"/>
              </a:tabLst>
            </a:pPr>
            <a:endParaRPr lang="en-GB" altLang="zh-CN" dirty="0">
              <a:cs typeface="Times New Roman" pitchFamily="18" charset="0"/>
            </a:endParaRPr>
          </a:p>
          <a:p>
            <a:pPr defTabSz="478196">
              <a:spcBef>
                <a:spcPts val="585"/>
              </a:spcBef>
              <a:tabLst>
                <a:tab pos="0" algn="l"/>
                <a:tab pos="476505" algn="l"/>
                <a:tab pos="954701" algn="l"/>
                <a:tab pos="1432895" algn="l"/>
                <a:tab pos="1911091" algn="l"/>
                <a:tab pos="2389285" algn="l"/>
                <a:tab pos="2867481" algn="l"/>
                <a:tab pos="3345675" algn="l"/>
                <a:tab pos="3823871" algn="l"/>
                <a:tab pos="4302065" algn="l"/>
                <a:tab pos="4780261" algn="l"/>
                <a:tab pos="5258455" algn="l"/>
                <a:tab pos="5736651" algn="l"/>
                <a:tab pos="6214845" algn="l"/>
                <a:tab pos="6693041" algn="l"/>
                <a:tab pos="7171235" algn="l"/>
                <a:tab pos="7649431" algn="l"/>
                <a:tab pos="8127625" algn="l"/>
                <a:tab pos="8605821" algn="l"/>
                <a:tab pos="9084015" algn="l"/>
                <a:tab pos="9562211" algn="l"/>
              </a:tabLst>
            </a:pPr>
            <a:endParaRPr lang="zh-CN" altLang="en-GB" dirty="0">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3587" y="9118694"/>
            <a:ext cx="3169920" cy="480819"/>
          </a:xfrm>
          <a:prstGeom prst="rect">
            <a:avLst/>
          </a:prstGeom>
          <a:ln/>
        </p:spPr>
        <p:txBody>
          <a:bodyPr lIns="97329" tIns="48664" rIns="97329" bIns="48664"/>
          <a:lstStyle/>
          <a:p>
            <a:fld id="{CD8902AF-EF15-4BE2-975D-C47EB37351B9}" type="slidenum">
              <a:rPr lang="zh-CN" altLang="en-US"/>
              <a:pPr/>
              <a:t>11</a:t>
            </a:fld>
            <a:endParaRPr lang="en-US" altLang="zh-CN"/>
          </a:p>
        </p:txBody>
      </p:sp>
      <p:sp>
        <p:nvSpPr>
          <p:cNvPr id="604162" name="Rectangle 2"/>
          <p:cNvSpPr>
            <a:spLocks noGrp="1" noRot="1" noChangeAspect="1" noChangeArrowheads="1" noTextEdit="1"/>
          </p:cNvSpPr>
          <p:nvPr>
            <p:ph type="sldImg"/>
          </p:nvPr>
        </p:nvSpPr>
        <p:spPr>
          <a:xfrm>
            <a:off x="1270000" y="728663"/>
            <a:ext cx="4775200" cy="3581400"/>
          </a:xfrm>
          <a:ln/>
        </p:spPr>
      </p:sp>
      <p:sp>
        <p:nvSpPr>
          <p:cNvPr id="604163" name="Rectangle 3"/>
          <p:cNvSpPr>
            <a:spLocks noGrp="1" noChangeArrowheads="1"/>
          </p:cNvSpPr>
          <p:nvPr>
            <p:ph type="body" idx="1"/>
          </p:nvPr>
        </p:nvSpPr>
        <p:spPr>
          <a:xfrm>
            <a:off x="977056" y="4557947"/>
            <a:ext cx="5361093" cy="4321851"/>
          </a:xfrm>
        </p:spPr>
        <p:txBody>
          <a:bodyPr/>
          <a:lstStyle/>
          <a:p>
            <a:pPr marL="243322" indent="-243322"/>
            <a:r>
              <a:rPr lang="en-US" altLang="zh-CN" dirty="0"/>
              <a:t>A brief history of Event handling support in </a:t>
            </a:r>
            <a:r>
              <a:rPr lang="en-US" altLang="zh-CN" dirty="0" err="1"/>
              <a:t>LabVIEW</a:t>
            </a:r>
            <a:r>
              <a:rPr lang="en-US" altLang="zh-CN" dirty="0"/>
              <a:t>:</a:t>
            </a:r>
          </a:p>
          <a:p>
            <a:pPr marL="243322" indent="-243322"/>
            <a:endParaRPr lang="en-US" altLang="zh-CN" dirty="0"/>
          </a:p>
          <a:p>
            <a:pPr marL="243322" indent="-243322"/>
            <a:r>
              <a:rPr lang="en-US" altLang="zh-CN" dirty="0"/>
              <a:t>In </a:t>
            </a:r>
            <a:r>
              <a:rPr lang="en-US" altLang="zh-CN" dirty="0" err="1"/>
              <a:t>LabVIEW</a:t>
            </a:r>
            <a:r>
              <a:rPr lang="en-US" altLang="zh-CN" dirty="0"/>
              <a:t> 6. 1, we introduced the Event structure to make it easier to detect user interactions and manage your user interface.  This allowed you to:</a:t>
            </a:r>
          </a:p>
          <a:p>
            <a:pPr marL="243322" indent="-243322">
              <a:buFontTx/>
              <a:buChar char="•"/>
            </a:pPr>
            <a:r>
              <a:rPr lang="en-US" altLang="zh-CN" dirty="0"/>
              <a:t>replace your polling loop with an event-handling loop, which iterated only when necessary rather than at a regular interval, thus requiring minimal CPU usage.</a:t>
            </a:r>
          </a:p>
          <a:p>
            <a:pPr marL="243322" indent="-243322">
              <a:buFontTx/>
              <a:buChar char="•"/>
            </a:pPr>
            <a:r>
              <a:rPr lang="en-US" altLang="zh-CN" dirty="0"/>
              <a:t>not miss any user interactions because </a:t>
            </a:r>
            <a:r>
              <a:rPr lang="en-US" altLang="zh-CN" dirty="0" err="1"/>
              <a:t>LabVIEW</a:t>
            </a:r>
            <a:r>
              <a:rPr lang="en-US" altLang="zh-CN" dirty="0"/>
              <a:t> passes all interactions as events to the diagram; the diagram does not need to detect them programmatically</a:t>
            </a:r>
          </a:p>
          <a:p>
            <a:pPr marL="243322" indent="-243322">
              <a:buFontTx/>
              <a:buChar char="•"/>
            </a:pPr>
            <a:r>
              <a:rPr lang="en-US" altLang="zh-CN" dirty="0"/>
              <a:t>detect and respond to more user interactions, such as mouse clicks or movement, closing the front panel window, attempting to exit the application, and so on.</a:t>
            </a:r>
          </a:p>
          <a:p>
            <a:pPr marL="243322" indent="-243322">
              <a:buFontTx/>
              <a:buChar char="•"/>
            </a:pPr>
            <a:endParaRPr lang="en-US" altLang="zh-CN" dirty="0"/>
          </a:p>
          <a:p>
            <a:pPr marL="243322" indent="-243322"/>
            <a:r>
              <a:rPr lang="en-US" altLang="zh-CN" dirty="0"/>
              <a:t>In </a:t>
            </a:r>
            <a:r>
              <a:rPr lang="en-US" altLang="zh-CN" dirty="0" err="1"/>
              <a:t>LabVIEW</a:t>
            </a:r>
            <a:r>
              <a:rPr lang="en-US" altLang="zh-CN" dirty="0"/>
              <a:t> 7.0, we enhanced Event-handling functionality by adding Dynamic Event  registration, allowing you to:</a:t>
            </a:r>
          </a:p>
          <a:p>
            <a:pPr marL="243322" indent="-243322">
              <a:buFontTx/>
              <a:buChar char="•"/>
            </a:pPr>
            <a:r>
              <a:rPr lang="en-US" altLang="zh-CN" dirty="0"/>
              <a:t>watch for events on the front panels of other </a:t>
            </a:r>
            <a:r>
              <a:rPr lang="en-US" altLang="zh-CN" dirty="0" err="1"/>
              <a:t>VIs.</a:t>
            </a:r>
            <a:r>
              <a:rPr lang="en-US" altLang="zh-CN" dirty="0"/>
              <a:t>  This lets you create a common event-handling sub-VI to be used for multiple front panels.</a:t>
            </a:r>
          </a:p>
          <a:p>
            <a:pPr marL="243322" indent="-243322">
              <a:buFontTx/>
              <a:buChar char="•"/>
            </a:pPr>
            <a:r>
              <a:rPr lang="en-US" altLang="zh-CN" dirty="0"/>
              <a:t>control the duration during which events are monitored.   You can start watching for events mid-way through the run of your VI, change which objects generate events on-the-fly, or disable event handling before the VI completes execution.</a:t>
            </a:r>
          </a:p>
          <a:p>
            <a:pPr marL="243322" indent="-243322">
              <a:buFontTx/>
              <a:buChar char="•"/>
            </a:pPr>
            <a:r>
              <a:rPr lang="en-US" altLang="zh-CN" dirty="0"/>
              <a:t>programmatically generate Value Change events</a:t>
            </a:r>
          </a:p>
          <a:p>
            <a:pPr marL="243322" indent="-243322">
              <a:buFontTx/>
              <a:buChar char="•"/>
            </a:pPr>
            <a:r>
              <a:rPr lang="en-US" altLang="zh-CN" dirty="0"/>
              <a:t>programmatically define your own events, with your own user-defined data  </a:t>
            </a:r>
          </a:p>
          <a:p>
            <a:pPr marL="243322" indent="-243322">
              <a:buFontTx/>
              <a:buChar char="•"/>
            </a:pPr>
            <a:r>
              <a:rPr lang="en-US" altLang="zh-CN" dirty="0"/>
              <a:t>register for </a:t>
            </a:r>
            <a:r>
              <a:rPr lang="en-US" altLang="zh-CN" dirty="0" err="1"/>
              <a:t>for</a:t>
            </a:r>
            <a:r>
              <a:rPr lang="en-US" altLang="zh-CN" dirty="0"/>
              <a:t> a Filter event multiple times. </a:t>
            </a:r>
          </a:p>
          <a:p>
            <a:pPr marL="243322" indent="-243322">
              <a:buFontTx/>
              <a:buChar char="•"/>
            </a:pPr>
            <a:endParaRPr lang="en-US" altLang="zh-CN" dirty="0"/>
          </a:p>
          <a:p>
            <a:pPr marL="243322" indent="-243322"/>
            <a:r>
              <a:rPr lang="en-US" altLang="zh-CN" dirty="0"/>
              <a:t>While </a:t>
            </a:r>
            <a:r>
              <a:rPr lang="en-US" altLang="zh-CN" dirty="0" err="1"/>
              <a:t>LabVIEW</a:t>
            </a:r>
            <a:r>
              <a:rPr lang="en-US" altLang="zh-CN" dirty="0"/>
              <a:t> 7.1 introduced no new event features, it improved the efficiency and robustness of dynamic events.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state has decision making code</a:t>
            </a:r>
            <a:r>
              <a:rPr lang="en-US" baseline="0" dirty="0" smtClean="0"/>
              <a:t> inside of it.  For example, if you consider the Quarter state, it examines the total amount of money that has been added.  If it is equal to or greater than the amount owed, it sends the application to the ‘vend’ state; otherwise, it returns to wait</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73287" fontAlgn="auto">
              <a:spcBef>
                <a:spcPts val="0"/>
              </a:spcBef>
              <a:spcAft>
                <a:spcPts val="0"/>
              </a:spcAft>
              <a:defRPr/>
            </a:pPr>
            <a:r>
              <a:rPr lang="en-US" dirty="0" smtClean="0"/>
              <a:t>Allows you to execute code in an order determined at run-time</a:t>
            </a:r>
          </a:p>
          <a:p>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Design patterns are a hot topic amongst LabVIEW developers.  There are a number of different design patterns out there,</a:t>
            </a:r>
            <a:r>
              <a:rPr lang="en-US" baseline="0" dirty="0" smtClean="0"/>
              <a:t> all of which have their merits and potential drawbacks.  Design patterns have emerged over the years as the LabVIEW development community has sought to solve a common set of problems and have emerged with these various design patterns to address some of the primary concerns.  They are essentially templates and make up the foundations of many large LabVIEW applications.  The frameworks that are most commonly referred to as design patterns are widely accepted by the LabVIEW development community and are very likely to be recognized by anyone who has familiarized themselves with the pattern before.</a:t>
            </a:r>
          </a:p>
          <a:p>
            <a:endParaRPr lang="en-US" baseline="0" dirty="0" smtClean="0"/>
          </a:p>
          <a:p>
            <a:r>
              <a:rPr lang="en-US" baseline="0" dirty="0" smtClean="0"/>
              <a:t>So why should you care about design patterns?  As many of you who are here are aware, there are a number of potential benefits when using design patterns…</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73287" fontAlgn="auto">
              <a:spcBef>
                <a:spcPts val="0"/>
              </a:spcBef>
              <a:spcAft>
                <a:spcPts val="0"/>
              </a:spcAft>
              <a:defRPr/>
            </a:pPr>
            <a:r>
              <a:rPr lang="en-US" sz="1300" dirty="0" smtClean="0"/>
              <a:t>This gives you more control on how your application is timed, and gives the user more control over your application.</a:t>
            </a:r>
          </a:p>
          <a:p>
            <a:endParaRPr lang="en-US" dirty="0" smtClean="0"/>
          </a:p>
          <a:p>
            <a:r>
              <a:rPr lang="en-US" dirty="0" smtClean="0"/>
              <a:t>Counterexample:</a:t>
            </a:r>
            <a:r>
              <a:rPr lang="en-US" baseline="0" dirty="0" smtClean="0"/>
              <a:t> Data-acquisition and data-logging in the same loop.  It would be difficult to increase the rate of DAQ without increasing rate of data logging.  If they are separate of each other then this is easier to do </a:t>
            </a:r>
          </a:p>
          <a:p>
            <a:endParaRPr lang="en-US" baseline="0" dirty="0" smtClean="0"/>
          </a:p>
          <a:p>
            <a:r>
              <a:rPr lang="en-US" dirty="0" smtClean="0"/>
              <a:t>The standard Master/Slave design pattern approach for this application would be to put the acquisition processes into two separate loops (slave loops), both driven by a master loop that polls the user interface (UI) controls to see if the parameters have been changed. To communicate with the slave loops, the master loop writes to local variables. This will ensure that each acquisition process will not affect the other, and that any delays caused by the user interface (for example, bringing up a dialog) will not delay any iteration of the acquisition processes.</a:t>
            </a:r>
          </a:p>
          <a:p>
            <a:endParaRPr lang="en-US" dirty="0" smtClean="0"/>
          </a:p>
          <a:p>
            <a:r>
              <a:rPr lang="en-US" dirty="0" smtClean="0"/>
              <a:t>Define data dependency: Loop</a:t>
            </a:r>
            <a:r>
              <a:rPr lang="en-US" baseline="0" dirty="0" smtClean="0"/>
              <a:t> B is dependent upon Loop A if any of Loop B inputs require values from loop A outputs</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46F1DD3-D18A-4706-A8EE-1787217D3865}"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we’ve discussed the concept</a:t>
            </a:r>
            <a:r>
              <a:rPr lang="en-US" baseline="0" dirty="0" smtClean="0"/>
              <a:t> of having multiple loops for separate processes, lets talk about how we can bridge those loops in order to communicate without creating any data-dependency.  There are a number of different mechanisms we can use depending upon the communication required.  For synchronization and timing an </a:t>
            </a:r>
            <a:r>
              <a:rPr lang="en-US" baseline="0" dirty="0" err="1" smtClean="0"/>
              <a:t>occurance</a:t>
            </a:r>
            <a:r>
              <a:rPr lang="en-US" baseline="0" dirty="0" smtClean="0"/>
              <a:t> or </a:t>
            </a:r>
            <a:r>
              <a:rPr lang="en-US" baseline="0" dirty="0" err="1" smtClean="0"/>
              <a:t>rendezous</a:t>
            </a:r>
            <a:r>
              <a:rPr lang="en-US" baseline="0" dirty="0" smtClean="0"/>
              <a:t> are helpful.</a:t>
            </a:r>
          </a:p>
          <a:p>
            <a:endParaRPr lang="en-US" baseline="0" dirty="0" smtClean="0"/>
          </a:p>
          <a:p>
            <a:r>
              <a:rPr lang="en-US" baseline="0" dirty="0" smtClean="0"/>
              <a:t>We’re going to focus on the use of queues</a:t>
            </a:r>
          </a:p>
          <a:p>
            <a:endParaRPr lang="en-US" baseline="0" dirty="0" smtClean="0"/>
          </a:p>
          <a:p>
            <a:r>
              <a:rPr lang="en-US" dirty="0" err="1" smtClean="0">
                <a:hlinkClick r:id="rId3"/>
              </a:rPr>
              <a:t>Notifier</a:t>
            </a:r>
            <a:r>
              <a:rPr lang="en-US" dirty="0" smtClean="0">
                <a:hlinkClick r:id="rId3"/>
              </a:rPr>
              <a:t> Operations Functions</a:t>
            </a:r>
            <a:r>
              <a:rPr lang="en-US" dirty="0" smtClean="0"/>
              <a:t> Use the </a:t>
            </a:r>
            <a:r>
              <a:rPr lang="en-US" dirty="0" err="1" smtClean="0"/>
              <a:t>Notifier</a:t>
            </a:r>
            <a:r>
              <a:rPr lang="en-US" dirty="0" smtClean="0"/>
              <a:t> Operations functions to suspend the execution of a block diagram until you receive data from another section of the block diagram or from another VI running in the same application instance. </a:t>
            </a:r>
          </a:p>
          <a:p>
            <a:endParaRPr lang="en-US" dirty="0" smtClean="0">
              <a:hlinkClick r:id="rId4"/>
            </a:endParaRPr>
          </a:p>
          <a:p>
            <a:r>
              <a:rPr lang="en-US" dirty="0" smtClean="0">
                <a:hlinkClick r:id="rId4"/>
              </a:rPr>
              <a:t>Occurrences Functions</a:t>
            </a:r>
            <a:r>
              <a:rPr lang="en-US" dirty="0" smtClean="0"/>
              <a:t> Use the Occurrences functions to control separate, synchronous activities. </a:t>
            </a:r>
          </a:p>
          <a:p>
            <a:endParaRPr lang="en-US" dirty="0" smtClean="0">
              <a:hlinkClick r:id="rId5"/>
            </a:endParaRPr>
          </a:p>
          <a:p>
            <a:r>
              <a:rPr lang="en-US" dirty="0" smtClean="0">
                <a:hlinkClick r:id="rId5"/>
              </a:rPr>
              <a:t>Queue Operations Functions</a:t>
            </a:r>
            <a:r>
              <a:rPr lang="en-US" dirty="0" smtClean="0"/>
              <a:t> Use the Queue Operations functions to create a queue for communicating data between sections of a block diagram or from another VI. </a:t>
            </a:r>
          </a:p>
          <a:p>
            <a:endParaRPr lang="en-US" dirty="0" smtClean="0">
              <a:hlinkClick r:id="rId6"/>
            </a:endParaRPr>
          </a:p>
          <a:p>
            <a:r>
              <a:rPr lang="en-US" dirty="0" smtClean="0">
                <a:hlinkClick r:id="rId6"/>
              </a:rPr>
              <a:t>Rendezvous VIs</a:t>
            </a:r>
            <a:r>
              <a:rPr lang="en-US" dirty="0" smtClean="0"/>
              <a:t> Use the Rendezvous VIs to synchronize two or more separate, parallel tasks at specific points of execution. Each task that reaches the rendezvous waits until the specified number of tasks are waiting, at which point all tasks proceed with execution. </a:t>
            </a:r>
          </a:p>
          <a:p>
            <a:endParaRPr lang="en-US" dirty="0" smtClean="0">
              <a:hlinkClick r:id="rId7"/>
            </a:endParaRPr>
          </a:p>
          <a:p>
            <a:r>
              <a:rPr lang="en-US" dirty="0" smtClean="0">
                <a:hlinkClick r:id="rId7"/>
              </a:rPr>
              <a:t>Semaphore VIs</a:t>
            </a:r>
            <a:r>
              <a:rPr lang="en-US" dirty="0" smtClean="0"/>
              <a:t> Use the Semaphore VIs to limit the number of tasks that can simultaneously operate on a shared (protected) resource. A protected resource or critical section of code might include writing to global variables or communicating with external instruments.</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46F1DD3-D18A-4706-A8EE-1787217D3865}"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smtClean="0">
                <a:latin typeface="+mn-lt"/>
              </a:rPr>
              <a:t>Subsequent and repeated implementation of this same code will grab an existing queue reference of the specified name. This is typically done to give access of queue reference to subVIs which also avoids </a:t>
            </a:r>
          </a:p>
          <a:p>
            <a:endParaRPr lang="en-US" sz="1300" dirty="0" smtClean="0">
              <a:latin typeface="+mn-lt"/>
            </a:endParaRPr>
          </a:p>
          <a:p>
            <a:pPr defTabSz="973287" fontAlgn="auto">
              <a:spcBef>
                <a:spcPts val="0"/>
              </a:spcBef>
              <a:spcAft>
                <a:spcPts val="0"/>
              </a:spcAft>
              <a:defRPr/>
            </a:pPr>
            <a:r>
              <a:rPr lang="en-US" sz="1300" dirty="0" smtClean="0">
                <a:latin typeface="+mn-lt"/>
              </a:rPr>
              <a:t>The </a:t>
            </a:r>
            <a:r>
              <a:rPr lang="en-US" sz="1300" dirty="0" err="1" smtClean="0">
                <a:latin typeface="+mn-lt"/>
              </a:rPr>
              <a:t>typedef</a:t>
            </a:r>
            <a:r>
              <a:rPr lang="en-US" sz="1300" dirty="0" smtClean="0">
                <a:latin typeface="+mn-lt"/>
              </a:rPr>
              <a:t> enumerated constant enlists your chosen names of the state machine cases in the consumer process. Each time a command is added to the queue, the </a:t>
            </a:r>
            <a:r>
              <a:rPr lang="en-US" sz="1300" dirty="0" err="1" smtClean="0">
                <a:latin typeface="+mn-lt"/>
              </a:rPr>
              <a:t>enum</a:t>
            </a:r>
            <a:r>
              <a:rPr lang="en-US" sz="1300" dirty="0" smtClean="0">
                <a:latin typeface="+mn-lt"/>
              </a:rPr>
              <a:t> should be set to the machine’s STATE name which will handle or process the command. Therefore, the type-def STATE items are like command names that designate which state name contains the relevant code for processing the command. Typical function </a:t>
            </a:r>
            <a:r>
              <a:rPr lang="en-US" sz="1300" dirty="0" err="1" smtClean="0">
                <a:latin typeface="+mn-lt"/>
              </a:rPr>
              <a:t>enum</a:t>
            </a:r>
            <a:r>
              <a:rPr lang="en-US" sz="1300" dirty="0" smtClean="0">
                <a:latin typeface="+mn-lt"/>
              </a:rPr>
              <a:t> state names: ‘</a:t>
            </a:r>
            <a:r>
              <a:rPr lang="en-US" sz="1300" i="1" dirty="0" smtClean="0">
                <a:latin typeface="+mn-lt"/>
              </a:rPr>
              <a:t>INITIALIZE’, ‘IDLE’, ‘ERROR’,</a:t>
            </a:r>
            <a:r>
              <a:rPr lang="en-US" sz="1300" dirty="0" smtClean="0">
                <a:latin typeface="+mn-lt"/>
              </a:rPr>
              <a:t> and ‘</a:t>
            </a:r>
            <a:r>
              <a:rPr lang="en-US" sz="1300" i="1" dirty="0" smtClean="0">
                <a:latin typeface="+mn-lt"/>
              </a:rPr>
              <a:t>EXIT’</a:t>
            </a:r>
            <a:r>
              <a:rPr lang="en-US" sz="1300" dirty="0" smtClean="0">
                <a:latin typeface="+mn-lt"/>
              </a:rPr>
              <a:t> should be included.</a:t>
            </a:r>
          </a:p>
          <a:p>
            <a:r>
              <a:rPr lang="en-US" sz="1300" dirty="0" smtClean="0">
                <a:latin typeface="+mn-lt"/>
              </a:rPr>
              <a:t>the need to wire a queue reference to the </a:t>
            </a:r>
            <a:r>
              <a:rPr lang="en-US" sz="1300" dirty="0" err="1" smtClean="0">
                <a:latin typeface="+mn-lt"/>
              </a:rPr>
              <a:t>subVI</a:t>
            </a:r>
            <a:r>
              <a:rPr lang="en-US" sz="1300" dirty="0" smtClean="0">
                <a:latin typeface="+mn-lt"/>
              </a:rPr>
              <a:t>.</a:t>
            </a:r>
          </a:p>
          <a:p>
            <a:endParaRPr lang="en-US" sz="1300" dirty="0" smtClean="0">
              <a:latin typeface="+mn-lt"/>
            </a:endParaRPr>
          </a:p>
          <a:p>
            <a:r>
              <a:rPr lang="en-US" sz="1300" dirty="0" smtClean="0">
                <a:latin typeface="+mn-lt"/>
              </a:rPr>
              <a:t>You must ensure that the </a:t>
            </a:r>
            <a:r>
              <a:rPr lang="en-US" sz="1300" dirty="0" err="1" smtClean="0">
                <a:latin typeface="+mn-lt"/>
              </a:rPr>
              <a:t>enum</a:t>
            </a:r>
            <a:r>
              <a:rPr lang="en-US" sz="1300" dirty="0" smtClean="0">
                <a:latin typeface="+mn-lt"/>
              </a:rPr>
              <a:t> constant is a copy of a </a:t>
            </a:r>
            <a:r>
              <a:rPr lang="en-US" sz="1300" dirty="0" err="1" smtClean="0">
                <a:latin typeface="+mn-lt"/>
              </a:rPr>
              <a:t>typedef</a:t>
            </a:r>
            <a:r>
              <a:rPr lang="en-US" sz="1300" dirty="0" smtClean="0">
                <a:latin typeface="+mn-lt"/>
              </a:rPr>
              <a:t>-based custom control so that you can add or remove command items from the </a:t>
            </a:r>
            <a:r>
              <a:rPr lang="en-US" sz="1300" dirty="0" err="1" smtClean="0">
                <a:latin typeface="+mn-lt"/>
              </a:rPr>
              <a:t>enum</a:t>
            </a:r>
            <a:r>
              <a:rPr lang="en-US" sz="1300" dirty="0" smtClean="0">
                <a:latin typeface="+mn-lt"/>
              </a:rPr>
              <a:t> and have your changes propagated to all instances of the </a:t>
            </a:r>
            <a:r>
              <a:rPr lang="en-US" sz="1300" dirty="0" err="1" smtClean="0">
                <a:latin typeface="+mn-lt"/>
              </a:rPr>
              <a:t>typedef</a:t>
            </a:r>
            <a:r>
              <a:rPr lang="en-US" sz="1300" dirty="0" smtClean="0">
                <a:latin typeface="+mn-lt"/>
              </a:rPr>
              <a:t> constant throughout your LabVIEW code. </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46F1DD3-D18A-4706-A8EE-1787217D3865}"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We’ll start with a couple of simple design patterns</a:t>
            </a:r>
            <a:r>
              <a:rPr lang="en-US" baseline="0" smtClean="0"/>
              <a:t> and spend most of our time discussing the three I’ve highlighted on this slide.  I’ll try to go into low level detail on the last few and we’ll spend some time discussing variations of implementation and any other considerations.</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LabVIEW is often</a:t>
            </a:r>
            <a:r>
              <a:rPr lang="en-US" baseline="0" dirty="0" smtClean="0"/>
              <a:t> used to rapidly prototype small applications, but there is a rapidly increasing number of large applications being developed using LabVIEW.  These applications often encompass large numbers of VIs being developed by groups of developers.  Using a design pattern makes it easier for LabVIEW users to read and edit existing code and prevents them having to figure out how to solve classic problems for which the best possible answers already exist.</a:t>
            </a:r>
          </a:p>
          <a:p>
            <a:endParaRPr lang="en-US" baseline="0" dirty="0" smtClean="0"/>
          </a:p>
          <a:p>
            <a:r>
              <a:rPr lang="en-US" baseline="0" dirty="0" smtClean="0"/>
              <a:t>Also, they’ve been put through the hoops.  They’ve been refined and improved over the years and there are a handful of patterns that have emerged as being exceptionally useful, elegant and powerful.  Because these design patterns are such a popular topic of discussion there are a number of online forums with examples, content and thoughts on various patterns (some even ship within LabVIEW)</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73287" fontAlgn="auto">
              <a:spcBef>
                <a:spcPts val="0"/>
              </a:spcBef>
              <a:spcAft>
                <a:spcPts val="0"/>
              </a:spcAft>
              <a:defRPr/>
            </a:pPr>
            <a:r>
              <a:rPr lang="en-US" baseline="0" dirty="0" smtClean="0"/>
              <a:t>Also, after this training when you go back to your LabVIEW application to apply what you’ve learned here, don’t forget my words of caution… basic dataflow is the most basic design patterns and a lot of times it’s all you need to get the job done</a:t>
            </a:r>
            <a:endParaRPr lang="en-US" dirty="0" smtClean="0"/>
          </a:p>
          <a:p>
            <a:endParaRPr lang="en-US" dirty="0" smtClean="0"/>
          </a:p>
          <a:p>
            <a:r>
              <a:rPr lang="en-US" dirty="0" smtClean="0"/>
              <a:t>There’s an entire</a:t>
            </a:r>
            <a:r>
              <a:rPr lang="en-US" baseline="0" dirty="0" smtClean="0"/>
              <a:t> thread on the NI discussion forums called ‘please don’t do it’ that discusses the ramifications of using an overly complicated design pattern for a fairly simple task.  Make sure you select the least common denominator, </a:t>
            </a:r>
            <a:r>
              <a:rPr lang="en-US" baseline="0" dirty="0" err="1" smtClean="0"/>
              <a:t>ie</a:t>
            </a:r>
            <a:r>
              <a:rPr lang="en-US" baseline="0" dirty="0" smtClean="0"/>
              <a:t>: what is the least complicated method by which you can satisfy all the goals of your application?</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0" baseline="0" dirty="0" smtClean="0"/>
              <a:t>Loops – the two most common loops and the only ones we’ll need for this discussion are the for loop and while loop.  The most significant difference is that the while loop iterates indefinitely until stopped, whereas a for loop always has a maximum number of iterations</a:t>
            </a:r>
          </a:p>
          <a:p>
            <a:endParaRPr lang="en-US" b="0" baseline="0" dirty="0" smtClean="0"/>
          </a:p>
          <a:p>
            <a:r>
              <a:rPr lang="en-US" b="0" baseline="0" dirty="0" smtClean="0"/>
              <a:t>Shift registers – these are used instead of tunnels if you want to preserve data between iterations of a loop such as a for loop or while loop.  On the for loop below I’ve used a set of stacked shift registers, which will remember values from previous iterations </a:t>
            </a:r>
          </a:p>
          <a:p>
            <a:endParaRPr lang="en-US" b="0" baseline="0" dirty="0" smtClean="0"/>
          </a:p>
          <a:p>
            <a:r>
              <a:rPr lang="en-US" b="0" baseline="0" dirty="0" smtClean="0"/>
              <a:t>Case Structures – allow you to conditionally execute code depending upon an input, which can be a </a:t>
            </a:r>
            <a:r>
              <a:rPr lang="en-US" b="0" baseline="0" dirty="0" err="1" smtClean="0"/>
              <a:t>boolean</a:t>
            </a:r>
            <a:r>
              <a:rPr lang="en-US" b="0" baseline="0" dirty="0" smtClean="0"/>
              <a:t>, string, number, etc… if the input has infinite possibilities, you can set a default case.</a:t>
            </a:r>
          </a:p>
          <a:p>
            <a:endParaRPr lang="en-US" b="0" baseline="0" dirty="0" smtClean="0"/>
          </a:p>
          <a:p>
            <a:r>
              <a:rPr lang="en-US" b="0" baseline="0" dirty="0" smtClean="0"/>
              <a:t>Enumerated constants – Allow you to </a:t>
            </a:r>
            <a:r>
              <a:rPr lang="en-US" b="0" baseline="0" dirty="0" err="1" smtClean="0"/>
              <a:t>enmuerate</a:t>
            </a:r>
            <a:r>
              <a:rPr lang="en-US" b="0" baseline="0" dirty="0" smtClean="0"/>
              <a:t> integer values using words.  This is commonly used to govern the case of a case structure instead of just a number.  We’ll discuss these more later</a:t>
            </a:r>
          </a:p>
          <a:p>
            <a:endParaRPr lang="en-US" b="0" baseline="0" dirty="0" smtClean="0"/>
          </a:p>
          <a:p>
            <a:r>
              <a:rPr lang="en-US" b="0" baseline="0" dirty="0" smtClean="0"/>
              <a:t>Event structures – are similar to case structures, but they interrupt data flow by responding to events that occur.  We’ll talk more about this in a moment as well</a:t>
            </a:r>
            <a:endParaRPr lang="en-US" b="0"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3588" y="9119474"/>
            <a:ext cx="3169920" cy="480060"/>
          </a:xfrm>
          <a:prstGeom prst="rect">
            <a:avLst/>
          </a:prstGeom>
          <a:ln/>
        </p:spPr>
        <p:txBody>
          <a:bodyPr lIns="96658" tIns="48329" rIns="96658" bIns="48329"/>
          <a:lstStyle/>
          <a:p>
            <a:fld id="{C1C41849-2289-4876-9586-A7A5FD9958D4}" type="slidenum">
              <a:rPr lang="en-US"/>
              <a:pPr/>
              <a:t>6</a:t>
            </a:fld>
            <a:endParaRPr lang="en-US"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b="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We’ll start with a couple of simple design patterns</a:t>
            </a:r>
            <a:r>
              <a:rPr lang="en-US" baseline="0" smtClean="0"/>
              <a:t> and spend most of our time discussing the three I’ve highlighted on this slide.  I’ll try to go into low level detail on the last few and we’ll spend some time discussing variations of implementation and any other considerations.</a:t>
            </a:r>
            <a:endParaRPr lang="en-US" dirty="0"/>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4143587" y="9118694"/>
            <a:ext cx="3169920" cy="480819"/>
          </a:xfrm>
          <a:prstGeom prst="rect">
            <a:avLst/>
          </a:prstGeom>
        </p:spPr>
        <p:txBody>
          <a:bodyPr lIns="97329" tIns="48664" rIns="97329" bIns="48664"/>
          <a:lstStyle/>
          <a:p>
            <a:fld id="{1FD008B5-7556-44CF-A33C-E17A9DA65B3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3587" y="9118694"/>
            <a:ext cx="3169920" cy="480819"/>
          </a:xfrm>
          <a:prstGeom prst="rect">
            <a:avLst/>
          </a:prstGeom>
          <a:ln/>
        </p:spPr>
        <p:txBody>
          <a:bodyPr lIns="97329" tIns="48664" rIns="97329" bIns="48664"/>
          <a:lstStyle/>
          <a:p>
            <a:fld id="{A946013B-D276-4B98-91F5-4025EA3A71D9}" type="slidenum">
              <a:rPr lang="zh-CN" altLang="en-US"/>
              <a:pPr/>
              <a:t>9</a:t>
            </a:fld>
            <a:endParaRPr lang="en-US" altLang="zh-CN"/>
          </a:p>
        </p:txBody>
      </p:sp>
      <p:sp>
        <p:nvSpPr>
          <p:cNvPr id="362498" name="Rectangle 2"/>
          <p:cNvSpPr>
            <a:spLocks noGrp="1" noRot="1" noChangeAspect="1" noChangeArrowheads="1" noTextEdit="1"/>
          </p:cNvSpPr>
          <p:nvPr>
            <p:ph type="sldImg"/>
          </p:nvPr>
        </p:nvSpPr>
        <p:spPr>
          <a:xfrm>
            <a:off x="1100138" y="563563"/>
            <a:ext cx="5114925" cy="3836987"/>
          </a:xfrm>
          <a:ln/>
        </p:spPr>
      </p:sp>
      <p:sp>
        <p:nvSpPr>
          <p:cNvPr id="362499" name="Rectangle 3"/>
          <p:cNvSpPr>
            <a:spLocks noGrp="1" noChangeArrowheads="1"/>
          </p:cNvSpPr>
          <p:nvPr>
            <p:ph type="body" idx="1"/>
          </p:nvPr>
        </p:nvSpPr>
        <p:spPr/>
        <p:txBody>
          <a:bodyPr/>
          <a:lstStyle/>
          <a:p>
            <a:r>
              <a:rPr lang="en-US" altLang="zh-CN"/>
              <a:t>With event-driven programming, your application can sleep until something of interest occurs on the front panel instead having to explicitly poll for such activity yourself repeatedly. </a:t>
            </a:r>
          </a:p>
          <a:p>
            <a:endParaRPr lang="en-US" altLang="zh-CN"/>
          </a:p>
          <a:p>
            <a:r>
              <a:rPr lang="en-US" altLang="zh-CN"/>
              <a:t>The Event Structure makes the event-driven programming approach possible in LabVIEW. When an event occurs, the operating system broadcasts that event information so that applications such as LabVIEW can respond. You can configure an Event Structure to only detect and respond to the events that are important for your application. One of the benefits of using the event-driven approach is that the OS can give the CPU to other programs running on your computer while your application is idle.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ni.com/" TargetMode="Externa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32098" name="Picture 2"/>
          <p:cNvPicPr>
            <a:picLocks noChangeAspect="1" noChangeArrowheads="1"/>
          </p:cNvPicPr>
          <p:nvPr/>
        </p:nvPicPr>
        <p:blipFill>
          <a:blip r:embed="rId2" cstate="print"/>
          <a:srcRect/>
          <a:stretch>
            <a:fillRect/>
          </a:stretch>
        </p:blipFill>
        <p:spPr bwMode="auto">
          <a:xfrm>
            <a:off x="0" y="0"/>
            <a:ext cx="9145588" cy="6859588"/>
          </a:xfrm>
          <a:prstGeom prst="rect">
            <a:avLst/>
          </a:prstGeom>
          <a:noFill/>
        </p:spPr>
      </p:pic>
      <p:sp>
        <p:nvSpPr>
          <p:cNvPr id="132099" name="Rectangle 3"/>
          <p:cNvSpPr>
            <a:spLocks noGrp="1" noChangeArrowheads="1"/>
          </p:cNvSpPr>
          <p:nvPr>
            <p:ph type="ctrTitle"/>
          </p:nvPr>
        </p:nvSpPr>
        <p:spPr>
          <a:xfrm>
            <a:off x="457200" y="1981200"/>
            <a:ext cx="8229600" cy="1143000"/>
          </a:xfrm>
        </p:spPr>
        <p:txBody>
          <a:bodyPr/>
          <a:lstStyle>
            <a:lvl1pPr algn="ctr">
              <a:defRPr sz="3800"/>
            </a:lvl1pPr>
          </a:lstStyle>
          <a:p>
            <a:r>
              <a:rPr lang="en-US" altLang="en-US"/>
              <a:t>Place Presentation Title Here</a:t>
            </a:r>
          </a:p>
        </p:txBody>
      </p:sp>
      <p:sp>
        <p:nvSpPr>
          <p:cNvPr id="132100" name="Rectangle 4"/>
          <p:cNvSpPr>
            <a:spLocks noGrp="1" noChangeArrowheads="1"/>
          </p:cNvSpPr>
          <p:nvPr>
            <p:ph type="subTitle" idx="1"/>
          </p:nvPr>
        </p:nvSpPr>
        <p:spPr>
          <a:xfrm>
            <a:off x="457200" y="3276600"/>
            <a:ext cx="8229600" cy="1752600"/>
          </a:xfrm>
        </p:spPr>
        <p:txBody>
          <a:bodyPr/>
          <a:lstStyle>
            <a:lvl1pPr marL="0" indent="0" algn="ctr">
              <a:buFontTx/>
              <a:buNone/>
              <a:defRPr/>
            </a:lvl1pPr>
          </a:lstStyle>
          <a:p>
            <a:r>
              <a:rPr lang="en-US" altLang="en-US"/>
              <a:t>Place Presenter Information Here</a:t>
            </a:r>
          </a:p>
        </p:txBody>
      </p:sp>
      <p:sp>
        <p:nvSpPr>
          <p:cNvPr id="132101" name="Rectangle 5"/>
          <p:cNvSpPr>
            <a:spLocks noGrp="1" noChangeArrowheads="1"/>
          </p:cNvSpPr>
          <p:nvPr>
            <p:ph type="dt" sz="half" idx="2"/>
          </p:nvPr>
        </p:nvSpPr>
        <p:spPr/>
        <p:txBody>
          <a:bodyPr/>
          <a:lstStyle>
            <a:lvl1pPr>
              <a:defRPr/>
            </a:lvl1pPr>
          </a:lstStyle>
          <a:p>
            <a:endParaRPr lang="en-US" altLang="en-US"/>
          </a:p>
        </p:txBody>
      </p:sp>
      <p:sp>
        <p:nvSpPr>
          <p:cNvPr id="132102" name="Rectangle 6"/>
          <p:cNvSpPr>
            <a:spLocks noGrp="1" noChangeArrowheads="1"/>
          </p:cNvSpPr>
          <p:nvPr>
            <p:ph type="ftr" sz="quarter" idx="3"/>
          </p:nvPr>
        </p:nvSpPr>
        <p:spPr/>
        <p:txBody>
          <a:bodyPr/>
          <a:lstStyle>
            <a:lvl1pPr>
              <a:defRPr>
                <a:latin typeface="Times" pitchFamily="18" charset="0"/>
              </a:defRPr>
            </a:lvl1pPr>
          </a:lstStyle>
          <a:p>
            <a:endParaRPr lang="en-US" altLang="en-US"/>
          </a:p>
        </p:txBody>
      </p:sp>
      <p:sp>
        <p:nvSpPr>
          <p:cNvPr id="132103" name="Rectangle 7"/>
          <p:cNvSpPr>
            <a:spLocks noGrp="1" noChangeArrowheads="1"/>
          </p:cNvSpPr>
          <p:nvPr>
            <p:ph type="sldNum" sz="quarter" idx="4"/>
          </p:nvPr>
        </p:nvSpPr>
        <p:spPr/>
        <p:txBody>
          <a:bodyPr/>
          <a:lstStyle>
            <a:lvl1pPr>
              <a:defRPr/>
            </a:lvl1pPr>
          </a:lstStyle>
          <a:p>
            <a:fld id="{E9CA959E-C287-405D-B682-848D4EE35614}" type="slidenum">
              <a:rPr lang="en-US" altLang="en-US"/>
              <a:pPr/>
              <a:t>‹#›</a:t>
            </a:fld>
            <a:endParaRPr lang="en-US" altLang="en-US" sz="1400">
              <a:latin typeface="Times" pitchFamily="18" charset="0"/>
            </a:endParaRPr>
          </a:p>
        </p:txBody>
      </p:sp>
      <p:sp>
        <p:nvSpPr>
          <p:cNvPr id="132104" name="Rectangle 8">
            <a:hlinkClick r:id="rId3"/>
          </p:cNvPr>
          <p:cNvSpPr>
            <a:spLocks noChangeArrowheads="1"/>
          </p:cNvSpPr>
          <p:nvPr/>
        </p:nvSpPr>
        <p:spPr bwMode="auto">
          <a:xfrm>
            <a:off x="914400" y="6096000"/>
            <a:ext cx="914400" cy="457200"/>
          </a:xfrm>
          <a:prstGeom prst="rect">
            <a:avLst/>
          </a:prstGeom>
          <a:noFill/>
          <a:ln w="9525">
            <a:noFill/>
            <a:miter lim="800000"/>
            <a:headEnd type="none" w="sm" len="sm"/>
            <a:tailEnd type="none" w="sm" len="sm"/>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7C31E7E-EA6B-4083-99C9-BC59AD47E755}"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1336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2484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9E23252-1704-4617-A218-328FE61D6521}"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95400"/>
            <a:ext cx="41910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295400"/>
            <a:ext cx="41910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3505200"/>
            <a:ext cx="41910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38200" y="6629400"/>
            <a:ext cx="1905000" cy="2286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629400"/>
            <a:ext cx="2895600" cy="2286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0" y="6629400"/>
            <a:ext cx="685800" cy="228600"/>
          </a:xfrm>
        </p:spPr>
        <p:txBody>
          <a:bodyPr/>
          <a:lstStyle>
            <a:lvl1pPr>
              <a:defRPr/>
            </a:lvl1pPr>
          </a:lstStyle>
          <a:p>
            <a:fld id="{5144EE69-75D8-408D-997A-F4BEEEA2C4FB}"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95400"/>
            <a:ext cx="41910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95400"/>
            <a:ext cx="41910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629400"/>
            <a:ext cx="1905000" cy="2286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629400"/>
            <a:ext cx="2895600" cy="2286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0" y="6629400"/>
            <a:ext cx="685800" cy="228600"/>
          </a:xfrm>
        </p:spPr>
        <p:txBody>
          <a:bodyPr/>
          <a:lstStyle>
            <a:lvl1pPr>
              <a:defRPr/>
            </a:lvl1pPr>
          </a:lstStyle>
          <a:p>
            <a:fld id="{A44BFA1B-3C35-4FAF-88F1-F0160FC2B0E6}"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078" name="Rectangle 6"/>
          <p:cNvSpPr>
            <a:spLocks noGrp="1" noChangeArrowheads="1"/>
          </p:cNvSpPr>
          <p:nvPr>
            <p:ph type="sldNum" sz="quarter" idx="4"/>
          </p:nvPr>
        </p:nvSpPr>
        <p:spPr bwMode="auto">
          <a:xfrm>
            <a:off x="5638800" y="6553200"/>
            <a:ext cx="990600" cy="228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800">
                <a:solidFill>
                  <a:srgbClr val="E3E3E3"/>
                </a:solidFill>
                <a:latin typeface="Arial" pitchFamily="18" charset="0"/>
              </a:defRPr>
            </a:lvl1pPr>
          </a:lstStyle>
          <a:p>
            <a:fld id="{85C59476-3151-49CB-B69E-D3DB6228AA8C}"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BC9CB96-FA1E-44AE-AA86-23C48B735225}"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132099" name="Rectangle 3"/>
          <p:cNvSpPr>
            <a:spLocks noGrp="1" noChangeArrowheads="1"/>
          </p:cNvSpPr>
          <p:nvPr>
            <p:ph type="ctrTitle"/>
          </p:nvPr>
        </p:nvSpPr>
        <p:spPr>
          <a:xfrm>
            <a:off x="457200" y="1981200"/>
            <a:ext cx="8229600" cy="1143000"/>
          </a:xfrm>
        </p:spPr>
        <p:txBody>
          <a:bodyPr/>
          <a:lstStyle>
            <a:lvl1pPr algn="ctr">
              <a:defRPr sz="3800"/>
            </a:lvl1pPr>
          </a:lstStyle>
          <a:p>
            <a:r>
              <a:rPr lang="en-US" altLang="en-US"/>
              <a:t>Place Presentation Title Here</a:t>
            </a:r>
          </a:p>
        </p:txBody>
      </p:sp>
      <p:sp>
        <p:nvSpPr>
          <p:cNvPr id="132100" name="Rectangle 4"/>
          <p:cNvSpPr>
            <a:spLocks noGrp="1" noChangeArrowheads="1"/>
          </p:cNvSpPr>
          <p:nvPr>
            <p:ph type="subTitle" idx="1"/>
          </p:nvPr>
        </p:nvSpPr>
        <p:spPr>
          <a:xfrm>
            <a:off x="457200" y="3276600"/>
            <a:ext cx="8229600" cy="1752600"/>
          </a:xfrm>
        </p:spPr>
        <p:txBody>
          <a:bodyPr/>
          <a:lstStyle>
            <a:lvl1pPr marL="0" indent="0" algn="ctr">
              <a:buFontTx/>
              <a:buNone/>
              <a:defRPr/>
            </a:lvl1pPr>
          </a:lstStyle>
          <a:p>
            <a:r>
              <a:rPr lang="en-US" altLang="en-US"/>
              <a:t>Place Presenter Information Here</a:t>
            </a:r>
          </a:p>
        </p:txBody>
      </p:sp>
      <p:sp>
        <p:nvSpPr>
          <p:cNvPr id="132101" name="Rectangle 5"/>
          <p:cNvSpPr>
            <a:spLocks noGrp="1" noChangeArrowheads="1"/>
          </p:cNvSpPr>
          <p:nvPr>
            <p:ph type="dt" sz="half" idx="2"/>
          </p:nvPr>
        </p:nvSpPr>
        <p:spPr>
          <a:xfrm>
            <a:off x="838200" y="6629400"/>
            <a:ext cx="1905000" cy="228600"/>
          </a:xfrm>
          <a:prstGeom prst="rect">
            <a:avLst/>
          </a:prstGeom>
        </p:spPr>
        <p:txBody>
          <a:bodyPr/>
          <a:lstStyle>
            <a:lvl1pPr>
              <a:defRPr/>
            </a:lvl1pPr>
          </a:lstStyle>
          <a:p>
            <a:endParaRPr lang="en-US" altLang="en-US"/>
          </a:p>
        </p:txBody>
      </p:sp>
      <p:sp>
        <p:nvSpPr>
          <p:cNvPr id="132102" name="Rectangle 6"/>
          <p:cNvSpPr>
            <a:spLocks noGrp="1" noChangeArrowheads="1"/>
          </p:cNvSpPr>
          <p:nvPr>
            <p:ph type="ftr" sz="quarter" idx="3"/>
          </p:nvPr>
        </p:nvSpPr>
        <p:spPr>
          <a:xfrm>
            <a:off x="3124200" y="6629400"/>
            <a:ext cx="2895600" cy="228600"/>
          </a:xfrm>
          <a:prstGeom prst="rect">
            <a:avLst/>
          </a:prstGeom>
        </p:spPr>
        <p:txBody>
          <a:bodyPr/>
          <a:lstStyle>
            <a:lvl1pPr>
              <a:defRPr>
                <a:latin typeface="Times" pitchFamily="18" charset="0"/>
              </a:defRPr>
            </a:lvl1pPr>
          </a:lstStyle>
          <a:p>
            <a:endParaRPr lang="en-US" altLang="en-US"/>
          </a:p>
        </p:txBody>
      </p:sp>
      <p:sp>
        <p:nvSpPr>
          <p:cNvPr id="132103" name="Rectangle 7"/>
          <p:cNvSpPr>
            <a:spLocks noGrp="1" noChangeArrowheads="1"/>
          </p:cNvSpPr>
          <p:nvPr>
            <p:ph type="sldNum" sz="quarter" idx="4"/>
          </p:nvPr>
        </p:nvSpPr>
        <p:spPr>
          <a:xfrm>
            <a:off x="0" y="6629400"/>
            <a:ext cx="685800" cy="228600"/>
          </a:xfrm>
          <a:prstGeom prst="rect">
            <a:avLst/>
          </a:prstGeom>
        </p:spPr>
        <p:txBody>
          <a:bodyPr/>
          <a:lstStyle>
            <a:lvl1pPr>
              <a:defRPr/>
            </a:lvl1pPr>
          </a:lstStyle>
          <a:p>
            <a:fld id="{E9CA959E-C287-405D-B682-848D4EE35614}" type="slidenum">
              <a:rPr lang="en-US" altLang="en-US"/>
              <a:pPr/>
              <a:t>‹#›</a:t>
            </a:fld>
            <a:endParaRPr lang="en-US" altLang="en-US" sz="1400">
              <a:latin typeface="Times"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04A1D9E-8F38-4467-B2BA-4F8908F894D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4191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95400"/>
            <a:ext cx="4191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3E60FB8-EB39-4510-A695-118DC71238DB}"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363A898-631F-42D1-9C9E-68FB5B8DC49C}"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23EF4A4F-D37F-4ADB-9F50-8EA705B19297}"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004C704-C6F2-4924-AE09-96A41584235C}"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84F6E92-A80C-44BC-ADA6-08D2BDDB02D6}"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6B7402A-C1B3-4176-B1EA-6C15E270D7D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www.ni.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hyperlink" Target="../../eluther/www.ni.com/" TargetMode="External"/><Relationship Id="rId2" Type="http://schemas.openxmlformats.org/officeDocument/2006/relationships/slideLayout" Target="../slideLayouts/slideLayout2.xml"/><Relationship Id="rId16" Type="http://schemas.openxmlformats.org/officeDocument/2006/relationships/hyperlink" Target="../../eluther/ni.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1074" name="Picture 2"/>
          <p:cNvPicPr>
            <a:picLocks noChangeAspect="1" noChangeArrowheads="1"/>
          </p:cNvPicPr>
          <p:nvPr/>
        </p:nvPicPr>
        <p:blipFill>
          <a:blip r:embed="rId15" cstate="print"/>
          <a:srcRect/>
          <a:stretch>
            <a:fillRect/>
          </a:stretch>
        </p:blipFill>
        <p:spPr bwMode="auto">
          <a:xfrm>
            <a:off x="0" y="0"/>
            <a:ext cx="9145588" cy="6859588"/>
          </a:xfrm>
          <a:prstGeom prst="rect">
            <a:avLst/>
          </a:prstGeom>
          <a:noFill/>
        </p:spPr>
      </p:pic>
      <p:sp>
        <p:nvSpPr>
          <p:cNvPr id="131075" name="Rectangle 3"/>
          <p:cNvSpPr>
            <a:spLocks noGrp="1" noChangeArrowheads="1"/>
          </p:cNvSpPr>
          <p:nvPr>
            <p:ph type="title"/>
          </p:nvPr>
        </p:nvSpPr>
        <p:spPr bwMode="auto">
          <a:xfrm>
            <a:off x="381000" y="152400"/>
            <a:ext cx="85344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smtClean="0"/>
              <a:t>Place Slide Title Here</a:t>
            </a:r>
          </a:p>
        </p:txBody>
      </p:sp>
      <p:sp>
        <p:nvSpPr>
          <p:cNvPr id="131076" name="Rectangle 4"/>
          <p:cNvSpPr>
            <a:spLocks noGrp="1" noChangeArrowheads="1"/>
          </p:cNvSpPr>
          <p:nvPr>
            <p:ph type="body" idx="1"/>
          </p:nvPr>
        </p:nvSpPr>
        <p:spPr bwMode="auto">
          <a:xfrm>
            <a:off x="381000" y="1295400"/>
            <a:ext cx="85344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1077" name="Rectangle 5"/>
          <p:cNvSpPr>
            <a:spLocks noGrp="1" noChangeArrowheads="1"/>
          </p:cNvSpPr>
          <p:nvPr>
            <p:ph type="dt" sz="half" idx="2"/>
          </p:nvPr>
        </p:nvSpPr>
        <p:spPr bwMode="auto">
          <a:xfrm>
            <a:off x="8382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900" b="0" i="1"/>
            </a:lvl1pPr>
          </a:lstStyle>
          <a:p>
            <a:endParaRPr lang="en-US" altLang="en-US"/>
          </a:p>
        </p:txBody>
      </p:sp>
      <p:sp>
        <p:nvSpPr>
          <p:cNvPr id="131078" name="Rectangle 6"/>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b="0" i="1"/>
            </a:lvl1pPr>
          </a:lstStyle>
          <a:p>
            <a:endParaRPr lang="en-US" altLang="en-US"/>
          </a:p>
        </p:txBody>
      </p:sp>
      <p:sp>
        <p:nvSpPr>
          <p:cNvPr id="131079" name="Rectangle 7"/>
          <p:cNvSpPr>
            <a:spLocks noGrp="1" noChangeArrowheads="1"/>
          </p:cNvSpPr>
          <p:nvPr>
            <p:ph type="sldNum" sz="quarter" idx="4"/>
          </p:nvPr>
        </p:nvSpPr>
        <p:spPr bwMode="auto">
          <a:xfrm>
            <a:off x="0" y="66294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b="0" i="1"/>
            </a:lvl1pPr>
          </a:lstStyle>
          <a:p>
            <a:fld id="{85C59476-3151-49CB-B69E-D3DB6228AA8C}" type="slidenum">
              <a:rPr lang="en-US" altLang="en-US"/>
              <a:pPr/>
              <a:t>‹#›</a:t>
            </a:fld>
            <a:endParaRPr lang="en-US" altLang="en-US"/>
          </a:p>
        </p:txBody>
      </p:sp>
      <p:sp>
        <p:nvSpPr>
          <p:cNvPr id="131080" name="Rectangle 8">
            <a:hlinkClick r:id="rId16" action="ppaction://hlinkfile"/>
          </p:cNvPr>
          <p:cNvSpPr>
            <a:spLocks noChangeArrowheads="1"/>
          </p:cNvSpPr>
          <p:nvPr/>
        </p:nvSpPr>
        <p:spPr bwMode="auto">
          <a:xfrm>
            <a:off x="838200" y="6172200"/>
            <a:ext cx="1066800" cy="304800"/>
          </a:xfrm>
          <a:prstGeom prst="rect">
            <a:avLst/>
          </a:prstGeom>
          <a:noFill/>
          <a:ln w="9525">
            <a:noFill/>
            <a:miter lim="800000"/>
            <a:headEnd type="none" w="sm" len="sm"/>
            <a:tailEnd type="none" w="sm" len="sm"/>
          </a:ln>
          <a:effectLst/>
        </p:spPr>
        <p:txBody>
          <a:bodyPr wrap="none" anchor="ctr"/>
          <a:lstStyle/>
          <a:p>
            <a:endParaRPr lang="en-US"/>
          </a:p>
        </p:txBody>
      </p:sp>
      <p:sp>
        <p:nvSpPr>
          <p:cNvPr id="131081" name="Rectangle 9">
            <a:hlinkClick r:id="rId17" action="ppaction://hlinkfile"/>
          </p:cNvPr>
          <p:cNvSpPr>
            <a:spLocks noChangeArrowheads="1"/>
          </p:cNvSpPr>
          <p:nvPr/>
        </p:nvSpPr>
        <p:spPr bwMode="auto">
          <a:xfrm>
            <a:off x="914400" y="6096000"/>
            <a:ext cx="914400" cy="457200"/>
          </a:xfrm>
          <a:prstGeom prst="rect">
            <a:avLst/>
          </a:prstGeom>
          <a:noFill/>
          <a:ln w="9525">
            <a:noFill/>
            <a:miter lim="800000"/>
            <a:headEnd type="none" w="sm" len="sm"/>
            <a:tailEnd type="none" w="sm" len="sm"/>
          </a:ln>
          <a:effectLst/>
        </p:spPr>
        <p:txBody>
          <a:bodyPr wrap="none" anchor="ctr"/>
          <a:lstStyle/>
          <a:p>
            <a:endParaRPr lang="en-US"/>
          </a:p>
        </p:txBody>
      </p:sp>
      <p:sp>
        <p:nvSpPr>
          <p:cNvPr id="131082" name="Rectangle 10">
            <a:hlinkClick r:id="rId18"/>
          </p:cNvPr>
          <p:cNvSpPr>
            <a:spLocks noChangeArrowheads="1"/>
          </p:cNvSpPr>
          <p:nvPr/>
        </p:nvSpPr>
        <p:spPr bwMode="auto">
          <a:xfrm>
            <a:off x="838200" y="6096000"/>
            <a:ext cx="1143000" cy="381000"/>
          </a:xfrm>
          <a:prstGeom prst="rect">
            <a:avLst/>
          </a:prstGeom>
          <a:noFill/>
          <a:ln w="9525">
            <a:noFill/>
            <a:miter lim="800000"/>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l" rtl="0" fontAlgn="base">
        <a:spcBef>
          <a:spcPct val="0"/>
        </a:spcBef>
        <a:spcAft>
          <a:spcPct val="0"/>
        </a:spcAft>
        <a:defRPr sz="3600" b="1">
          <a:solidFill>
            <a:schemeClr val="tx1"/>
          </a:solidFill>
          <a:latin typeface="+mj-lt"/>
          <a:ea typeface="+mj-ea"/>
          <a:cs typeface="+mj-cs"/>
        </a:defRPr>
      </a:lvl1pPr>
      <a:lvl2pPr algn="l" rtl="0" fontAlgn="base">
        <a:spcBef>
          <a:spcPct val="0"/>
        </a:spcBef>
        <a:spcAft>
          <a:spcPct val="0"/>
        </a:spcAft>
        <a:defRPr sz="3600" b="1">
          <a:solidFill>
            <a:schemeClr val="tx1"/>
          </a:solidFill>
          <a:latin typeface="Arial Narrow" pitchFamily="34" charset="0"/>
        </a:defRPr>
      </a:lvl2pPr>
      <a:lvl3pPr algn="l" rtl="0" fontAlgn="base">
        <a:spcBef>
          <a:spcPct val="0"/>
        </a:spcBef>
        <a:spcAft>
          <a:spcPct val="0"/>
        </a:spcAft>
        <a:defRPr sz="3600" b="1">
          <a:solidFill>
            <a:schemeClr val="tx1"/>
          </a:solidFill>
          <a:latin typeface="Arial Narrow" pitchFamily="34" charset="0"/>
        </a:defRPr>
      </a:lvl3pPr>
      <a:lvl4pPr algn="l" rtl="0" fontAlgn="base">
        <a:spcBef>
          <a:spcPct val="0"/>
        </a:spcBef>
        <a:spcAft>
          <a:spcPct val="0"/>
        </a:spcAft>
        <a:defRPr sz="3600" b="1">
          <a:solidFill>
            <a:schemeClr val="tx1"/>
          </a:solidFill>
          <a:latin typeface="Arial Narrow" pitchFamily="34" charset="0"/>
        </a:defRPr>
      </a:lvl4pPr>
      <a:lvl5pPr algn="l" rtl="0" fontAlgn="base">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174625" indent="-174625" algn="l" rtl="0" fontAlgn="base">
        <a:spcBef>
          <a:spcPct val="20000"/>
        </a:spcBef>
        <a:spcAft>
          <a:spcPct val="0"/>
        </a:spcAft>
        <a:buChar char="•"/>
        <a:defRPr sz="3200">
          <a:solidFill>
            <a:schemeClr val="tx1"/>
          </a:solidFill>
          <a:latin typeface="+mn-lt"/>
          <a:ea typeface="+mn-ea"/>
          <a:cs typeface="+mn-cs"/>
        </a:defRPr>
      </a:lvl1pPr>
      <a:lvl2pPr marL="508000" indent="-217488" algn="l" rtl="0" fontAlgn="base">
        <a:spcBef>
          <a:spcPct val="20000"/>
        </a:spcBef>
        <a:spcAft>
          <a:spcPct val="0"/>
        </a:spcAft>
        <a:buChar char="–"/>
        <a:defRPr sz="2800">
          <a:solidFill>
            <a:schemeClr val="tx1"/>
          </a:solidFill>
          <a:latin typeface="+mn-lt"/>
        </a:defRPr>
      </a:lvl2pPr>
      <a:lvl3pPr marL="857250" indent="-176213" algn="l" rtl="0" fontAlgn="base">
        <a:spcBef>
          <a:spcPct val="20000"/>
        </a:spcBef>
        <a:spcAft>
          <a:spcPct val="0"/>
        </a:spcAft>
        <a:buChar char="•"/>
        <a:defRPr sz="2400">
          <a:solidFill>
            <a:schemeClr val="tx1"/>
          </a:solidFill>
          <a:latin typeface="+mn-lt"/>
        </a:defRPr>
      </a:lvl3pPr>
      <a:lvl4pPr marL="1206500" indent="-234950" algn="l" rtl="0" fontAlgn="base">
        <a:spcBef>
          <a:spcPct val="20000"/>
        </a:spcBef>
        <a:spcAft>
          <a:spcPct val="0"/>
        </a:spcAft>
        <a:buChar char="–"/>
        <a:defRPr sz="2000">
          <a:solidFill>
            <a:schemeClr val="tx1"/>
          </a:solidFill>
          <a:latin typeface="+mn-lt"/>
        </a:defRPr>
      </a:lvl4pPr>
      <a:lvl5pPr marL="1482725" indent="-161925" algn="l" rtl="0" fontAlgn="base">
        <a:spcBef>
          <a:spcPct val="20000"/>
        </a:spcBef>
        <a:spcAft>
          <a:spcPct val="0"/>
        </a:spcAft>
        <a:buChar char="»"/>
        <a:defRPr>
          <a:solidFill>
            <a:schemeClr val="tx1"/>
          </a:solidFill>
          <a:latin typeface="+mn-lt"/>
        </a:defRPr>
      </a:lvl5pPr>
      <a:lvl6pPr marL="1939925" indent="-161925" algn="l" rtl="0" fontAlgn="base">
        <a:spcBef>
          <a:spcPct val="20000"/>
        </a:spcBef>
        <a:spcAft>
          <a:spcPct val="0"/>
        </a:spcAft>
        <a:buChar char="»"/>
        <a:defRPr>
          <a:solidFill>
            <a:schemeClr val="tx1"/>
          </a:solidFill>
          <a:latin typeface="+mn-lt"/>
        </a:defRPr>
      </a:lvl6pPr>
      <a:lvl7pPr marL="2397125" indent="-161925" algn="l" rtl="0" fontAlgn="base">
        <a:spcBef>
          <a:spcPct val="20000"/>
        </a:spcBef>
        <a:spcAft>
          <a:spcPct val="0"/>
        </a:spcAft>
        <a:buChar char="»"/>
        <a:defRPr>
          <a:solidFill>
            <a:schemeClr val="tx1"/>
          </a:solidFill>
          <a:latin typeface="+mn-lt"/>
        </a:defRPr>
      </a:lvl7pPr>
      <a:lvl8pPr marL="2854325" indent="-161925" algn="l" rtl="0" fontAlgn="base">
        <a:spcBef>
          <a:spcPct val="20000"/>
        </a:spcBef>
        <a:spcAft>
          <a:spcPct val="0"/>
        </a:spcAft>
        <a:buChar char="»"/>
        <a:defRPr>
          <a:solidFill>
            <a:schemeClr val="tx1"/>
          </a:solidFill>
          <a:latin typeface="+mn-lt"/>
        </a:defRPr>
      </a:lvl8pPr>
      <a:lvl9pPr marL="3311525" indent="-161925"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32" name="Rectangle 8"/>
          <p:cNvSpPr>
            <a:spLocks noChangeArrowheads="1"/>
          </p:cNvSpPr>
          <p:nvPr/>
        </p:nvSpPr>
        <p:spPr bwMode="auto">
          <a:xfrm>
            <a:off x="5638800" y="6553200"/>
            <a:ext cx="990600" cy="228600"/>
          </a:xfrm>
          <a:prstGeom prst="rect">
            <a:avLst/>
          </a:prstGeom>
          <a:noFill/>
          <a:ln w="9525">
            <a:noFill/>
            <a:miter lim="800000"/>
            <a:headEnd/>
            <a:tailEnd/>
          </a:ln>
          <a:effectLst/>
        </p:spPr>
        <p:txBody>
          <a:bodyPr>
            <a:prstTxWarp prst="textNoShape">
              <a:avLst/>
            </a:prstTxWarp>
          </a:bodyPr>
          <a:lstStyle/>
          <a:p>
            <a:pPr algn="r"/>
            <a:fld id="{AF91B701-A264-8345-8D57-1426782DEFEF}" type="slidenum">
              <a:rPr lang="en-US" sz="800">
                <a:solidFill>
                  <a:srgbClr val="E3E3E3"/>
                </a:solidFill>
                <a:latin typeface="Arial" pitchFamily="18" charset="0"/>
              </a:rPr>
              <a:pPr algn="r"/>
              <a:t>‹#›</a:t>
            </a:fld>
            <a:endParaRPr lang="en-US" sz="800">
              <a:solidFill>
                <a:srgbClr val="E3E3E3"/>
              </a:solidFill>
              <a:latin typeface="Arial" pitchFamily="18" charset="0"/>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pitchFamily="18" charset="0"/>
        </a:defRPr>
      </a:lvl2pPr>
      <a:lvl3pPr algn="ctr" rtl="0" eaLnBrk="1" fontAlgn="base" hangingPunct="1">
        <a:spcBef>
          <a:spcPct val="0"/>
        </a:spcBef>
        <a:spcAft>
          <a:spcPct val="0"/>
        </a:spcAft>
        <a:defRPr sz="4400">
          <a:solidFill>
            <a:schemeClr val="tx2"/>
          </a:solidFill>
          <a:latin typeface="Times" pitchFamily="18" charset="0"/>
        </a:defRPr>
      </a:lvl3pPr>
      <a:lvl4pPr algn="ctr" rtl="0" eaLnBrk="1" fontAlgn="base" hangingPunct="1">
        <a:spcBef>
          <a:spcPct val="0"/>
        </a:spcBef>
        <a:spcAft>
          <a:spcPct val="0"/>
        </a:spcAft>
        <a:defRPr sz="4400">
          <a:solidFill>
            <a:schemeClr val="tx2"/>
          </a:solidFill>
          <a:latin typeface="Times" pitchFamily="18" charset="0"/>
        </a:defRPr>
      </a:lvl4pPr>
      <a:lvl5pPr algn="ctr" rtl="0" eaLnBrk="1" fontAlgn="base" hangingPunct="1">
        <a:spcBef>
          <a:spcPct val="0"/>
        </a:spcBef>
        <a:spcAft>
          <a:spcPct val="0"/>
        </a:spcAft>
        <a:defRPr sz="4400">
          <a:solidFill>
            <a:schemeClr val="tx2"/>
          </a:solidFill>
          <a:latin typeface="Times" pitchFamily="18" charset="0"/>
        </a:defRPr>
      </a:lvl5pPr>
      <a:lvl6pPr marL="457200" algn="ctr" rtl="0" eaLnBrk="1" fontAlgn="base" hangingPunct="1">
        <a:spcBef>
          <a:spcPct val="0"/>
        </a:spcBef>
        <a:spcAft>
          <a:spcPct val="0"/>
        </a:spcAft>
        <a:defRPr sz="4400">
          <a:solidFill>
            <a:schemeClr val="tx2"/>
          </a:solidFill>
          <a:latin typeface="Times" pitchFamily="18" charset="0"/>
        </a:defRPr>
      </a:lvl6pPr>
      <a:lvl7pPr marL="914400" algn="ctr" rtl="0" eaLnBrk="1" fontAlgn="base" hangingPunct="1">
        <a:spcBef>
          <a:spcPct val="0"/>
        </a:spcBef>
        <a:spcAft>
          <a:spcPct val="0"/>
        </a:spcAft>
        <a:defRPr sz="4400">
          <a:solidFill>
            <a:schemeClr val="tx2"/>
          </a:solidFill>
          <a:latin typeface="Times" pitchFamily="18" charset="0"/>
        </a:defRPr>
      </a:lvl7pPr>
      <a:lvl8pPr marL="1371600" algn="ctr" rtl="0" eaLnBrk="1" fontAlgn="base" hangingPunct="1">
        <a:spcBef>
          <a:spcPct val="0"/>
        </a:spcBef>
        <a:spcAft>
          <a:spcPct val="0"/>
        </a:spcAft>
        <a:defRPr sz="4400">
          <a:solidFill>
            <a:schemeClr val="tx2"/>
          </a:solidFill>
          <a:latin typeface="Times" pitchFamily="18" charset="0"/>
        </a:defRPr>
      </a:lvl8pPr>
      <a:lvl9pPr marL="1828800" algn="ctr" rtl="0" eaLnBrk="1" fontAlgn="base" hangingPunct="1">
        <a:spcBef>
          <a:spcPct val="0"/>
        </a:spcBef>
        <a:spcAft>
          <a:spcPct val="0"/>
        </a:spcAft>
        <a:defRPr sz="4400">
          <a:solidFill>
            <a:schemeClr val="tx2"/>
          </a:solidFill>
          <a:latin typeface="Times"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18"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18"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18"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18"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8"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8"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8"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5.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15.xml"/><Relationship Id="rId5" Type="http://schemas.openxmlformats.org/officeDocument/2006/relationships/image" Target="../media/image28.png"/><Relationship Id="rId4" Type="http://schemas.openxmlformats.org/officeDocument/2006/relationships/image" Target="../media/image27.png"/></Relationships>
</file>

<file path=ppt/slides/_rels/slide2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55600" y="1041400"/>
            <a:ext cx="7772400" cy="1143000"/>
          </a:xfrm>
          <a:prstGeom prst="rect">
            <a:avLst/>
          </a:prstGeom>
          <a:noFill/>
          <a:ln w="9525">
            <a:noFill/>
            <a:miter lim="800000"/>
            <a:headEnd/>
            <a:tailEnd/>
          </a:ln>
        </p:spPr>
        <p:txBody>
          <a:bodyPr anchor="ctr"/>
          <a:lstStyle/>
          <a:p>
            <a:pPr algn="l">
              <a:defRPr/>
            </a:pPr>
            <a:r>
              <a:rPr lang="en-US" sz="4000" b="1" kern="0" dirty="0" err="1" smtClean="0">
                <a:solidFill>
                  <a:schemeClr val="tx2"/>
                </a:solidFill>
                <a:latin typeface="+mj-lt"/>
                <a:ea typeface="+mj-ea"/>
                <a:cs typeface="+mj-cs"/>
              </a:rPr>
              <a:t>LabVIEW</a:t>
            </a:r>
            <a:r>
              <a:rPr lang="en-US" sz="4000" b="1" kern="0" dirty="0" smtClean="0">
                <a:solidFill>
                  <a:schemeClr val="tx2"/>
                </a:solidFill>
                <a:latin typeface="+mj-lt"/>
                <a:ea typeface="+mj-ea"/>
                <a:cs typeface="+mj-cs"/>
              </a:rPr>
              <a:t> </a:t>
            </a:r>
            <a:r>
              <a:rPr lang="zh-CN" altLang="en-US" sz="4000" kern="0" dirty="0" smtClean="0">
                <a:solidFill>
                  <a:schemeClr val="tx2"/>
                </a:solidFill>
                <a:latin typeface="+mj-lt"/>
                <a:ea typeface="+mj-ea"/>
                <a:cs typeface="+mj-cs"/>
              </a:rPr>
              <a:t>程序设计模式</a:t>
            </a:r>
            <a:endParaRPr lang="en-US" sz="4000" b="1" kern="0" dirty="0">
              <a:solidFill>
                <a:schemeClr val="tx2"/>
              </a:solidFill>
              <a:latin typeface="+mj-ea"/>
              <a:ea typeface="+mj-ea"/>
              <a:cs typeface="+mj-cs"/>
            </a:endParaRPr>
          </a:p>
        </p:txBody>
      </p:sp>
      <p:cxnSp>
        <p:nvCxnSpPr>
          <p:cNvPr id="8" name="Straight Connector 7"/>
          <p:cNvCxnSpPr/>
          <p:nvPr/>
        </p:nvCxnSpPr>
        <p:spPr bwMode="auto">
          <a:xfrm>
            <a:off x="425599" y="2012801"/>
            <a:ext cx="5613694" cy="7384"/>
          </a:xfrm>
          <a:prstGeom prst="line">
            <a:avLst/>
          </a:prstGeom>
          <a:ln>
            <a:solidFill>
              <a:srgbClr val="0070C0"/>
            </a:solidFill>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50177" name="Picture 1"/>
          <p:cNvPicPr>
            <a:picLocks noChangeAspect="1" noChangeArrowheads="1"/>
          </p:cNvPicPr>
          <p:nvPr/>
        </p:nvPicPr>
        <p:blipFill>
          <a:blip r:embed="rId3" cstate="print"/>
          <a:srcRect/>
          <a:stretch>
            <a:fillRect/>
          </a:stretch>
        </p:blipFill>
        <p:spPr bwMode="auto">
          <a:xfrm>
            <a:off x="4368799" y="3040570"/>
            <a:ext cx="4368801" cy="25013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a:xfrm>
            <a:off x="-12785" y="202980"/>
            <a:ext cx="7772400" cy="1143000"/>
          </a:xfrm>
          <a:ln/>
        </p:spPr>
        <p:txBody>
          <a:bodyPr lIns="90000" tIns="46800" rIns="90000" bIns="46800"/>
          <a:lstStyle/>
          <a:p>
            <a:pPr algn="l">
              <a:lnSpc>
                <a:spcPct val="9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zh-CN" dirty="0" err="1">
                <a:solidFill>
                  <a:schemeClr val="tx1"/>
                </a:solidFill>
              </a:rPr>
              <a:t>LabVIEW</a:t>
            </a:r>
            <a:r>
              <a:rPr lang="en-GB" altLang="zh-CN" dirty="0">
                <a:solidFill>
                  <a:schemeClr val="tx1"/>
                </a:solidFill>
              </a:rPr>
              <a:t> </a:t>
            </a:r>
            <a:r>
              <a:rPr lang="zh-CN" altLang="en-GB" dirty="0">
                <a:solidFill>
                  <a:schemeClr val="tx1"/>
                </a:solidFill>
              </a:rPr>
              <a:t>事件结构</a:t>
            </a:r>
            <a:endParaRPr lang="en-GB" altLang="zh-CN" b="0" dirty="0">
              <a:solidFill>
                <a:schemeClr val="tx1"/>
              </a:solidFill>
            </a:endParaRPr>
          </a:p>
        </p:txBody>
      </p:sp>
      <p:sp>
        <p:nvSpPr>
          <p:cNvPr id="601091" name="Rectangle 3"/>
          <p:cNvSpPr>
            <a:spLocks noGrp="1" noChangeArrowheads="1"/>
          </p:cNvSpPr>
          <p:nvPr>
            <p:ph idx="1"/>
          </p:nvPr>
        </p:nvSpPr>
        <p:spPr>
          <a:xfrm>
            <a:off x="381000" y="1390650"/>
            <a:ext cx="8534400" cy="4789488"/>
          </a:xfrm>
          <a:ln/>
        </p:spPr>
        <p:txBody>
          <a:bodyPr lIns="90000" tIns="46800" rIns="90000" bIns="46800"/>
          <a:lstStyle/>
          <a:p>
            <a:pPr>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dirty="0"/>
              <a:t>什么是事件结构</a:t>
            </a:r>
            <a:r>
              <a:rPr lang="en-GB" altLang="zh-CN" dirty="0"/>
              <a:t>?</a:t>
            </a:r>
          </a:p>
          <a:p>
            <a:pPr lvl="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sz="2600" dirty="0">
                <a:latin typeface="宋体" pitchFamily="2" charset="-122"/>
                <a:ea typeface="宋体" pitchFamily="2" charset="-122"/>
              </a:rPr>
              <a:t>带有多个子框图的结构节点，</a:t>
            </a:r>
          </a:p>
          <a:p>
            <a:pPr lvl="1">
              <a:lnSpc>
                <a:spcPct val="90000"/>
              </a:lnSpc>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sz="2600" dirty="0">
                <a:latin typeface="宋体" pitchFamily="2" charset="-122"/>
                <a:ea typeface="宋体" pitchFamily="2" charset="-122"/>
              </a:rPr>
              <a:t>就像</a:t>
            </a:r>
            <a:r>
              <a:rPr lang="zh-CN" altLang="en-GB" sz="2600" b="1" dirty="0">
                <a:latin typeface="宋体" pitchFamily="2" charset="-122"/>
                <a:ea typeface="宋体" pitchFamily="2" charset="-122"/>
              </a:rPr>
              <a:t>条件结构</a:t>
            </a:r>
          </a:p>
          <a:p>
            <a:pPr>
              <a:lnSpc>
                <a:spcPct val="90000"/>
              </a:lnSpc>
              <a:spcBef>
                <a:spcPts val="15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dirty="0"/>
              <a:t>事件结构是如何工作的</a:t>
            </a:r>
            <a:r>
              <a:rPr lang="en-GB" altLang="zh-CN" dirty="0"/>
              <a:t>?</a:t>
            </a:r>
          </a:p>
          <a:p>
            <a:pPr lvl="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sz="2600" dirty="0">
                <a:latin typeface="宋体" pitchFamily="2" charset="-122"/>
                <a:ea typeface="宋体" pitchFamily="2" charset="-122"/>
              </a:rPr>
              <a:t>当面板上事件发生时才被唤醒</a:t>
            </a:r>
            <a:endParaRPr lang="en-GB" altLang="zh-CN" sz="2600" dirty="0">
              <a:latin typeface="宋体" pitchFamily="2" charset="-122"/>
              <a:ea typeface="宋体" pitchFamily="2" charset="-122"/>
            </a:endParaRPr>
          </a:p>
          <a:p>
            <a:pPr lvl="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sz="2600" dirty="0">
                <a:latin typeface="宋体" pitchFamily="2" charset="-122"/>
                <a:ea typeface="宋体" pitchFamily="2" charset="-122"/>
              </a:rPr>
              <a:t>自动执行相应事件框图内的事件代码</a:t>
            </a:r>
            <a:endParaRPr lang="en-GB" altLang="zh-CN" sz="2600" dirty="0">
              <a:latin typeface="宋体" pitchFamily="2" charset="-122"/>
              <a:ea typeface="宋体" pitchFamily="2" charset="-122"/>
            </a:endParaRPr>
          </a:p>
          <a:p>
            <a:pPr lvl="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zh-CN" altLang="en-GB" sz="2600" dirty="0">
                <a:latin typeface="宋体" pitchFamily="2" charset="-122"/>
                <a:ea typeface="宋体" pitchFamily="2" charset="-122"/>
              </a:rPr>
              <a:t>当处理完成相应事件后便结束，并不一直循环等待</a:t>
            </a:r>
            <a:endParaRPr lang="en-GB" altLang="zh-CN" sz="2600" dirty="0">
              <a:latin typeface="宋体" pitchFamily="2" charset="-122"/>
              <a:ea typeface="宋体" pitchFamily="2" charset="-122"/>
            </a:endParaRPr>
          </a:p>
        </p:txBody>
      </p:sp>
      <p:pic>
        <p:nvPicPr>
          <p:cNvPr id="601092" name="Picture 4"/>
          <p:cNvPicPr>
            <a:picLocks noChangeAspect="1" noChangeArrowheads="1"/>
          </p:cNvPicPr>
          <p:nvPr/>
        </p:nvPicPr>
        <p:blipFill>
          <a:blip r:embed="rId3" cstate="print"/>
          <a:srcRect/>
          <a:stretch>
            <a:fillRect/>
          </a:stretch>
        </p:blipFill>
        <p:spPr bwMode="auto">
          <a:xfrm>
            <a:off x="5943600" y="1466850"/>
            <a:ext cx="2743200" cy="1965585"/>
          </a:xfrm>
          <a:prstGeom prst="rect">
            <a:avLst/>
          </a:prstGeom>
          <a:noFill/>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a:xfrm>
            <a:off x="-5888" y="188913"/>
            <a:ext cx="8034338" cy="850900"/>
          </a:xfrm>
          <a:noFill/>
          <a:ln/>
        </p:spPr>
        <p:txBody>
          <a:bodyPr/>
          <a:lstStyle/>
          <a:p>
            <a:pPr algn="l"/>
            <a:r>
              <a:rPr lang="zh-CN" altLang="en-US" dirty="0">
                <a:solidFill>
                  <a:schemeClr val="tx1"/>
                </a:solidFill>
              </a:rPr>
              <a:t>为什么要使用事件</a:t>
            </a:r>
            <a:r>
              <a:rPr lang="zh-CN" altLang="en-GB" dirty="0">
                <a:solidFill>
                  <a:schemeClr val="tx1"/>
                </a:solidFill>
              </a:rPr>
              <a:t>结构</a:t>
            </a:r>
            <a:r>
              <a:rPr lang="zh-CN" altLang="en-US" dirty="0">
                <a:solidFill>
                  <a:schemeClr val="tx1"/>
                </a:solidFill>
              </a:rPr>
              <a:t> ？</a:t>
            </a:r>
            <a:endParaRPr lang="en-US" altLang="zh-CN" dirty="0">
              <a:solidFill>
                <a:schemeClr val="tx1"/>
              </a:solidFill>
            </a:endParaRPr>
          </a:p>
        </p:txBody>
      </p:sp>
      <p:sp>
        <p:nvSpPr>
          <p:cNvPr id="603139" name="Rectangle 3"/>
          <p:cNvSpPr>
            <a:spLocks noGrp="1" noChangeArrowheads="1"/>
          </p:cNvSpPr>
          <p:nvPr>
            <p:ph idx="1"/>
          </p:nvPr>
        </p:nvSpPr>
        <p:spPr>
          <a:xfrm>
            <a:off x="431800" y="1482725"/>
            <a:ext cx="8102600" cy="4679950"/>
          </a:xfrm>
          <a:noFill/>
          <a:ln/>
        </p:spPr>
        <p:txBody>
          <a:bodyPr/>
          <a:lstStyle/>
          <a:p>
            <a:endParaRPr lang="zh-CN" altLang="en-US" dirty="0"/>
          </a:p>
          <a:p>
            <a:endParaRPr lang="zh-CN" altLang="en-US" dirty="0"/>
          </a:p>
          <a:p>
            <a:endParaRPr lang="zh-CN" altLang="en-US" dirty="0"/>
          </a:p>
          <a:p>
            <a:r>
              <a:rPr lang="zh-CN" altLang="en-US" sz="2800" dirty="0"/>
              <a:t>用更简单的事件处理替代原来的查询循环</a:t>
            </a:r>
            <a:endParaRPr lang="en-US" altLang="zh-CN" sz="2800" dirty="0"/>
          </a:p>
          <a:p>
            <a:r>
              <a:rPr lang="zh-CN" altLang="en-US" sz="2800" dirty="0"/>
              <a:t>最小化</a:t>
            </a:r>
            <a:r>
              <a:rPr lang="en-US" altLang="zh-CN" sz="2800" dirty="0"/>
              <a:t> CPU </a:t>
            </a:r>
            <a:r>
              <a:rPr lang="zh-CN" altLang="en-US" sz="2800" dirty="0"/>
              <a:t>的使用</a:t>
            </a:r>
            <a:endParaRPr lang="en-US" altLang="zh-CN" sz="2800" dirty="0"/>
          </a:p>
          <a:p>
            <a:r>
              <a:rPr lang="zh-CN" altLang="en-US" sz="2800" dirty="0"/>
              <a:t>不会遗漏用户界面交互事件</a:t>
            </a:r>
            <a:endParaRPr lang="en-US" altLang="zh-CN" sz="2800" dirty="0"/>
          </a:p>
          <a:p>
            <a:r>
              <a:rPr lang="zh-CN" altLang="en-US" sz="2800" dirty="0"/>
              <a:t>可检测更多的交互事件</a:t>
            </a:r>
            <a:endParaRPr lang="en-US" altLang="zh-CN" sz="2800" dirty="0"/>
          </a:p>
          <a:p>
            <a:r>
              <a:rPr lang="zh-CN" altLang="en-US" sz="2800" dirty="0"/>
              <a:t>编程生成您自己的事件</a:t>
            </a:r>
          </a:p>
        </p:txBody>
      </p:sp>
      <p:pic>
        <p:nvPicPr>
          <p:cNvPr id="603140" name="Picture 4"/>
          <p:cNvPicPr>
            <a:picLocks noChangeAspect="1" noChangeArrowheads="1"/>
          </p:cNvPicPr>
          <p:nvPr/>
        </p:nvPicPr>
        <p:blipFill>
          <a:blip r:embed="rId3" cstate="print"/>
          <a:srcRect b="16290"/>
          <a:stretch>
            <a:fillRect/>
          </a:stretch>
        </p:blipFill>
        <p:spPr bwMode="auto">
          <a:xfrm>
            <a:off x="914400" y="1384300"/>
            <a:ext cx="3294063" cy="1339850"/>
          </a:xfrm>
          <a:prstGeom prst="rect">
            <a:avLst/>
          </a:prstGeom>
          <a:noFill/>
        </p:spPr>
      </p:pic>
      <p:pic>
        <p:nvPicPr>
          <p:cNvPr id="603141" name="Picture 5"/>
          <p:cNvPicPr>
            <a:picLocks noChangeAspect="1" noChangeArrowheads="1"/>
          </p:cNvPicPr>
          <p:nvPr/>
        </p:nvPicPr>
        <p:blipFill>
          <a:blip r:embed="rId4" cstate="print"/>
          <a:srcRect/>
          <a:stretch>
            <a:fillRect/>
          </a:stretch>
        </p:blipFill>
        <p:spPr bwMode="auto">
          <a:xfrm>
            <a:off x="4648200" y="1295400"/>
            <a:ext cx="2362200" cy="16573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a:t>
            </a:r>
            <a:endParaRPr lang="en-US" dirty="0"/>
          </a:p>
        </p:txBody>
      </p:sp>
      <p:sp>
        <p:nvSpPr>
          <p:cNvPr id="5" name="Text Placeholder 4"/>
          <p:cNvSpPr>
            <a:spLocks noGrp="1"/>
          </p:cNvSpPr>
          <p:nvPr>
            <p:ph type="body" idx="1"/>
          </p:nvPr>
        </p:nvSpPr>
        <p:spPr/>
        <p:txBody>
          <a:bodyPr/>
          <a:lstStyle/>
          <a:p>
            <a:r>
              <a:rPr lang="zh-CN" altLang="en-US" b="1" dirty="0" smtClean="0"/>
              <a:t>事件驱动用户界面</a:t>
            </a: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zh-CN" altLang="en-US" dirty="0" smtClean="0"/>
              <a:t>状态机结构</a:t>
            </a:r>
            <a:endParaRPr lang="en-US" dirty="0"/>
          </a:p>
        </p:txBody>
      </p:sp>
      <p:sp>
        <p:nvSpPr>
          <p:cNvPr id="5" name="Subtitle 4"/>
          <p:cNvSpPr>
            <a:spLocks noGrp="1"/>
          </p:cNvSpPr>
          <p:nvPr>
            <p:ph type="subTitle" idx="1"/>
          </p:nvPr>
        </p:nvSpPr>
        <p:spPr>
          <a:xfrm>
            <a:off x="742950" y="4400550"/>
            <a:ext cx="7772400" cy="1752600"/>
          </a:xfrm>
        </p:spPr>
        <p:txBody>
          <a:bodyPr/>
          <a:lstStyle/>
          <a:p>
            <a:pPr algn="l"/>
            <a:r>
              <a:rPr lang="zh-CN" altLang="en-US" sz="2800" b="1" dirty="0" smtClean="0"/>
              <a:t>“我需要执行一系列的事件步骤，但是步骤顺序可通过编程决定的。”</a:t>
            </a:r>
            <a:endParaRPr lang="en-US"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164575"/>
            <a:ext cx="7772400" cy="1143000"/>
          </a:xfrm>
        </p:spPr>
        <p:txBody>
          <a:bodyPr/>
          <a:lstStyle/>
          <a:p>
            <a:pPr algn="l"/>
            <a:r>
              <a:rPr lang="zh-CN" altLang="en-US" sz="3200" dirty="0" smtClean="0"/>
              <a:t>自动贩卖机模型</a:t>
            </a:r>
            <a:endParaRPr lang="en-US" sz="3200" dirty="0"/>
          </a:p>
        </p:txBody>
      </p:sp>
      <p:sp>
        <p:nvSpPr>
          <p:cNvPr id="44" name="TextBox 43"/>
          <p:cNvSpPr txBox="1"/>
          <p:nvPr/>
        </p:nvSpPr>
        <p:spPr>
          <a:xfrm>
            <a:off x="-3200400" y="5638800"/>
            <a:ext cx="2590800" cy="461665"/>
          </a:xfrm>
          <a:prstGeom prst="rect">
            <a:avLst/>
          </a:prstGeom>
          <a:noFill/>
        </p:spPr>
        <p:txBody>
          <a:bodyPr wrap="square" rtlCol="0">
            <a:spAutoFit/>
          </a:bodyPr>
          <a:lstStyle/>
          <a:p>
            <a:r>
              <a:rPr lang="en-US" sz="2400" b="1" dirty="0" smtClean="0"/>
              <a:t>Soda costs $0.50</a:t>
            </a:r>
            <a:endParaRPr lang="en-US" sz="2400" b="1" dirty="0"/>
          </a:p>
        </p:txBody>
      </p:sp>
      <p:grpSp>
        <p:nvGrpSpPr>
          <p:cNvPr id="3" name="Group 41"/>
          <p:cNvGrpSpPr/>
          <p:nvPr/>
        </p:nvGrpSpPr>
        <p:grpSpPr>
          <a:xfrm>
            <a:off x="457200" y="1307802"/>
            <a:ext cx="8208335" cy="4596736"/>
            <a:chOff x="457200" y="1371600"/>
            <a:chExt cx="8543315" cy="4784328"/>
          </a:xfrm>
        </p:grpSpPr>
        <p:pic>
          <p:nvPicPr>
            <p:cNvPr id="63490" name="Picture 2" descr="http://gedmaheux.files.wordpress.com/2007/07/coke_redesign.png"/>
            <p:cNvPicPr>
              <a:picLocks noChangeAspect="1" noChangeArrowheads="1"/>
            </p:cNvPicPr>
            <p:nvPr/>
          </p:nvPicPr>
          <p:blipFill>
            <a:blip r:embed="rId3" cstate="print"/>
            <a:srcRect l="3852" r="53482"/>
            <a:stretch>
              <a:fillRect/>
            </a:stretch>
          </p:blipFill>
          <p:spPr bwMode="auto">
            <a:xfrm>
              <a:off x="8153400" y="4572000"/>
              <a:ext cx="847115" cy="1583928"/>
            </a:xfrm>
            <a:prstGeom prst="rect">
              <a:avLst/>
            </a:prstGeom>
            <a:noFill/>
          </p:spPr>
        </p:pic>
        <p:sp>
          <p:nvSpPr>
            <p:cNvPr id="45" name="Right Arrow 44"/>
            <p:cNvSpPr/>
            <p:nvPr/>
          </p:nvSpPr>
          <p:spPr bwMode="auto">
            <a:xfrm rot="1170598">
              <a:off x="7307980" y="5050163"/>
              <a:ext cx="1143000" cy="6096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5" name="Rounded Rectangle 4"/>
            <p:cNvSpPr/>
            <p:nvPr/>
          </p:nvSpPr>
          <p:spPr bwMode="auto">
            <a:xfrm>
              <a:off x="2286000" y="13716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Initialize</a:t>
              </a:r>
            </a:p>
          </p:txBody>
        </p:sp>
        <p:sp>
          <p:nvSpPr>
            <p:cNvPr id="6" name="Rounded Rectangle 5"/>
            <p:cNvSpPr/>
            <p:nvPr/>
          </p:nvSpPr>
          <p:spPr bwMode="auto">
            <a:xfrm>
              <a:off x="4267200" y="20574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Wait</a:t>
              </a:r>
            </a:p>
          </p:txBody>
        </p:sp>
        <p:sp>
          <p:nvSpPr>
            <p:cNvPr id="7" name="Rounded Rectangle 6"/>
            <p:cNvSpPr/>
            <p:nvPr/>
          </p:nvSpPr>
          <p:spPr bwMode="auto">
            <a:xfrm>
              <a:off x="457200" y="35052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Change</a:t>
              </a:r>
            </a:p>
          </p:txBody>
        </p:sp>
        <p:sp>
          <p:nvSpPr>
            <p:cNvPr id="8" name="Rounded Rectangle 7"/>
            <p:cNvSpPr/>
            <p:nvPr/>
          </p:nvSpPr>
          <p:spPr bwMode="auto">
            <a:xfrm>
              <a:off x="1905000" y="34290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Quarter</a:t>
              </a:r>
            </a:p>
          </p:txBody>
        </p:sp>
        <p:sp>
          <p:nvSpPr>
            <p:cNvPr id="9" name="Rounded Rectangle 8"/>
            <p:cNvSpPr/>
            <p:nvPr/>
          </p:nvSpPr>
          <p:spPr bwMode="auto">
            <a:xfrm>
              <a:off x="5181600" y="38100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Dime</a:t>
              </a:r>
            </a:p>
          </p:txBody>
        </p:sp>
        <p:sp>
          <p:nvSpPr>
            <p:cNvPr id="10" name="Rounded Rectangle 9"/>
            <p:cNvSpPr/>
            <p:nvPr/>
          </p:nvSpPr>
          <p:spPr bwMode="auto">
            <a:xfrm>
              <a:off x="7696200" y="35814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Nickel</a:t>
              </a:r>
            </a:p>
          </p:txBody>
        </p:sp>
        <p:cxnSp>
          <p:nvCxnSpPr>
            <p:cNvPr id="25" name="Shape 24"/>
            <p:cNvCxnSpPr>
              <a:stCxn id="5" idx="3"/>
              <a:endCxn id="6" idx="0"/>
            </p:cNvCxnSpPr>
            <p:nvPr/>
          </p:nvCxnSpPr>
          <p:spPr bwMode="auto">
            <a:xfrm>
              <a:off x="3352800" y="1600200"/>
              <a:ext cx="1447800" cy="4572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7" name="Shape 26"/>
            <p:cNvCxnSpPr>
              <a:stCxn id="6" idx="1"/>
              <a:endCxn id="7" idx="0"/>
            </p:cNvCxnSpPr>
            <p:nvPr/>
          </p:nvCxnSpPr>
          <p:spPr bwMode="auto">
            <a:xfrm rot="10800000" flipV="1">
              <a:off x="990600" y="2286000"/>
              <a:ext cx="3276600" cy="12192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29" name="Shape 28"/>
            <p:cNvCxnSpPr>
              <a:stCxn id="6" idx="3"/>
              <a:endCxn id="10" idx="0"/>
            </p:cNvCxnSpPr>
            <p:nvPr/>
          </p:nvCxnSpPr>
          <p:spPr bwMode="auto">
            <a:xfrm>
              <a:off x="5334000" y="2286000"/>
              <a:ext cx="2895600" cy="12954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2" name="Shape 31"/>
            <p:cNvCxnSpPr>
              <a:stCxn id="6" idx="1"/>
              <a:endCxn id="8" idx="0"/>
            </p:cNvCxnSpPr>
            <p:nvPr/>
          </p:nvCxnSpPr>
          <p:spPr bwMode="auto">
            <a:xfrm rot="10800000" flipV="1">
              <a:off x="2438400" y="2286000"/>
              <a:ext cx="1828800" cy="11430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5" name="Shape 34"/>
            <p:cNvCxnSpPr>
              <a:stCxn id="8" idx="3"/>
              <a:endCxn id="6" idx="2"/>
            </p:cNvCxnSpPr>
            <p:nvPr/>
          </p:nvCxnSpPr>
          <p:spPr bwMode="auto">
            <a:xfrm flipV="1">
              <a:off x="2971800" y="2514600"/>
              <a:ext cx="1828800" cy="11430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8" name="Shape 37"/>
            <p:cNvCxnSpPr>
              <a:stCxn id="9" idx="1"/>
              <a:endCxn id="6" idx="2"/>
            </p:cNvCxnSpPr>
            <p:nvPr/>
          </p:nvCxnSpPr>
          <p:spPr bwMode="auto">
            <a:xfrm rot="10800000">
              <a:off x="4800600" y="2514600"/>
              <a:ext cx="381000" cy="15240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41" name="Shape 40"/>
            <p:cNvCxnSpPr>
              <a:stCxn id="6" idx="3"/>
              <a:endCxn id="9" idx="0"/>
            </p:cNvCxnSpPr>
            <p:nvPr/>
          </p:nvCxnSpPr>
          <p:spPr bwMode="auto">
            <a:xfrm>
              <a:off x="5334000" y="2286000"/>
              <a:ext cx="381000" cy="15240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sp>
          <p:nvSpPr>
            <p:cNvPr id="63" name="Rounded Rectangle 62"/>
            <p:cNvSpPr/>
            <p:nvPr/>
          </p:nvSpPr>
          <p:spPr bwMode="auto">
            <a:xfrm>
              <a:off x="3276600" y="54864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Exit</a:t>
              </a:r>
            </a:p>
          </p:txBody>
        </p:sp>
        <p:cxnSp>
          <p:nvCxnSpPr>
            <p:cNvPr id="64" name="Shape 63"/>
            <p:cNvCxnSpPr>
              <a:stCxn id="7" idx="2"/>
              <a:endCxn id="63" idx="1"/>
            </p:cNvCxnSpPr>
            <p:nvPr/>
          </p:nvCxnSpPr>
          <p:spPr bwMode="auto">
            <a:xfrm rot="16200000" flipH="1">
              <a:off x="1257300" y="3695700"/>
              <a:ext cx="1752600" cy="22860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67" name="Shape 66"/>
            <p:cNvCxnSpPr>
              <a:stCxn id="10" idx="2"/>
              <a:endCxn id="70" idx="3"/>
            </p:cNvCxnSpPr>
            <p:nvPr/>
          </p:nvCxnSpPr>
          <p:spPr bwMode="auto">
            <a:xfrm rot="5400000">
              <a:off x="7391400" y="4267200"/>
              <a:ext cx="1066800" cy="6096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sp>
          <p:nvSpPr>
            <p:cNvPr id="70" name="Rounded Rectangle 69"/>
            <p:cNvSpPr/>
            <p:nvPr/>
          </p:nvSpPr>
          <p:spPr bwMode="auto">
            <a:xfrm>
              <a:off x="6553200" y="4876800"/>
              <a:ext cx="1066800" cy="457200"/>
            </a:xfrm>
            <a:prstGeom prst="roundRect">
              <a:avLst>
                <a:gd name="adj" fmla="val 3225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rPr>
                <a:t>Vend</a:t>
              </a:r>
            </a:p>
          </p:txBody>
        </p:sp>
        <p:cxnSp>
          <p:nvCxnSpPr>
            <p:cNvPr id="78" name="Shape 77"/>
            <p:cNvCxnSpPr>
              <a:stCxn id="9" idx="3"/>
              <a:endCxn id="70" idx="0"/>
            </p:cNvCxnSpPr>
            <p:nvPr/>
          </p:nvCxnSpPr>
          <p:spPr bwMode="auto">
            <a:xfrm>
              <a:off x="6248400" y="4038600"/>
              <a:ext cx="838200" cy="8382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81" name="Shape 77"/>
            <p:cNvCxnSpPr>
              <a:stCxn id="8" idx="2"/>
              <a:endCxn id="70" idx="1"/>
            </p:cNvCxnSpPr>
            <p:nvPr/>
          </p:nvCxnSpPr>
          <p:spPr bwMode="auto">
            <a:xfrm rot="16200000" flipH="1">
              <a:off x="3886200" y="2438400"/>
              <a:ext cx="1219200" cy="41148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87" name="Shape 86"/>
            <p:cNvCxnSpPr>
              <a:stCxn id="70" idx="2"/>
              <a:endCxn id="63" idx="3"/>
            </p:cNvCxnSpPr>
            <p:nvPr/>
          </p:nvCxnSpPr>
          <p:spPr bwMode="auto">
            <a:xfrm rot="5400000">
              <a:off x="5524500" y="4152900"/>
              <a:ext cx="381000" cy="27432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90" name="Shape 89"/>
            <p:cNvCxnSpPr>
              <a:stCxn id="70" idx="1"/>
              <a:endCxn id="7" idx="2"/>
            </p:cNvCxnSpPr>
            <p:nvPr/>
          </p:nvCxnSpPr>
          <p:spPr bwMode="auto">
            <a:xfrm rot="10800000">
              <a:off x="990600" y="3962400"/>
              <a:ext cx="5562600" cy="11430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4" name="Shape 113"/>
            <p:cNvCxnSpPr>
              <a:stCxn id="10" idx="1"/>
              <a:endCxn id="6" idx="2"/>
            </p:cNvCxnSpPr>
            <p:nvPr/>
          </p:nvCxnSpPr>
          <p:spPr bwMode="auto">
            <a:xfrm rot="10800000">
              <a:off x="4800600" y="2514600"/>
              <a:ext cx="2895600" cy="1295400"/>
            </a:xfrm>
            <a:prstGeom prst="curvedConnector2">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33" name="Shape 32"/>
            <p:cNvCxnSpPr>
              <a:endCxn id="6" idx="0"/>
            </p:cNvCxnSpPr>
            <p:nvPr/>
          </p:nvCxnSpPr>
          <p:spPr bwMode="auto">
            <a:xfrm rot="10800000">
              <a:off x="4800600" y="2057400"/>
              <a:ext cx="381000" cy="228600"/>
            </a:xfrm>
            <a:prstGeom prst="curvedConnector4">
              <a:avLst>
                <a:gd name="adj1" fmla="val -140597"/>
                <a:gd name="adj2" fmla="val 277612"/>
              </a:avLst>
            </a:prstGeom>
            <a:solidFill>
              <a:schemeClr val="accent1"/>
            </a:solidFill>
            <a:ln w="38100" cap="flat" cmpd="sng" algn="ctr">
              <a:solidFill>
                <a:schemeClr val="tx1"/>
              </a:solidFill>
              <a:prstDash val="solid"/>
              <a:round/>
              <a:headEnd type="none" w="med" len="med"/>
              <a:tailEnd type="triangle" w="med" len="med"/>
            </a:ln>
            <a:effectLst/>
          </p:spPr>
        </p:cxnSp>
        <p:sp>
          <p:nvSpPr>
            <p:cNvPr id="46" name="TextBox 45"/>
            <p:cNvSpPr txBox="1"/>
            <p:nvPr/>
          </p:nvSpPr>
          <p:spPr>
            <a:xfrm>
              <a:off x="5257800" y="1447800"/>
              <a:ext cx="808235" cy="338554"/>
            </a:xfrm>
            <a:prstGeom prst="rect">
              <a:avLst/>
            </a:prstGeom>
            <a:solidFill>
              <a:schemeClr val="bg1"/>
            </a:solidFill>
          </p:spPr>
          <p:txBody>
            <a:bodyPr wrap="none" rtlCol="0">
              <a:spAutoFit/>
            </a:bodyPr>
            <a:lstStyle/>
            <a:p>
              <a:r>
                <a:rPr lang="en-US" sz="1600" dirty="0" smtClean="0"/>
                <a:t>No input</a:t>
              </a:r>
              <a:endParaRPr lang="en-US" sz="1600" dirty="0"/>
            </a:p>
          </p:txBody>
        </p:sp>
        <p:sp>
          <p:nvSpPr>
            <p:cNvPr id="48" name="TextBox 47"/>
            <p:cNvSpPr txBox="1"/>
            <p:nvPr/>
          </p:nvSpPr>
          <p:spPr>
            <a:xfrm>
              <a:off x="2303830" y="2590800"/>
              <a:ext cx="1555234" cy="338554"/>
            </a:xfrm>
            <a:prstGeom prst="rect">
              <a:avLst/>
            </a:prstGeom>
            <a:solidFill>
              <a:schemeClr val="bg1"/>
            </a:solidFill>
          </p:spPr>
          <p:txBody>
            <a:bodyPr wrap="none" rtlCol="0">
              <a:spAutoFit/>
            </a:bodyPr>
            <a:lstStyle/>
            <a:p>
              <a:r>
                <a:rPr lang="en-US" sz="1600" dirty="0" smtClean="0"/>
                <a:t>Quarter Deposited</a:t>
              </a:r>
              <a:endParaRPr lang="en-US" sz="1600" dirty="0"/>
            </a:p>
          </p:txBody>
        </p:sp>
        <p:sp>
          <p:nvSpPr>
            <p:cNvPr id="50" name="TextBox 49"/>
            <p:cNvSpPr txBox="1"/>
            <p:nvPr/>
          </p:nvSpPr>
          <p:spPr>
            <a:xfrm>
              <a:off x="3352800" y="3124200"/>
              <a:ext cx="914609" cy="338554"/>
            </a:xfrm>
            <a:prstGeom prst="rect">
              <a:avLst/>
            </a:prstGeom>
            <a:solidFill>
              <a:schemeClr val="bg1"/>
            </a:solidFill>
          </p:spPr>
          <p:txBody>
            <a:bodyPr wrap="none" rtlCol="0">
              <a:spAutoFit/>
            </a:bodyPr>
            <a:lstStyle/>
            <a:p>
              <a:r>
                <a:rPr lang="en-US" sz="1600" dirty="0" smtClean="0"/>
                <a:t>Total &lt; 50</a:t>
              </a:r>
              <a:endParaRPr lang="en-US" sz="1600" dirty="0"/>
            </a:p>
          </p:txBody>
        </p:sp>
        <p:sp>
          <p:nvSpPr>
            <p:cNvPr id="94" name="TextBox 93"/>
            <p:cNvSpPr txBox="1"/>
            <p:nvPr/>
          </p:nvSpPr>
          <p:spPr>
            <a:xfrm>
              <a:off x="2362200" y="4114800"/>
              <a:ext cx="1241045" cy="338554"/>
            </a:xfrm>
            <a:prstGeom prst="rect">
              <a:avLst/>
            </a:prstGeom>
            <a:solidFill>
              <a:schemeClr val="bg1"/>
            </a:solidFill>
          </p:spPr>
          <p:txBody>
            <a:bodyPr wrap="square" rtlCol="0">
              <a:spAutoFit/>
            </a:bodyPr>
            <a:lstStyle/>
            <a:p>
              <a:r>
                <a:rPr lang="en-US" sz="1600" dirty="0" smtClean="0"/>
                <a:t>Total &gt;= 50</a:t>
              </a:r>
              <a:endParaRPr lang="en-US" sz="1600" dirty="0"/>
            </a:p>
          </p:txBody>
        </p:sp>
        <p:sp>
          <p:nvSpPr>
            <p:cNvPr id="138" name="TextBox 137"/>
            <p:cNvSpPr txBox="1"/>
            <p:nvPr/>
          </p:nvSpPr>
          <p:spPr>
            <a:xfrm>
              <a:off x="762000" y="2590800"/>
              <a:ext cx="1143000" cy="584775"/>
            </a:xfrm>
            <a:prstGeom prst="rect">
              <a:avLst/>
            </a:prstGeom>
            <a:solidFill>
              <a:schemeClr val="bg1"/>
            </a:solidFill>
          </p:spPr>
          <p:txBody>
            <a:bodyPr wrap="square" rtlCol="0">
              <a:spAutoFit/>
            </a:bodyPr>
            <a:lstStyle/>
            <a:p>
              <a:pPr algn="ctr"/>
              <a:r>
                <a:rPr lang="en-US" sz="1600" dirty="0" smtClean="0"/>
                <a:t>Change Requested</a:t>
              </a:r>
              <a:endParaRPr lang="en-US" sz="1600" dirty="0"/>
            </a:p>
          </p:txBody>
        </p:sp>
        <p:sp>
          <p:nvSpPr>
            <p:cNvPr id="139" name="TextBox 138"/>
            <p:cNvSpPr txBox="1"/>
            <p:nvPr/>
          </p:nvSpPr>
          <p:spPr>
            <a:xfrm>
              <a:off x="5257800" y="2743200"/>
              <a:ext cx="1377300" cy="338554"/>
            </a:xfrm>
            <a:prstGeom prst="rect">
              <a:avLst/>
            </a:prstGeom>
            <a:solidFill>
              <a:schemeClr val="bg1"/>
            </a:solidFill>
          </p:spPr>
          <p:txBody>
            <a:bodyPr wrap="none" rtlCol="0">
              <a:spAutoFit/>
            </a:bodyPr>
            <a:lstStyle/>
            <a:p>
              <a:r>
                <a:rPr lang="en-US" sz="1600" dirty="0" smtClean="0"/>
                <a:t>Dime Deposited</a:t>
              </a:r>
              <a:endParaRPr lang="en-US" sz="1600" dirty="0"/>
            </a:p>
          </p:txBody>
        </p:sp>
        <p:sp>
          <p:nvSpPr>
            <p:cNvPr id="140" name="TextBox 139"/>
            <p:cNvSpPr txBox="1"/>
            <p:nvPr/>
          </p:nvSpPr>
          <p:spPr>
            <a:xfrm>
              <a:off x="6248400" y="2438400"/>
              <a:ext cx="1444626" cy="338554"/>
            </a:xfrm>
            <a:prstGeom prst="rect">
              <a:avLst/>
            </a:prstGeom>
            <a:solidFill>
              <a:schemeClr val="bg1"/>
            </a:solidFill>
          </p:spPr>
          <p:txBody>
            <a:bodyPr wrap="none" rtlCol="0">
              <a:spAutoFit/>
            </a:bodyPr>
            <a:lstStyle/>
            <a:p>
              <a:r>
                <a:rPr lang="en-US" sz="1600" dirty="0" smtClean="0"/>
                <a:t>Nickel Deposited</a:t>
              </a:r>
              <a:endParaRPr lang="en-US" sz="1600" dirty="0"/>
            </a:p>
          </p:txBody>
        </p:sp>
        <p:sp>
          <p:nvSpPr>
            <p:cNvPr id="141" name="TextBox 140"/>
            <p:cNvSpPr txBox="1"/>
            <p:nvPr/>
          </p:nvSpPr>
          <p:spPr>
            <a:xfrm>
              <a:off x="4419600" y="3352800"/>
              <a:ext cx="914609" cy="338554"/>
            </a:xfrm>
            <a:prstGeom prst="rect">
              <a:avLst/>
            </a:prstGeom>
            <a:solidFill>
              <a:schemeClr val="bg1"/>
            </a:solidFill>
          </p:spPr>
          <p:txBody>
            <a:bodyPr wrap="none" rtlCol="0">
              <a:spAutoFit/>
            </a:bodyPr>
            <a:lstStyle/>
            <a:p>
              <a:r>
                <a:rPr lang="en-US" sz="1600" dirty="0" smtClean="0"/>
                <a:t>Total &lt; 50</a:t>
              </a:r>
              <a:endParaRPr lang="en-US" sz="1600" dirty="0"/>
            </a:p>
          </p:txBody>
        </p:sp>
        <p:sp>
          <p:nvSpPr>
            <p:cNvPr id="142" name="TextBox 141"/>
            <p:cNvSpPr txBox="1"/>
            <p:nvPr/>
          </p:nvSpPr>
          <p:spPr>
            <a:xfrm>
              <a:off x="5943600" y="3352800"/>
              <a:ext cx="914609" cy="338554"/>
            </a:xfrm>
            <a:prstGeom prst="rect">
              <a:avLst/>
            </a:prstGeom>
            <a:solidFill>
              <a:schemeClr val="bg1"/>
            </a:solidFill>
          </p:spPr>
          <p:txBody>
            <a:bodyPr wrap="none" rtlCol="0">
              <a:spAutoFit/>
            </a:bodyPr>
            <a:lstStyle/>
            <a:p>
              <a:r>
                <a:rPr lang="en-US" sz="1600" dirty="0" smtClean="0"/>
                <a:t>Total &lt; 50</a:t>
              </a:r>
              <a:endParaRPr lang="en-US" sz="1600" dirty="0"/>
            </a:p>
          </p:txBody>
        </p:sp>
        <p:sp>
          <p:nvSpPr>
            <p:cNvPr id="143" name="TextBox 142"/>
            <p:cNvSpPr txBox="1"/>
            <p:nvPr/>
          </p:nvSpPr>
          <p:spPr>
            <a:xfrm>
              <a:off x="6324600" y="4267200"/>
              <a:ext cx="1241045" cy="338554"/>
            </a:xfrm>
            <a:prstGeom prst="rect">
              <a:avLst/>
            </a:prstGeom>
            <a:solidFill>
              <a:schemeClr val="bg1"/>
            </a:solidFill>
          </p:spPr>
          <p:txBody>
            <a:bodyPr wrap="square" rtlCol="0">
              <a:spAutoFit/>
            </a:bodyPr>
            <a:lstStyle/>
            <a:p>
              <a:r>
                <a:rPr lang="en-US" sz="1600" dirty="0" smtClean="0"/>
                <a:t>Total &gt;= 50</a:t>
              </a:r>
              <a:endParaRPr lang="en-US" sz="1600" dirty="0"/>
            </a:p>
          </p:txBody>
        </p:sp>
        <p:sp>
          <p:nvSpPr>
            <p:cNvPr id="144" name="TextBox 143"/>
            <p:cNvSpPr txBox="1"/>
            <p:nvPr/>
          </p:nvSpPr>
          <p:spPr>
            <a:xfrm>
              <a:off x="7543800" y="4114800"/>
              <a:ext cx="1241045" cy="338554"/>
            </a:xfrm>
            <a:prstGeom prst="rect">
              <a:avLst/>
            </a:prstGeom>
            <a:solidFill>
              <a:schemeClr val="bg1"/>
            </a:solidFill>
          </p:spPr>
          <p:txBody>
            <a:bodyPr wrap="square" rtlCol="0">
              <a:spAutoFit/>
            </a:bodyPr>
            <a:lstStyle/>
            <a:p>
              <a:r>
                <a:rPr lang="en-US" sz="1600" dirty="0" smtClean="0"/>
                <a:t>Total &gt;= 50</a:t>
              </a:r>
              <a:endParaRPr lang="en-US" sz="1600" dirty="0"/>
            </a:p>
          </p:txBody>
        </p:sp>
        <p:sp>
          <p:nvSpPr>
            <p:cNvPr id="145" name="TextBox 144"/>
            <p:cNvSpPr txBox="1"/>
            <p:nvPr/>
          </p:nvSpPr>
          <p:spPr>
            <a:xfrm>
              <a:off x="2133600" y="4648200"/>
              <a:ext cx="1241045" cy="338554"/>
            </a:xfrm>
            <a:prstGeom prst="rect">
              <a:avLst/>
            </a:prstGeom>
            <a:solidFill>
              <a:schemeClr val="bg1"/>
            </a:solidFill>
          </p:spPr>
          <p:txBody>
            <a:bodyPr wrap="square" rtlCol="0">
              <a:spAutoFit/>
            </a:bodyPr>
            <a:lstStyle/>
            <a:p>
              <a:r>
                <a:rPr lang="en-US" sz="1600" dirty="0" smtClean="0"/>
                <a:t>Total &gt; 50</a:t>
              </a:r>
              <a:endParaRPr lang="en-US" sz="1600" dirty="0"/>
            </a:p>
          </p:txBody>
        </p:sp>
        <p:sp>
          <p:nvSpPr>
            <p:cNvPr id="146" name="TextBox 145"/>
            <p:cNvSpPr txBox="1"/>
            <p:nvPr/>
          </p:nvSpPr>
          <p:spPr>
            <a:xfrm>
              <a:off x="5029200" y="5410200"/>
              <a:ext cx="1241045" cy="338554"/>
            </a:xfrm>
            <a:prstGeom prst="rect">
              <a:avLst/>
            </a:prstGeom>
            <a:solidFill>
              <a:schemeClr val="bg1"/>
            </a:solidFill>
          </p:spPr>
          <p:txBody>
            <a:bodyPr wrap="square" rtlCol="0">
              <a:spAutoFit/>
            </a:bodyPr>
            <a:lstStyle/>
            <a:p>
              <a:r>
                <a:rPr lang="en-US" sz="1600" dirty="0" smtClean="0"/>
                <a:t>Total = 50</a:t>
              </a:r>
              <a:endParaRPr lang="en-US" sz="1600" dirty="0"/>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U-Turn Arrow 22"/>
          <p:cNvSpPr/>
          <p:nvPr/>
        </p:nvSpPr>
        <p:spPr bwMode="auto">
          <a:xfrm>
            <a:off x="3886200" y="4114799"/>
            <a:ext cx="2819400" cy="762000"/>
          </a:xfrm>
          <a:prstGeom prst="uturnArrow">
            <a:avLst>
              <a:gd name="adj1" fmla="val 8864"/>
              <a:gd name="adj2" fmla="val 12528"/>
              <a:gd name="adj3" fmla="val 24186"/>
              <a:gd name="adj4" fmla="val 20184"/>
              <a:gd name="adj5" fmla="val 76628"/>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47" name="U-Turn Arrow 46"/>
          <p:cNvSpPr/>
          <p:nvPr/>
        </p:nvSpPr>
        <p:spPr bwMode="auto">
          <a:xfrm flipH="1">
            <a:off x="4267200" y="4267200"/>
            <a:ext cx="1066800" cy="533399"/>
          </a:xfrm>
          <a:prstGeom prst="uturnArrow">
            <a:avLst>
              <a:gd name="adj1" fmla="val 11160"/>
              <a:gd name="adj2" fmla="val 14824"/>
              <a:gd name="adj3" fmla="val 24186"/>
              <a:gd name="adj4" fmla="val 20184"/>
              <a:gd name="adj5" fmla="val 76628"/>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2" name="Title 1"/>
          <p:cNvSpPr>
            <a:spLocks noGrp="1"/>
          </p:cNvSpPr>
          <p:nvPr>
            <p:ph type="title"/>
          </p:nvPr>
        </p:nvSpPr>
        <p:spPr/>
        <p:txBody>
          <a:bodyPr/>
          <a:lstStyle/>
          <a:p>
            <a:r>
              <a:rPr lang="zh-CN" altLang="en-US" dirty="0" smtClean="0"/>
              <a:t>背景</a:t>
            </a:r>
            <a:endParaRPr lang="en-US" dirty="0"/>
          </a:p>
        </p:txBody>
      </p:sp>
      <p:sp>
        <p:nvSpPr>
          <p:cNvPr id="29" name="Content Placeholder 28"/>
          <p:cNvSpPr>
            <a:spLocks noGrp="1"/>
          </p:cNvSpPr>
          <p:nvPr>
            <p:ph idx="1"/>
          </p:nvPr>
        </p:nvSpPr>
        <p:spPr>
          <a:xfrm>
            <a:off x="152400" y="2819400"/>
            <a:ext cx="8839200" cy="3048000"/>
          </a:xfrm>
        </p:spPr>
        <p:txBody>
          <a:bodyPr/>
          <a:lstStyle/>
          <a:p>
            <a:pPr>
              <a:buNone/>
            </a:pPr>
            <a:r>
              <a:rPr lang="zh-CN" altLang="en-US" sz="2800" b="1" dirty="0" smtClean="0"/>
              <a:t>动态结构：允许不同的状态，按通过编程决定的顺序进</a:t>
            </a:r>
            <a:endParaRPr lang="en-US" altLang="zh-CN" sz="2800" b="1" dirty="0" smtClean="0"/>
          </a:p>
          <a:p>
            <a:pPr>
              <a:buNone/>
            </a:pPr>
            <a:r>
              <a:rPr lang="zh-CN" altLang="en-US" sz="2800" b="1" dirty="0" smtClean="0"/>
              <a:t>行执行</a:t>
            </a:r>
            <a:endParaRPr lang="en-US" sz="2800" dirty="0"/>
          </a:p>
        </p:txBody>
      </p:sp>
      <p:pic>
        <p:nvPicPr>
          <p:cNvPr id="6148" name="Picture 4"/>
          <p:cNvPicPr>
            <a:picLocks noChangeAspect="1" noChangeArrowheads="1"/>
          </p:cNvPicPr>
          <p:nvPr/>
        </p:nvPicPr>
        <p:blipFill>
          <a:blip r:embed="rId3" cstate="print"/>
          <a:srcRect/>
          <a:stretch>
            <a:fillRect/>
          </a:stretch>
        </p:blipFill>
        <p:spPr bwMode="auto">
          <a:xfrm>
            <a:off x="3886200" y="4648200"/>
            <a:ext cx="533400" cy="533400"/>
          </a:xfrm>
          <a:prstGeom prst="rect">
            <a:avLst/>
          </a:prstGeom>
          <a:noFill/>
          <a:ln w="9525">
            <a:noFill/>
            <a:miter lim="800000"/>
            <a:headEnd/>
            <a:tailEnd/>
          </a:ln>
          <a:effectLst/>
        </p:spPr>
      </p:pic>
      <p:pic>
        <p:nvPicPr>
          <p:cNvPr id="6149" name="Picture 5"/>
          <p:cNvPicPr>
            <a:picLocks noChangeAspect="1" noChangeArrowheads="1"/>
          </p:cNvPicPr>
          <p:nvPr/>
        </p:nvPicPr>
        <p:blipFill>
          <a:blip r:embed="rId4" cstate="print"/>
          <a:srcRect/>
          <a:stretch>
            <a:fillRect/>
          </a:stretch>
        </p:blipFill>
        <p:spPr bwMode="auto">
          <a:xfrm>
            <a:off x="6553200" y="4648200"/>
            <a:ext cx="533400" cy="533400"/>
          </a:xfrm>
          <a:prstGeom prst="rect">
            <a:avLst/>
          </a:prstGeom>
          <a:noFill/>
          <a:ln w="9525">
            <a:noFill/>
            <a:miter lim="800000"/>
            <a:headEnd/>
            <a:tailEnd/>
          </a:ln>
          <a:effectLst/>
        </p:spPr>
      </p:pic>
      <p:pic>
        <p:nvPicPr>
          <p:cNvPr id="6150" name="Picture 6"/>
          <p:cNvPicPr>
            <a:picLocks noChangeAspect="1" noChangeArrowheads="1"/>
          </p:cNvPicPr>
          <p:nvPr/>
        </p:nvPicPr>
        <p:blipFill>
          <a:blip r:embed="rId5" cstate="print"/>
          <a:srcRect/>
          <a:stretch>
            <a:fillRect/>
          </a:stretch>
        </p:blipFill>
        <p:spPr bwMode="auto">
          <a:xfrm>
            <a:off x="5181600" y="4648200"/>
            <a:ext cx="533400" cy="533400"/>
          </a:xfrm>
          <a:prstGeom prst="rect">
            <a:avLst/>
          </a:prstGeom>
          <a:noFill/>
          <a:ln w="9525">
            <a:noFill/>
            <a:miter lim="800000"/>
            <a:headEnd/>
            <a:tailEnd/>
          </a:ln>
          <a:effectLst/>
        </p:spPr>
      </p:pic>
      <p:sp>
        <p:nvSpPr>
          <p:cNvPr id="22" name="U-Turn Arrow 21"/>
          <p:cNvSpPr/>
          <p:nvPr/>
        </p:nvSpPr>
        <p:spPr bwMode="auto">
          <a:xfrm rot="10800000" flipH="1">
            <a:off x="2971800" y="5105399"/>
            <a:ext cx="2438400" cy="533400"/>
          </a:xfrm>
          <a:prstGeom prst="uturnArrow">
            <a:avLst>
              <a:gd name="adj1" fmla="val 11160"/>
              <a:gd name="adj2" fmla="val 14824"/>
              <a:gd name="adj3" fmla="val 24186"/>
              <a:gd name="adj4" fmla="val 20184"/>
              <a:gd name="adj5" fmla="val 76628"/>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pic>
        <p:nvPicPr>
          <p:cNvPr id="6146" name="Picture 2"/>
          <p:cNvPicPr>
            <a:picLocks noChangeAspect="1" noChangeArrowheads="1"/>
          </p:cNvPicPr>
          <p:nvPr/>
        </p:nvPicPr>
        <p:blipFill>
          <a:blip r:embed="rId6" cstate="print"/>
          <a:srcRect/>
          <a:stretch>
            <a:fillRect/>
          </a:stretch>
        </p:blipFill>
        <p:spPr bwMode="auto">
          <a:xfrm>
            <a:off x="2667000" y="4648200"/>
            <a:ext cx="533400" cy="533400"/>
          </a:xfrm>
          <a:prstGeom prst="rect">
            <a:avLst/>
          </a:prstGeom>
          <a:noFill/>
          <a:ln w="9525">
            <a:noFill/>
            <a:miter lim="800000"/>
            <a:headEnd/>
            <a:tailEnd/>
          </a:ln>
          <a:effectLst/>
        </p:spPr>
      </p:pic>
      <p:sp>
        <p:nvSpPr>
          <p:cNvPr id="49" name="Right Arrow 48"/>
          <p:cNvSpPr/>
          <p:nvPr/>
        </p:nvSpPr>
        <p:spPr bwMode="auto">
          <a:xfrm>
            <a:off x="2057400" y="4419600"/>
            <a:ext cx="609600" cy="9144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71" name="Rectangle 70"/>
          <p:cNvSpPr/>
          <p:nvPr/>
        </p:nvSpPr>
        <p:spPr bwMode="auto">
          <a:xfrm>
            <a:off x="3886200" y="457200"/>
            <a:ext cx="4953000" cy="1524000"/>
          </a:xfrm>
          <a:prstGeom prst="rect">
            <a:avLst/>
          </a:prstGeom>
          <a:solidFill>
            <a:schemeClr val="bg2">
              <a:lumMod val="60000"/>
              <a:lumOff val="4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72" name="Rectangle 71"/>
          <p:cNvSpPr/>
          <p:nvPr/>
        </p:nvSpPr>
        <p:spPr bwMode="auto">
          <a:xfrm>
            <a:off x="7620000" y="533400"/>
            <a:ext cx="1143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74" name="Rectangle 73"/>
          <p:cNvSpPr/>
          <p:nvPr/>
        </p:nvSpPr>
        <p:spPr bwMode="auto">
          <a:xfrm>
            <a:off x="5181600" y="533400"/>
            <a:ext cx="1143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76" name="Rectangle 75"/>
          <p:cNvSpPr/>
          <p:nvPr/>
        </p:nvSpPr>
        <p:spPr bwMode="auto">
          <a:xfrm>
            <a:off x="6400800" y="533400"/>
            <a:ext cx="1143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pic>
        <p:nvPicPr>
          <p:cNvPr id="77" name="Picture 4"/>
          <p:cNvPicPr>
            <a:picLocks noChangeAspect="1" noChangeArrowheads="1"/>
          </p:cNvPicPr>
          <p:nvPr/>
        </p:nvPicPr>
        <p:blipFill>
          <a:blip r:embed="rId3" cstate="print"/>
          <a:srcRect/>
          <a:stretch>
            <a:fillRect/>
          </a:stretch>
        </p:blipFill>
        <p:spPr bwMode="auto">
          <a:xfrm>
            <a:off x="5562600" y="914400"/>
            <a:ext cx="533400" cy="533400"/>
          </a:xfrm>
          <a:prstGeom prst="rect">
            <a:avLst/>
          </a:prstGeom>
          <a:noFill/>
          <a:ln w="9525">
            <a:noFill/>
            <a:miter lim="800000"/>
            <a:headEnd/>
            <a:tailEnd/>
          </a:ln>
          <a:effectLst/>
        </p:spPr>
      </p:pic>
      <p:pic>
        <p:nvPicPr>
          <p:cNvPr id="78" name="Picture 5"/>
          <p:cNvPicPr>
            <a:picLocks noChangeAspect="1" noChangeArrowheads="1"/>
          </p:cNvPicPr>
          <p:nvPr/>
        </p:nvPicPr>
        <p:blipFill>
          <a:blip r:embed="rId4" cstate="print"/>
          <a:srcRect/>
          <a:stretch>
            <a:fillRect/>
          </a:stretch>
        </p:blipFill>
        <p:spPr bwMode="auto">
          <a:xfrm>
            <a:off x="8001000" y="914400"/>
            <a:ext cx="533400" cy="533400"/>
          </a:xfrm>
          <a:prstGeom prst="rect">
            <a:avLst/>
          </a:prstGeom>
          <a:noFill/>
          <a:ln w="9525">
            <a:noFill/>
            <a:miter lim="800000"/>
            <a:headEnd/>
            <a:tailEnd/>
          </a:ln>
          <a:effectLst/>
        </p:spPr>
      </p:pic>
      <p:pic>
        <p:nvPicPr>
          <p:cNvPr id="79" name="Picture 6"/>
          <p:cNvPicPr>
            <a:picLocks noChangeAspect="1" noChangeArrowheads="1"/>
          </p:cNvPicPr>
          <p:nvPr/>
        </p:nvPicPr>
        <p:blipFill>
          <a:blip r:embed="rId5" cstate="print"/>
          <a:srcRect/>
          <a:stretch>
            <a:fillRect/>
          </a:stretch>
        </p:blipFill>
        <p:spPr bwMode="auto">
          <a:xfrm>
            <a:off x="6781800" y="914400"/>
            <a:ext cx="533400" cy="533400"/>
          </a:xfrm>
          <a:prstGeom prst="rect">
            <a:avLst/>
          </a:prstGeom>
          <a:noFill/>
          <a:ln w="9525">
            <a:noFill/>
            <a:miter lim="800000"/>
            <a:headEnd/>
            <a:tailEnd/>
          </a:ln>
          <a:effectLst/>
        </p:spPr>
      </p:pic>
      <p:sp>
        <p:nvSpPr>
          <p:cNvPr id="81" name="Rectangle 80"/>
          <p:cNvSpPr/>
          <p:nvPr/>
        </p:nvSpPr>
        <p:spPr bwMode="auto">
          <a:xfrm>
            <a:off x="3962400" y="533400"/>
            <a:ext cx="1143000" cy="137159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pic>
        <p:nvPicPr>
          <p:cNvPr id="82" name="Picture 2"/>
          <p:cNvPicPr>
            <a:picLocks noChangeAspect="1" noChangeArrowheads="1"/>
          </p:cNvPicPr>
          <p:nvPr/>
        </p:nvPicPr>
        <p:blipFill>
          <a:blip r:embed="rId6" cstate="print"/>
          <a:srcRect/>
          <a:stretch>
            <a:fillRect/>
          </a:stretch>
        </p:blipFill>
        <p:spPr bwMode="auto">
          <a:xfrm>
            <a:off x="4343400" y="914400"/>
            <a:ext cx="533400" cy="533400"/>
          </a:xfrm>
          <a:prstGeom prst="rect">
            <a:avLst/>
          </a:prstGeom>
          <a:noFill/>
          <a:ln w="9525">
            <a:noFill/>
            <a:miter lim="800000"/>
            <a:headEnd/>
            <a:tailEnd/>
          </a:ln>
          <a:effectLst/>
        </p:spPr>
      </p:pic>
      <p:sp>
        <p:nvSpPr>
          <p:cNvPr id="83" name="Right Arrow 82"/>
          <p:cNvSpPr/>
          <p:nvPr/>
        </p:nvSpPr>
        <p:spPr bwMode="auto">
          <a:xfrm>
            <a:off x="3733800" y="762000"/>
            <a:ext cx="609600" cy="9144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84" name="Right Arrow 83"/>
          <p:cNvSpPr/>
          <p:nvPr/>
        </p:nvSpPr>
        <p:spPr bwMode="auto">
          <a:xfrm>
            <a:off x="4953000" y="762000"/>
            <a:ext cx="611152" cy="9144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85" name="Right Arrow 84"/>
          <p:cNvSpPr/>
          <p:nvPr/>
        </p:nvSpPr>
        <p:spPr bwMode="auto">
          <a:xfrm>
            <a:off x="6172200" y="762000"/>
            <a:ext cx="609600" cy="9144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86" name="Right Arrow 85"/>
          <p:cNvSpPr/>
          <p:nvPr/>
        </p:nvSpPr>
        <p:spPr bwMode="auto">
          <a:xfrm>
            <a:off x="7391400" y="762000"/>
            <a:ext cx="609600" cy="9144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30" name="Rectangle 29"/>
          <p:cNvSpPr/>
          <p:nvPr/>
        </p:nvSpPr>
        <p:spPr bwMode="auto">
          <a:xfrm>
            <a:off x="3733800" y="457200"/>
            <a:ext cx="5181600" cy="1524000"/>
          </a:xfrm>
          <a:prstGeom prst="rect">
            <a:avLst/>
          </a:prstGeom>
          <a:solidFill>
            <a:schemeClr val="bg1">
              <a:alpha val="76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smtClean="0">
              <a:ln>
                <a:solidFill>
                  <a:schemeClr val="bg1"/>
                </a:solidFill>
              </a:ln>
              <a:solidFill>
                <a:schemeClr val="tx1"/>
              </a:solidFill>
              <a:effectLst/>
            </a:endParaRPr>
          </a:p>
        </p:txBody>
      </p:sp>
      <p:sp>
        <p:nvSpPr>
          <p:cNvPr id="31" name="Content Placeholder 28"/>
          <p:cNvSpPr txBox="1">
            <a:spLocks/>
          </p:cNvSpPr>
          <p:nvPr/>
        </p:nvSpPr>
        <p:spPr bwMode="auto">
          <a:xfrm>
            <a:off x="5105400" y="1676400"/>
            <a:ext cx="2819400" cy="609600"/>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静态顺序结构</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202980"/>
            <a:ext cx="7772400" cy="1143000"/>
          </a:xfrm>
        </p:spPr>
        <p:txBody>
          <a:bodyPr/>
          <a:lstStyle/>
          <a:p>
            <a:pPr algn="l"/>
            <a:r>
              <a:rPr lang="zh-CN" altLang="en-US" dirty="0" smtClean="0"/>
              <a:t>在</a:t>
            </a:r>
            <a:r>
              <a:rPr lang="en-US" altLang="zh-CN" dirty="0" err="1" smtClean="0"/>
              <a:t>LabVIEW</a:t>
            </a:r>
            <a:r>
              <a:rPr lang="zh-CN" altLang="en-US" dirty="0" smtClean="0"/>
              <a:t>下实现状态机结构</a:t>
            </a:r>
            <a:endParaRPr lang="en-US" dirty="0"/>
          </a:p>
        </p:txBody>
      </p:sp>
      <p:sp>
        <p:nvSpPr>
          <p:cNvPr id="3" name="Content Placeholder 2"/>
          <p:cNvSpPr>
            <a:spLocks noGrp="1"/>
          </p:cNvSpPr>
          <p:nvPr>
            <p:ph idx="1"/>
          </p:nvPr>
        </p:nvSpPr>
        <p:spPr>
          <a:xfrm>
            <a:off x="685800" y="1464880"/>
            <a:ext cx="7772400" cy="4114800"/>
          </a:xfrm>
        </p:spPr>
        <p:txBody>
          <a:bodyPr/>
          <a:lstStyle/>
          <a:p>
            <a:r>
              <a:rPr lang="en-US" dirty="0" smtClean="0"/>
              <a:t>While</a:t>
            </a:r>
            <a:r>
              <a:rPr lang="zh-CN" altLang="en-US" dirty="0" smtClean="0"/>
              <a:t>循环</a:t>
            </a:r>
            <a:r>
              <a:rPr lang="en-US" altLang="zh-CN" dirty="0" smtClean="0"/>
              <a:t>+</a:t>
            </a:r>
            <a:r>
              <a:rPr lang="en-US" dirty="0" smtClean="0"/>
              <a:t>Case</a:t>
            </a:r>
            <a:r>
              <a:rPr lang="zh-CN" altLang="en-US" dirty="0" smtClean="0"/>
              <a:t>结构</a:t>
            </a:r>
            <a:endParaRPr lang="en-US" dirty="0" smtClean="0"/>
          </a:p>
          <a:p>
            <a:r>
              <a:rPr lang="zh-CN" altLang="en-US" dirty="0" smtClean="0"/>
              <a:t>每一</a:t>
            </a:r>
            <a:r>
              <a:rPr lang="en-US" altLang="zh-CN" dirty="0" smtClean="0"/>
              <a:t>Case</a:t>
            </a:r>
            <a:r>
              <a:rPr lang="zh-CN" altLang="en-US" dirty="0" smtClean="0"/>
              <a:t>即为一个状态</a:t>
            </a:r>
            <a:endParaRPr lang="en-US" altLang="zh-CN" dirty="0" smtClean="0"/>
          </a:p>
          <a:p>
            <a:r>
              <a:rPr lang="zh-CN" altLang="en-US" dirty="0" smtClean="0"/>
              <a:t>当前状态中需有决定下一状态的判定代码</a:t>
            </a:r>
            <a:endParaRPr lang="en-US" dirty="0" smtClean="0"/>
          </a:p>
          <a:p>
            <a:r>
              <a:rPr lang="zh-CN" altLang="en-US" dirty="0" smtClean="0"/>
              <a:t>使用枚举常量通过移位寄存器传递至下一状态</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loud 27"/>
          <p:cNvSpPr/>
          <p:nvPr/>
        </p:nvSpPr>
        <p:spPr bwMode="auto">
          <a:xfrm>
            <a:off x="4267199" y="3962400"/>
            <a:ext cx="3048000" cy="1447800"/>
          </a:xfrm>
          <a:prstGeom prst="cloud">
            <a:avLst/>
          </a:prstGeom>
          <a:solidFill>
            <a:schemeClr val="accent3"/>
          </a:solidFill>
          <a:ln w="9525" cap="flat" cmpd="sng" algn="ctr">
            <a:solidFill>
              <a:srgbClr val="0062B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rPr>
              <a:t>      切换代码</a:t>
            </a:r>
            <a:endParaRPr kumimoji="0" lang="en-US" sz="2400" b="1" i="0" u="none" strike="noStrike" cap="none" normalizeH="0" baseline="0" dirty="0" smtClean="0">
              <a:ln>
                <a:noFill/>
              </a:ln>
              <a:solidFill>
                <a:schemeClr val="tx1"/>
              </a:solidFill>
              <a:effectLst/>
            </a:endParaRPr>
          </a:p>
        </p:txBody>
      </p:sp>
      <p:sp>
        <p:nvSpPr>
          <p:cNvPr id="2" name="Title 1"/>
          <p:cNvSpPr>
            <a:spLocks noGrp="1"/>
          </p:cNvSpPr>
          <p:nvPr>
            <p:ph type="title"/>
          </p:nvPr>
        </p:nvSpPr>
        <p:spPr>
          <a:xfrm>
            <a:off x="-12785" y="164575"/>
            <a:ext cx="7772400" cy="1143000"/>
          </a:xfrm>
        </p:spPr>
        <p:txBody>
          <a:bodyPr/>
          <a:lstStyle/>
          <a:p>
            <a:pPr algn="l"/>
            <a:r>
              <a:rPr lang="zh-CN" altLang="en-US" dirty="0" smtClean="0"/>
              <a:t>工作流程</a:t>
            </a:r>
            <a:endParaRPr lang="en-US" dirty="0"/>
          </a:p>
        </p:txBody>
      </p:sp>
      <p:sp>
        <p:nvSpPr>
          <p:cNvPr id="4" name="Rounded Rectangle 3"/>
          <p:cNvSpPr/>
          <p:nvPr/>
        </p:nvSpPr>
        <p:spPr bwMode="auto">
          <a:xfrm>
            <a:off x="2971800" y="1981200"/>
            <a:ext cx="5105400" cy="3810000"/>
          </a:xfrm>
          <a:prstGeom prst="roundRect">
            <a:avLst>
              <a:gd name="adj" fmla="val 8504"/>
            </a:avLst>
          </a:prstGeom>
          <a:noFill/>
          <a:ln w="10160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5" name="U-Turn Arrow 4"/>
          <p:cNvSpPr/>
          <p:nvPr/>
        </p:nvSpPr>
        <p:spPr bwMode="auto">
          <a:xfrm flipH="1">
            <a:off x="2743199" y="1905000"/>
            <a:ext cx="5410198" cy="2438400"/>
          </a:xfrm>
          <a:prstGeom prst="uturnArrow">
            <a:avLst>
              <a:gd name="adj1" fmla="val 7526"/>
              <a:gd name="adj2" fmla="val 9401"/>
              <a:gd name="adj3" fmla="val 11875"/>
              <a:gd name="adj4" fmla="val 16037"/>
              <a:gd name="adj5" fmla="val 95663"/>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pic>
        <p:nvPicPr>
          <p:cNvPr id="6" name="Picture 3"/>
          <p:cNvPicPr>
            <a:picLocks noChangeAspect="1" noChangeArrowheads="1"/>
          </p:cNvPicPr>
          <p:nvPr/>
        </p:nvPicPr>
        <p:blipFill>
          <a:blip r:embed="rId3" cstate="print"/>
          <a:srcRect/>
          <a:stretch>
            <a:fillRect/>
          </a:stretch>
        </p:blipFill>
        <p:spPr bwMode="auto">
          <a:xfrm rot="10800000">
            <a:off x="7834745" y="4267200"/>
            <a:ext cx="471055" cy="376844"/>
          </a:xfrm>
          <a:prstGeom prst="rect">
            <a:avLst/>
          </a:prstGeom>
          <a:noFill/>
          <a:ln w="9525">
            <a:noFill/>
            <a:miter lim="800000"/>
            <a:headEnd/>
            <a:tailEnd/>
          </a:ln>
          <a:effectLst/>
        </p:spPr>
      </p:pic>
      <p:sp>
        <p:nvSpPr>
          <p:cNvPr id="7" name="Rectangle 6"/>
          <p:cNvSpPr/>
          <p:nvPr/>
        </p:nvSpPr>
        <p:spPr bwMode="auto">
          <a:xfrm>
            <a:off x="3428999" y="2286000"/>
            <a:ext cx="4191001" cy="3276600"/>
          </a:xfrm>
          <a:prstGeom prst="rect">
            <a:avLst/>
          </a:prstGeom>
          <a:noFill/>
          <a:ln w="1206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8" name="Rectangle 7"/>
          <p:cNvSpPr/>
          <p:nvPr/>
        </p:nvSpPr>
        <p:spPr bwMode="auto">
          <a:xfrm>
            <a:off x="457199" y="5029200"/>
            <a:ext cx="1524000" cy="381000"/>
          </a:xfrm>
          <a:prstGeom prst="rect">
            <a:avLst/>
          </a:prstGeom>
          <a:solidFill>
            <a:schemeClr val="accent6">
              <a:lumMod val="20000"/>
              <a:lumOff val="80000"/>
            </a:schemeClr>
          </a:solidFill>
          <a:ln w="57150" cap="flat" cmpd="sng" algn="ctr">
            <a:solidFill>
              <a:srgbClr val="0062B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zh-CN" altLang="en-US" b="1" dirty="0" smtClean="0"/>
              <a:t>初始状态</a:t>
            </a:r>
            <a:endParaRPr kumimoji="0" lang="en-US" b="1" i="0" u="none" strike="noStrike" cap="none" normalizeH="0" baseline="0" dirty="0" smtClean="0">
              <a:ln>
                <a:noFill/>
              </a:ln>
              <a:solidFill>
                <a:schemeClr val="tx1"/>
              </a:solidFill>
              <a:effectLst/>
            </a:endParaRPr>
          </a:p>
        </p:txBody>
      </p:sp>
      <p:pic>
        <p:nvPicPr>
          <p:cNvPr id="10" name="Picture 2"/>
          <p:cNvPicPr>
            <a:picLocks noChangeAspect="1" noChangeArrowheads="1"/>
          </p:cNvPicPr>
          <p:nvPr/>
        </p:nvPicPr>
        <p:blipFill>
          <a:blip r:embed="rId3" cstate="print"/>
          <a:srcRect/>
          <a:stretch>
            <a:fillRect/>
          </a:stretch>
        </p:blipFill>
        <p:spPr bwMode="auto">
          <a:xfrm>
            <a:off x="2743199" y="4267200"/>
            <a:ext cx="471055" cy="376844"/>
          </a:xfrm>
          <a:prstGeom prst="rect">
            <a:avLst/>
          </a:prstGeom>
          <a:noFill/>
          <a:ln w="9525">
            <a:noFill/>
            <a:miter lim="800000"/>
            <a:headEnd/>
            <a:tailEnd/>
          </a:ln>
          <a:effectLst/>
        </p:spPr>
      </p:pic>
      <p:cxnSp>
        <p:nvCxnSpPr>
          <p:cNvPr id="11" name="Elbow Connector 10"/>
          <p:cNvCxnSpPr>
            <a:stCxn id="6" idx="3"/>
            <a:endCxn id="14" idx="3"/>
          </p:cNvCxnSpPr>
          <p:nvPr/>
        </p:nvCxnSpPr>
        <p:spPr bwMode="auto">
          <a:xfrm rot="10800000" flipV="1">
            <a:off x="6553199" y="4455622"/>
            <a:ext cx="1281546" cy="459278"/>
          </a:xfrm>
          <a:prstGeom prst="bentConnector3">
            <a:avLst>
              <a:gd name="adj1" fmla="val 50000"/>
            </a:avLst>
          </a:prstGeom>
          <a:solidFill>
            <a:schemeClr val="accent1"/>
          </a:solidFill>
          <a:ln w="57150" cap="flat" cmpd="sng" algn="ctr">
            <a:solidFill>
              <a:srgbClr val="0062BC"/>
            </a:solidFill>
            <a:prstDash val="solid"/>
            <a:round/>
            <a:headEnd type="none" w="med" len="med"/>
            <a:tailEnd type="none" w="med" len="med"/>
          </a:ln>
          <a:effectLst/>
        </p:spPr>
      </p:cxnSp>
      <p:sp>
        <p:nvSpPr>
          <p:cNvPr id="13" name="Rectangle 12"/>
          <p:cNvSpPr/>
          <p:nvPr/>
        </p:nvSpPr>
        <p:spPr bwMode="auto">
          <a:xfrm>
            <a:off x="4800599" y="2133600"/>
            <a:ext cx="1371600" cy="228600"/>
          </a:xfrm>
          <a:prstGeom prst="rect">
            <a:avLst/>
          </a:prstGeom>
          <a:solidFill>
            <a:schemeClr val="bg1"/>
          </a:solidFill>
          <a:ln w="571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FIRST STATE</a:t>
            </a:r>
            <a:endParaRPr kumimoji="0" lang="en-US" sz="1400" b="1" i="0" u="none" strike="noStrike" cap="none" normalizeH="0" baseline="0" dirty="0" smtClean="0">
              <a:ln>
                <a:noFill/>
              </a:ln>
              <a:solidFill>
                <a:schemeClr val="tx1"/>
              </a:solidFill>
              <a:effectLst/>
            </a:endParaRPr>
          </a:p>
        </p:txBody>
      </p:sp>
      <p:sp>
        <p:nvSpPr>
          <p:cNvPr id="14" name="Rectangle 13"/>
          <p:cNvSpPr/>
          <p:nvPr/>
        </p:nvSpPr>
        <p:spPr bwMode="auto">
          <a:xfrm>
            <a:off x="5105399" y="4724400"/>
            <a:ext cx="1447800" cy="381000"/>
          </a:xfrm>
          <a:prstGeom prst="rect">
            <a:avLst/>
          </a:prstGeom>
          <a:solidFill>
            <a:schemeClr val="accent6">
              <a:lumMod val="20000"/>
              <a:lumOff val="80000"/>
            </a:schemeClr>
          </a:solidFill>
          <a:ln w="57150" cap="flat" cmpd="sng" algn="ctr">
            <a:solidFill>
              <a:srgbClr val="0062B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b="1" i="0" u="none" strike="noStrike" cap="none" normalizeH="0" baseline="0" dirty="0" smtClean="0">
                <a:ln>
                  <a:noFill/>
                </a:ln>
                <a:solidFill>
                  <a:schemeClr val="tx1"/>
                </a:solidFill>
                <a:effectLst/>
              </a:rPr>
              <a:t>下一状态</a:t>
            </a:r>
            <a:endParaRPr kumimoji="0" lang="en-US" b="1" i="0" u="none" strike="noStrike" cap="none" normalizeH="0" baseline="0" dirty="0" smtClean="0">
              <a:ln>
                <a:noFill/>
              </a:ln>
              <a:solidFill>
                <a:schemeClr val="tx1"/>
              </a:solidFill>
              <a:effectLst/>
            </a:endParaRPr>
          </a:p>
        </p:txBody>
      </p:sp>
      <p:cxnSp>
        <p:nvCxnSpPr>
          <p:cNvPr id="19" name="Elbow Connector 18"/>
          <p:cNvCxnSpPr>
            <a:stCxn id="8" idx="3"/>
            <a:endCxn id="10" idx="1"/>
          </p:cNvCxnSpPr>
          <p:nvPr/>
        </p:nvCxnSpPr>
        <p:spPr bwMode="auto">
          <a:xfrm flipV="1">
            <a:off x="1981199" y="4455622"/>
            <a:ext cx="762000" cy="764078"/>
          </a:xfrm>
          <a:prstGeom prst="bentConnector3">
            <a:avLst>
              <a:gd name="adj1" fmla="val 50000"/>
            </a:avLst>
          </a:prstGeom>
          <a:solidFill>
            <a:schemeClr val="accent1"/>
          </a:solidFill>
          <a:ln w="57150" cap="flat" cmpd="sng" algn="ctr">
            <a:solidFill>
              <a:srgbClr val="0062BC"/>
            </a:solidFill>
            <a:prstDash val="solid"/>
            <a:round/>
            <a:headEnd type="none" w="med" len="med"/>
            <a:tailEnd type="none" w="med" len="med"/>
          </a:ln>
          <a:effectLst/>
        </p:spPr>
      </p:cxnSp>
      <p:sp>
        <p:nvSpPr>
          <p:cNvPr id="36" name="Right Arrow 35"/>
          <p:cNvSpPr/>
          <p:nvPr/>
        </p:nvSpPr>
        <p:spPr bwMode="auto">
          <a:xfrm rot="3650970">
            <a:off x="5012164" y="3394628"/>
            <a:ext cx="1066800" cy="762000"/>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34" name="Cloud 33"/>
          <p:cNvSpPr/>
          <p:nvPr/>
        </p:nvSpPr>
        <p:spPr bwMode="auto">
          <a:xfrm>
            <a:off x="3657599" y="2495550"/>
            <a:ext cx="2895600" cy="1295400"/>
          </a:xfrm>
          <a:prstGeom prst="cloud">
            <a:avLst/>
          </a:prstGeom>
          <a:solidFill>
            <a:schemeClr val="accent3"/>
          </a:solidFill>
          <a:ln w="9525" cap="flat" cmpd="sng" algn="ctr">
            <a:solidFill>
              <a:srgbClr val="0062B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2400" dirty="0" smtClean="0"/>
              <a:t>   </a:t>
            </a:r>
          </a:p>
          <a:p>
            <a:pPr marL="0" marR="0" indent="0" algn="l" defTabSz="914400" rtl="0" eaLnBrk="0" fontAlgn="base" latinLnBrk="0" hangingPunct="0">
              <a:lnSpc>
                <a:spcPct val="100000"/>
              </a:lnSpc>
              <a:spcBef>
                <a:spcPct val="0"/>
              </a:spcBef>
              <a:spcAft>
                <a:spcPct val="0"/>
              </a:spcAft>
              <a:buClrTx/>
              <a:buSzTx/>
              <a:buFontTx/>
              <a:buNone/>
              <a:tabLst/>
            </a:pPr>
            <a:r>
              <a:rPr lang="en-US" altLang="zh-CN" sz="2400" dirty="0" smtClean="0"/>
              <a:t>   </a:t>
            </a:r>
            <a:r>
              <a:rPr kumimoji="0" lang="zh-CN" altLang="en-US" sz="2400" b="1" i="0" u="none" strike="noStrike" cap="none" normalizeH="0" baseline="0" dirty="0" smtClean="0">
                <a:ln>
                  <a:noFill/>
                </a:ln>
                <a:solidFill>
                  <a:schemeClr val="tx1"/>
                </a:solidFill>
                <a:effectLst/>
              </a:rPr>
              <a:t>执行步骤</a:t>
            </a:r>
            <a:endParaRPr kumimoji="0" lang="en-US" sz="2400" b="1" i="0" u="none" strike="noStrike" cap="none" normalizeH="0" baseline="0" dirty="0" smtClean="0">
              <a:ln>
                <a:noFill/>
              </a:ln>
              <a:solidFill>
                <a:schemeClr val="tx1"/>
              </a:solidFill>
              <a:effectLst/>
            </a:endParaRPr>
          </a:p>
        </p:txBody>
      </p:sp>
      <p:sp>
        <p:nvSpPr>
          <p:cNvPr id="39" name="TextBox 38"/>
          <p:cNvSpPr txBox="1"/>
          <p:nvPr/>
        </p:nvSpPr>
        <p:spPr>
          <a:xfrm>
            <a:off x="28574" y="3505200"/>
            <a:ext cx="2743200" cy="338554"/>
          </a:xfrm>
          <a:prstGeom prst="rect">
            <a:avLst/>
          </a:prstGeom>
          <a:noFill/>
        </p:spPr>
        <p:txBody>
          <a:bodyPr wrap="square" rtlCol="0">
            <a:spAutoFit/>
          </a:bodyPr>
          <a:lstStyle/>
          <a:p>
            <a:r>
              <a:rPr lang="zh-CN" altLang="en-US" sz="1600" i="1" dirty="0" smtClean="0"/>
              <a:t>移位寄存器用于传递状态</a:t>
            </a:r>
            <a:endParaRPr lang="en-US" sz="1600" i="1" dirty="0"/>
          </a:p>
        </p:txBody>
      </p:sp>
      <p:cxnSp>
        <p:nvCxnSpPr>
          <p:cNvPr id="41" name="Straight Arrow Connector 40"/>
          <p:cNvCxnSpPr>
            <a:stCxn id="39" idx="2"/>
          </p:cNvCxnSpPr>
          <p:nvPr/>
        </p:nvCxnSpPr>
        <p:spPr bwMode="auto">
          <a:xfrm rot="16200000" flipH="1">
            <a:off x="1798052" y="3445876"/>
            <a:ext cx="499645" cy="1295400"/>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sp>
        <p:nvSpPr>
          <p:cNvPr id="43" name="TextBox 42"/>
          <p:cNvSpPr txBox="1"/>
          <p:nvPr/>
        </p:nvSpPr>
        <p:spPr>
          <a:xfrm>
            <a:off x="685800" y="1295400"/>
            <a:ext cx="2867025" cy="584775"/>
          </a:xfrm>
          <a:prstGeom prst="rect">
            <a:avLst/>
          </a:prstGeom>
          <a:noFill/>
        </p:spPr>
        <p:txBody>
          <a:bodyPr wrap="square" rtlCol="0">
            <a:spAutoFit/>
          </a:bodyPr>
          <a:lstStyle/>
          <a:p>
            <a:r>
              <a:rPr lang="en-US" sz="1600" i="1" dirty="0" smtClean="0"/>
              <a:t>Case</a:t>
            </a:r>
            <a:r>
              <a:rPr lang="zh-CN" altLang="en-US" sz="1600" i="1" dirty="0" smtClean="0"/>
              <a:t>结构对每一状态都配备一个分支</a:t>
            </a:r>
            <a:endParaRPr lang="en-US" sz="1600" i="1" dirty="0"/>
          </a:p>
        </p:txBody>
      </p:sp>
      <p:cxnSp>
        <p:nvCxnSpPr>
          <p:cNvPr id="45" name="Straight Arrow Connector 44"/>
          <p:cNvCxnSpPr>
            <a:stCxn id="43" idx="2"/>
          </p:cNvCxnSpPr>
          <p:nvPr/>
        </p:nvCxnSpPr>
        <p:spPr bwMode="auto">
          <a:xfrm rot="16200000" flipH="1">
            <a:off x="3333244" y="666244"/>
            <a:ext cx="329626" cy="2757488"/>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sp>
        <p:nvSpPr>
          <p:cNvPr id="52" name="TextBox 51"/>
          <p:cNvSpPr txBox="1"/>
          <p:nvPr/>
        </p:nvSpPr>
        <p:spPr>
          <a:xfrm>
            <a:off x="5715000" y="1219200"/>
            <a:ext cx="3429000" cy="584775"/>
          </a:xfrm>
          <a:prstGeom prst="rect">
            <a:avLst/>
          </a:prstGeom>
          <a:noFill/>
        </p:spPr>
        <p:txBody>
          <a:bodyPr wrap="square" rtlCol="0">
            <a:spAutoFit/>
          </a:bodyPr>
          <a:lstStyle/>
          <a:p>
            <a:r>
              <a:rPr lang="zh-CN" altLang="en-US" sz="1600" i="1" dirty="0" smtClean="0">
                <a:solidFill>
                  <a:srgbClr val="FF0000"/>
                </a:solidFill>
              </a:rPr>
              <a:t>切换代码</a:t>
            </a:r>
            <a:r>
              <a:rPr lang="zh-CN" altLang="en-US" sz="1600" i="1" dirty="0" smtClean="0"/>
              <a:t>根据</a:t>
            </a:r>
            <a:r>
              <a:rPr lang="zh-CN" altLang="en-US" sz="1600" i="1" dirty="0" smtClean="0">
                <a:solidFill>
                  <a:srgbClr val="FF0000"/>
                </a:solidFill>
              </a:rPr>
              <a:t>执行步骤</a:t>
            </a:r>
            <a:r>
              <a:rPr lang="zh-CN" altLang="en-US" sz="1600" i="1" dirty="0" smtClean="0"/>
              <a:t>中的结果来决定下一状态</a:t>
            </a:r>
            <a:endParaRPr lang="en-US" sz="1600" i="1" dirty="0"/>
          </a:p>
        </p:txBody>
      </p:sp>
      <p:cxnSp>
        <p:nvCxnSpPr>
          <p:cNvPr id="53" name="Straight Arrow Connector 52"/>
          <p:cNvCxnSpPr>
            <a:stCxn id="52" idx="2"/>
          </p:cNvCxnSpPr>
          <p:nvPr/>
        </p:nvCxnSpPr>
        <p:spPr bwMode="auto">
          <a:xfrm rot="5400000">
            <a:off x="5645441" y="2406942"/>
            <a:ext cx="2387026" cy="1181093"/>
          </a:xfrm>
          <a:prstGeom prst="straightConnector1">
            <a:avLst/>
          </a:prstGeom>
          <a:solidFill>
            <a:schemeClr val="accent1"/>
          </a:solidFill>
          <a:ln w="571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a:t>
            </a:r>
            <a:endParaRPr lang="en-US" dirty="0"/>
          </a:p>
        </p:txBody>
      </p:sp>
      <p:sp>
        <p:nvSpPr>
          <p:cNvPr id="5" name="Text Placeholder 4"/>
          <p:cNvSpPr>
            <a:spLocks noGrp="1"/>
          </p:cNvSpPr>
          <p:nvPr>
            <p:ph type="body" idx="1"/>
          </p:nvPr>
        </p:nvSpPr>
        <p:spPr/>
        <p:txBody>
          <a:bodyPr/>
          <a:lstStyle/>
          <a:p>
            <a:r>
              <a:rPr lang="zh-CN" altLang="en-US" b="1" dirty="0" smtClean="0"/>
              <a:t>状态机结构</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zh-CN" altLang="en-US" dirty="0" smtClean="0"/>
              <a:t>生产者</a:t>
            </a:r>
            <a:r>
              <a:rPr lang="en-US" altLang="zh-CN" dirty="0" smtClean="0"/>
              <a:t>/</a:t>
            </a:r>
            <a:r>
              <a:rPr lang="zh-CN" altLang="en-US" dirty="0" smtClean="0"/>
              <a:t>消费者</a:t>
            </a:r>
            <a:endParaRPr lang="en-US" dirty="0"/>
          </a:p>
        </p:txBody>
      </p:sp>
      <p:sp>
        <p:nvSpPr>
          <p:cNvPr id="5" name="Subtitle 4"/>
          <p:cNvSpPr>
            <a:spLocks noGrp="1"/>
          </p:cNvSpPr>
          <p:nvPr>
            <p:ph type="subTitle" idx="1"/>
          </p:nvPr>
        </p:nvSpPr>
        <p:spPr>
          <a:xfrm>
            <a:off x="742950" y="4400550"/>
            <a:ext cx="7772400" cy="1752600"/>
          </a:xfrm>
        </p:spPr>
        <p:txBody>
          <a:bodyPr/>
          <a:lstStyle/>
          <a:p>
            <a:pPr algn="l"/>
            <a:r>
              <a:rPr lang="zh-CN" altLang="en-US" sz="2800" b="1" dirty="0" smtClean="0"/>
              <a:t>“我需要可以同时间执行的两个过程，并且需保证它们不会互相影响执行速度。”</a:t>
            </a:r>
            <a:endParaRPr lang="en-US"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5" y="609600"/>
            <a:ext cx="7772400" cy="1143000"/>
          </a:xfrm>
        </p:spPr>
        <p:txBody>
          <a:bodyPr/>
          <a:lstStyle/>
          <a:p>
            <a:pPr algn="l"/>
            <a:r>
              <a:rPr lang="zh-CN" altLang="en-US" dirty="0" smtClean="0"/>
              <a:t>什么是设计模式？</a:t>
            </a:r>
            <a:endParaRPr lang="en-US" dirty="0"/>
          </a:p>
        </p:txBody>
      </p:sp>
      <p:sp>
        <p:nvSpPr>
          <p:cNvPr id="3" name="Content Placeholder 2"/>
          <p:cNvSpPr>
            <a:spLocks noGrp="1"/>
          </p:cNvSpPr>
          <p:nvPr>
            <p:ph idx="1"/>
          </p:nvPr>
        </p:nvSpPr>
        <p:spPr/>
        <p:txBody>
          <a:bodyPr/>
          <a:lstStyle/>
          <a:p>
            <a:r>
              <a:rPr lang="zh-CN" altLang="en-US" sz="3600" dirty="0" smtClean="0"/>
              <a:t>一种</a:t>
            </a:r>
            <a:r>
              <a:rPr lang="en-US" sz="3600" dirty="0" err="1" smtClean="0"/>
              <a:t>LabVIEW</a:t>
            </a:r>
            <a:r>
              <a:rPr lang="zh-CN" altLang="en-US" sz="3600" dirty="0" smtClean="0"/>
              <a:t>程序模板与架构</a:t>
            </a:r>
            <a:endParaRPr lang="en-US" sz="3600" dirty="0" smtClean="0"/>
          </a:p>
          <a:p>
            <a:r>
              <a:rPr lang="zh-CN" altLang="en-US" sz="3600" dirty="0" smtClean="0"/>
              <a:t>具有灵活的配置功能</a:t>
            </a:r>
            <a:endParaRPr lang="en-US" altLang="zh-CN" sz="3600" dirty="0" smtClean="0"/>
          </a:p>
          <a:p>
            <a:r>
              <a:rPr lang="zh-CN" altLang="en-US" sz="3600" dirty="0" smtClean="0"/>
              <a:t>被广泛使用</a:t>
            </a:r>
            <a:endParaRPr lang="en-US" sz="3600" dirty="0" smtClean="0"/>
          </a:p>
          <a:p>
            <a:endParaRPr lang="en-US" sz="3600" dirty="0"/>
          </a:p>
        </p:txBody>
      </p:sp>
      <p:pic>
        <p:nvPicPr>
          <p:cNvPr id="4" name="Picture 30" descr="NEW_LV_ICON"/>
          <p:cNvPicPr preferRelativeResize="0">
            <a:picLocks noChangeAspect="1" noChangeArrowheads="1"/>
          </p:cNvPicPr>
          <p:nvPr/>
        </p:nvPicPr>
        <p:blipFill>
          <a:blip r:embed="rId3" cstate="print"/>
          <a:stretch>
            <a:fillRect/>
          </a:stretch>
        </p:blipFill>
        <p:spPr bwMode="auto">
          <a:xfrm>
            <a:off x="6921499" y="3632200"/>
            <a:ext cx="1987435" cy="2273300"/>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202980"/>
            <a:ext cx="8833150" cy="1143000"/>
          </a:xfrm>
        </p:spPr>
        <p:txBody>
          <a:bodyPr/>
          <a:lstStyle/>
          <a:p>
            <a:pPr algn="l"/>
            <a:r>
              <a:rPr lang="zh-CN" altLang="en-US" dirty="0" smtClean="0"/>
              <a:t>在</a:t>
            </a:r>
            <a:r>
              <a:rPr lang="en-US" altLang="zh-CN" dirty="0" err="1" smtClean="0"/>
              <a:t>LabVIEW</a:t>
            </a:r>
            <a:r>
              <a:rPr lang="zh-CN" altLang="en-US" dirty="0" smtClean="0"/>
              <a:t>下实现生产者</a:t>
            </a:r>
            <a:r>
              <a:rPr lang="en-US" altLang="zh-CN" dirty="0" smtClean="0"/>
              <a:t>/</a:t>
            </a:r>
            <a:r>
              <a:rPr lang="zh-CN" altLang="en-US" dirty="0" smtClean="0"/>
              <a:t>消费者</a:t>
            </a:r>
            <a:endParaRPr lang="en-US" dirty="0"/>
          </a:p>
        </p:txBody>
      </p:sp>
      <p:sp>
        <p:nvSpPr>
          <p:cNvPr id="3" name="Content Placeholder 2"/>
          <p:cNvSpPr>
            <a:spLocks noGrp="1"/>
          </p:cNvSpPr>
          <p:nvPr>
            <p:ph idx="1"/>
          </p:nvPr>
        </p:nvSpPr>
        <p:spPr/>
        <p:txBody>
          <a:bodyPr/>
          <a:lstStyle/>
          <a:p>
            <a:r>
              <a:rPr lang="zh-CN" altLang="en-US" dirty="0" smtClean="0"/>
              <a:t>无数据相关的多个循环</a:t>
            </a:r>
            <a:endParaRPr lang="en-US" dirty="0" smtClean="0"/>
          </a:p>
          <a:p>
            <a:r>
              <a:rPr lang="zh-CN" altLang="en-US" dirty="0" smtClean="0"/>
              <a:t>主 </a:t>
            </a:r>
            <a:r>
              <a:rPr lang="en-US" altLang="zh-CN" dirty="0" smtClean="0"/>
              <a:t>/ </a:t>
            </a:r>
            <a:r>
              <a:rPr lang="zh-CN" altLang="en-US" dirty="0" smtClean="0"/>
              <a:t>从关系</a:t>
            </a:r>
            <a:endParaRPr lang="en-US" altLang="zh-CN" dirty="0" smtClean="0"/>
          </a:p>
          <a:p>
            <a:r>
              <a:rPr lang="zh-CN" altLang="en-US" dirty="0" smtClean="0"/>
              <a:t>在循环间实现通讯与同步</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202980"/>
            <a:ext cx="7772400" cy="1143000"/>
          </a:xfrm>
        </p:spPr>
        <p:txBody>
          <a:bodyPr/>
          <a:lstStyle/>
          <a:p>
            <a:pPr algn="l"/>
            <a:r>
              <a:rPr lang="zh-CN" altLang="en-US" dirty="0" smtClean="0"/>
              <a:t>工作流程</a:t>
            </a:r>
            <a:endParaRPr lang="en-US" dirty="0"/>
          </a:p>
        </p:txBody>
      </p:sp>
      <p:sp>
        <p:nvSpPr>
          <p:cNvPr id="3" name="Content Placeholder 2"/>
          <p:cNvSpPr>
            <a:spLocks noGrp="1"/>
          </p:cNvSpPr>
          <p:nvPr>
            <p:ph idx="1"/>
          </p:nvPr>
        </p:nvSpPr>
        <p:spPr>
          <a:xfrm>
            <a:off x="314324" y="1400175"/>
            <a:ext cx="4886325" cy="4686300"/>
          </a:xfrm>
        </p:spPr>
        <p:txBody>
          <a:bodyPr/>
          <a:lstStyle/>
          <a:p>
            <a:r>
              <a:rPr lang="zh-CN" altLang="en-US" sz="2800" dirty="0" smtClean="0"/>
              <a:t>主循环负责通知各个从循环是否执行</a:t>
            </a:r>
            <a:endParaRPr lang="en-US" sz="2800" dirty="0" smtClean="0"/>
          </a:p>
          <a:p>
            <a:r>
              <a:rPr lang="zh-CN" altLang="en-US" sz="2800" dirty="0" smtClean="0"/>
              <a:t>允许循环间异步执行</a:t>
            </a:r>
            <a:endParaRPr lang="en-US" sz="2800" dirty="0" smtClean="0"/>
          </a:p>
          <a:p>
            <a:r>
              <a:rPr lang="zh-CN" altLang="en-US" sz="2800" dirty="0" smtClean="0"/>
              <a:t>数据的非相关性实现多线程</a:t>
            </a:r>
            <a:endParaRPr lang="en-US" sz="2800" dirty="0" smtClean="0"/>
          </a:p>
          <a:p>
            <a:r>
              <a:rPr lang="zh-CN" altLang="en-US" sz="2800" dirty="0" smtClean="0"/>
              <a:t>程序过程分解</a:t>
            </a:r>
            <a:r>
              <a:rPr lang="en-US" sz="2800" dirty="0" smtClean="0"/>
              <a:t> </a:t>
            </a:r>
          </a:p>
        </p:txBody>
      </p:sp>
      <p:sp>
        <p:nvSpPr>
          <p:cNvPr id="5" name="Rounded Rectangle 4"/>
          <p:cNvSpPr/>
          <p:nvPr/>
        </p:nvSpPr>
        <p:spPr bwMode="auto">
          <a:xfrm>
            <a:off x="6105525" y="2438400"/>
            <a:ext cx="2819400" cy="1524000"/>
          </a:xfrm>
          <a:prstGeom prst="roundRect">
            <a:avLst/>
          </a:prstGeom>
          <a:solidFill>
            <a:schemeClr val="bg1">
              <a:lumMod val="85000"/>
            </a:schemeClr>
          </a:solidFill>
          <a:ln w="76200">
            <a:solidFill>
              <a:schemeClr val="bg1">
                <a:lumMod val="50000"/>
              </a:schemeClr>
            </a:solidFill>
            <a:headEnd type="none" w="med" len="med"/>
            <a:tailEnd type="none" w="med" len="med"/>
          </a:ln>
          <a:scene3d>
            <a:camera prst="obliqueTopRight"/>
            <a:lightRig rig="threePt" dir="t"/>
          </a:scene3d>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mj-lt"/>
              </a:rPr>
              <a:t>从循环</a:t>
            </a:r>
            <a:r>
              <a:rPr kumimoji="0" lang="en-US" altLang="zh-CN" sz="2400" b="0" i="0" u="none" strike="noStrike" cap="none" normalizeH="0" baseline="0" dirty="0" smtClean="0">
                <a:ln>
                  <a:noFill/>
                </a:ln>
                <a:solidFill>
                  <a:schemeClr val="tx1"/>
                </a:solidFill>
                <a:effectLst/>
                <a:latin typeface="+mj-lt"/>
              </a:rPr>
              <a:t>1</a:t>
            </a:r>
            <a:endParaRPr kumimoji="0" lang="en-US" sz="2400" b="0" i="0" u="none" strike="noStrike" cap="none" normalizeH="0" baseline="0" dirty="0" smtClean="0">
              <a:ln>
                <a:noFill/>
              </a:ln>
              <a:solidFill>
                <a:schemeClr val="tx1"/>
              </a:solidFill>
              <a:effectLst/>
              <a:latin typeface="+mj-lt"/>
            </a:endParaRPr>
          </a:p>
        </p:txBody>
      </p:sp>
      <p:sp>
        <p:nvSpPr>
          <p:cNvPr id="7" name="U-Turn Arrow 6"/>
          <p:cNvSpPr/>
          <p:nvPr/>
        </p:nvSpPr>
        <p:spPr bwMode="auto">
          <a:xfrm rot="16200000" flipH="1">
            <a:off x="5343525" y="1752600"/>
            <a:ext cx="1905000" cy="1447800"/>
          </a:xfrm>
          <a:prstGeom prst="uturnArrow">
            <a:avLst>
              <a:gd name="adj1" fmla="val 11160"/>
              <a:gd name="adj2" fmla="val 14824"/>
              <a:gd name="adj3" fmla="val 24186"/>
              <a:gd name="adj4" fmla="val 20184"/>
              <a:gd name="adj5" fmla="val 76628"/>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6" name="Rounded Rectangle 5"/>
          <p:cNvSpPr/>
          <p:nvPr/>
        </p:nvSpPr>
        <p:spPr bwMode="auto">
          <a:xfrm>
            <a:off x="6105525" y="4191000"/>
            <a:ext cx="2819400" cy="1524000"/>
          </a:xfrm>
          <a:prstGeom prst="roundRect">
            <a:avLst/>
          </a:prstGeom>
          <a:solidFill>
            <a:schemeClr val="bg1">
              <a:lumMod val="85000"/>
            </a:schemeClr>
          </a:solidFill>
          <a:ln w="76200">
            <a:solidFill>
              <a:schemeClr val="bg1">
                <a:lumMod val="50000"/>
              </a:schemeClr>
            </a:solidFill>
            <a:headEnd type="none" w="med" len="med"/>
            <a:tailEnd type="none" w="med" len="med"/>
          </a:ln>
          <a:scene3d>
            <a:camera prst="obliqueTopRight"/>
            <a:lightRig rig="threePt" dir="t"/>
          </a:scene3d>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mj-lt"/>
              </a:rPr>
              <a:t>从循环</a:t>
            </a:r>
            <a:r>
              <a:rPr kumimoji="0" lang="en-US" sz="2400" b="0" i="0" u="none" strike="noStrike" cap="none" normalizeH="0" baseline="0" dirty="0" smtClean="0">
                <a:ln>
                  <a:noFill/>
                </a:ln>
                <a:solidFill>
                  <a:schemeClr val="tx1"/>
                </a:solidFill>
                <a:effectLst/>
                <a:latin typeface="+mj-lt"/>
              </a:rPr>
              <a:t>2</a:t>
            </a:r>
          </a:p>
        </p:txBody>
      </p:sp>
      <p:sp>
        <p:nvSpPr>
          <p:cNvPr id="8" name="U-Turn Arrow 7"/>
          <p:cNvSpPr/>
          <p:nvPr/>
        </p:nvSpPr>
        <p:spPr bwMode="auto">
          <a:xfrm rot="16200000" flipH="1">
            <a:off x="4391025" y="2247901"/>
            <a:ext cx="3733800" cy="1828800"/>
          </a:xfrm>
          <a:prstGeom prst="uturnArrow">
            <a:avLst>
              <a:gd name="adj1" fmla="val 7579"/>
              <a:gd name="adj2" fmla="val 10927"/>
              <a:gd name="adj3" fmla="val 19077"/>
              <a:gd name="adj4" fmla="val 23256"/>
              <a:gd name="adj5" fmla="val 75882"/>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8" charset="0"/>
            </a:endParaRPr>
          </a:p>
        </p:txBody>
      </p:sp>
      <p:sp>
        <p:nvSpPr>
          <p:cNvPr id="4" name="Rounded Rectangle 3"/>
          <p:cNvSpPr/>
          <p:nvPr/>
        </p:nvSpPr>
        <p:spPr bwMode="auto">
          <a:xfrm>
            <a:off x="6105525" y="685800"/>
            <a:ext cx="2819400" cy="1524000"/>
          </a:xfrm>
          <a:prstGeom prst="roundRect">
            <a:avLst/>
          </a:prstGeom>
          <a:solidFill>
            <a:schemeClr val="bg1">
              <a:lumMod val="85000"/>
            </a:schemeClr>
          </a:solidFill>
          <a:ln w="76200">
            <a:solidFill>
              <a:schemeClr val="bg1">
                <a:lumMod val="50000"/>
              </a:schemeClr>
            </a:solidFill>
            <a:headEnd type="none" w="med" len="med"/>
            <a:tailEnd type="none" w="med" len="med"/>
          </a:ln>
          <a:scene3d>
            <a:camera prst="obliqueTopRight"/>
            <a:lightRig rig="threePt" dir="t"/>
          </a:scene3d>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2800" b="0" i="0" u="none" strike="noStrike" cap="none" normalizeH="0" baseline="0" dirty="0" smtClean="0">
                <a:ln>
                  <a:noFill/>
                </a:ln>
                <a:solidFill>
                  <a:schemeClr val="tx1"/>
                </a:solidFill>
                <a:effectLst/>
                <a:latin typeface="+mj-lt"/>
              </a:rPr>
              <a:t>主循环</a:t>
            </a:r>
            <a:endParaRPr kumimoji="0" lang="en-US" sz="2800" b="0"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164575"/>
            <a:ext cx="7772400" cy="1143000"/>
          </a:xfrm>
        </p:spPr>
        <p:txBody>
          <a:bodyPr/>
          <a:lstStyle/>
          <a:p>
            <a:pPr algn="l"/>
            <a:r>
              <a:rPr lang="zh-CN" altLang="en-US" dirty="0" smtClean="0"/>
              <a:t>实现循环间的数据通讯</a:t>
            </a:r>
            <a:endParaRPr lang="en-US" dirty="0"/>
          </a:p>
        </p:txBody>
      </p:sp>
      <p:sp>
        <p:nvSpPr>
          <p:cNvPr id="3" name="Content Placeholder 2"/>
          <p:cNvSpPr>
            <a:spLocks noGrp="1"/>
          </p:cNvSpPr>
          <p:nvPr>
            <p:ph idx="1"/>
          </p:nvPr>
        </p:nvSpPr>
        <p:spPr>
          <a:xfrm>
            <a:off x="354012" y="1490663"/>
            <a:ext cx="8713788" cy="4789487"/>
          </a:xfrm>
        </p:spPr>
        <p:txBody>
          <a:bodyPr/>
          <a:lstStyle/>
          <a:p>
            <a:r>
              <a:rPr lang="zh-CN" altLang="en-US" dirty="0" smtClean="0"/>
              <a:t>变量</a:t>
            </a:r>
            <a:endParaRPr lang="en-US" dirty="0" smtClean="0"/>
          </a:p>
          <a:p>
            <a:r>
              <a:rPr lang="zh-CN" altLang="en-US" dirty="0" smtClean="0"/>
              <a:t>通知器</a:t>
            </a:r>
            <a:endParaRPr lang="en-US" dirty="0" smtClean="0"/>
          </a:p>
          <a:p>
            <a:r>
              <a:rPr lang="zh-CN" altLang="en-US" dirty="0" smtClean="0"/>
              <a:t>队列</a:t>
            </a:r>
            <a:endParaRPr lang="en-US" dirty="0" smtClean="0"/>
          </a:p>
          <a:p>
            <a:r>
              <a:rPr lang="zh-CN" altLang="en-US" dirty="0" smtClean="0"/>
              <a:t>信号量</a:t>
            </a:r>
            <a:endParaRPr lang="en-US" dirty="0" smtClean="0"/>
          </a:p>
          <a:p>
            <a:r>
              <a:rPr lang="zh-CN" altLang="en-US" dirty="0" smtClean="0"/>
              <a:t>集合</a:t>
            </a:r>
            <a:endParaRPr lang="en-US" dirty="0"/>
          </a:p>
        </p:txBody>
      </p:sp>
      <p:pic>
        <p:nvPicPr>
          <p:cNvPr id="118786" name="Picture 2"/>
          <p:cNvPicPr>
            <a:picLocks noChangeAspect="1" noChangeArrowheads="1"/>
          </p:cNvPicPr>
          <p:nvPr/>
        </p:nvPicPr>
        <p:blipFill>
          <a:blip r:embed="rId3" cstate="print"/>
          <a:srcRect/>
          <a:stretch>
            <a:fillRect/>
          </a:stretch>
        </p:blipFill>
        <p:spPr bwMode="auto">
          <a:xfrm>
            <a:off x="4237037" y="1552575"/>
            <a:ext cx="4000500" cy="28359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202980"/>
            <a:ext cx="7772400" cy="1143000"/>
          </a:xfrm>
        </p:spPr>
        <p:txBody>
          <a:bodyPr/>
          <a:lstStyle/>
          <a:p>
            <a:pPr algn="l"/>
            <a:r>
              <a:rPr lang="zh-CN" altLang="en-US" dirty="0" smtClean="0"/>
              <a:t>队列</a:t>
            </a:r>
            <a:endParaRPr lang="en-US" dirty="0"/>
          </a:p>
        </p:txBody>
      </p:sp>
      <p:pic>
        <p:nvPicPr>
          <p:cNvPr id="90114" name="Picture 2"/>
          <p:cNvPicPr>
            <a:picLocks noChangeAspect="1" noChangeArrowheads="1"/>
          </p:cNvPicPr>
          <p:nvPr/>
        </p:nvPicPr>
        <p:blipFill>
          <a:blip r:embed="rId3" cstate="print"/>
          <a:srcRect/>
          <a:stretch>
            <a:fillRect/>
          </a:stretch>
        </p:blipFill>
        <p:spPr bwMode="auto">
          <a:xfrm>
            <a:off x="6019800" y="1381125"/>
            <a:ext cx="2514600" cy="3753853"/>
          </a:xfrm>
          <a:prstGeom prst="rect">
            <a:avLst/>
          </a:prstGeom>
          <a:noFill/>
          <a:ln w="9525">
            <a:noFill/>
            <a:miter lim="800000"/>
            <a:headEnd/>
            <a:tailEnd/>
          </a:ln>
          <a:effectLst/>
        </p:spPr>
      </p:pic>
      <p:pic>
        <p:nvPicPr>
          <p:cNvPr id="90122" name="Picture 10"/>
          <p:cNvPicPr>
            <a:picLocks noChangeAspect="1" noChangeArrowheads="1"/>
          </p:cNvPicPr>
          <p:nvPr/>
        </p:nvPicPr>
        <p:blipFill>
          <a:blip r:embed="rId4" cstate="print"/>
          <a:srcRect/>
          <a:stretch>
            <a:fillRect/>
          </a:stretch>
        </p:blipFill>
        <p:spPr bwMode="auto">
          <a:xfrm>
            <a:off x="533400" y="4191000"/>
            <a:ext cx="4981990" cy="1143000"/>
          </a:xfrm>
          <a:prstGeom prst="rect">
            <a:avLst/>
          </a:prstGeom>
          <a:noFill/>
          <a:ln w="9525">
            <a:noFill/>
            <a:miter lim="800000"/>
            <a:headEnd/>
            <a:tailEnd/>
          </a:ln>
          <a:effectLst/>
        </p:spPr>
      </p:pic>
      <p:pic>
        <p:nvPicPr>
          <p:cNvPr id="90124" name="Picture 12"/>
          <p:cNvPicPr>
            <a:picLocks noChangeAspect="1" noChangeArrowheads="1"/>
          </p:cNvPicPr>
          <p:nvPr/>
        </p:nvPicPr>
        <p:blipFill>
          <a:blip r:embed="rId5" cstate="print"/>
          <a:srcRect/>
          <a:stretch>
            <a:fillRect/>
          </a:stretch>
        </p:blipFill>
        <p:spPr bwMode="auto">
          <a:xfrm>
            <a:off x="1143000" y="1676400"/>
            <a:ext cx="3505200" cy="1055329"/>
          </a:xfrm>
          <a:prstGeom prst="rect">
            <a:avLst/>
          </a:prstGeom>
          <a:noFill/>
          <a:ln w="9525">
            <a:noFill/>
            <a:miter lim="800000"/>
            <a:headEnd/>
            <a:tailEnd/>
          </a:ln>
          <a:effectLst/>
        </p:spPr>
      </p:pic>
      <p:sp>
        <p:nvSpPr>
          <p:cNvPr id="15" name="TextBox 14"/>
          <p:cNvSpPr txBox="1"/>
          <p:nvPr/>
        </p:nvSpPr>
        <p:spPr>
          <a:xfrm>
            <a:off x="1724025" y="1219200"/>
            <a:ext cx="2249334" cy="400110"/>
          </a:xfrm>
          <a:prstGeom prst="rect">
            <a:avLst/>
          </a:prstGeom>
          <a:noFill/>
        </p:spPr>
        <p:txBody>
          <a:bodyPr wrap="none" rtlCol="0">
            <a:spAutoFit/>
          </a:bodyPr>
          <a:lstStyle/>
          <a:p>
            <a:r>
              <a:rPr lang="zh-CN" altLang="en-US" sz="2000" b="1" dirty="0" smtClean="0"/>
              <a:t>在队列中添加元素</a:t>
            </a:r>
            <a:endParaRPr lang="en-US" sz="2000" b="1" dirty="0"/>
          </a:p>
        </p:txBody>
      </p:sp>
      <p:sp>
        <p:nvSpPr>
          <p:cNvPr id="16" name="TextBox 15"/>
          <p:cNvSpPr txBox="1"/>
          <p:nvPr/>
        </p:nvSpPr>
        <p:spPr>
          <a:xfrm>
            <a:off x="1838325" y="4057650"/>
            <a:ext cx="2249334" cy="400110"/>
          </a:xfrm>
          <a:prstGeom prst="rect">
            <a:avLst/>
          </a:prstGeom>
          <a:noFill/>
        </p:spPr>
        <p:txBody>
          <a:bodyPr wrap="none" rtlCol="0">
            <a:spAutoFit/>
          </a:bodyPr>
          <a:lstStyle/>
          <a:p>
            <a:r>
              <a:rPr lang="zh-CN" altLang="en-US" sz="2000" b="1" dirty="0" smtClean="0"/>
              <a:t>从队列中释放元素</a:t>
            </a:r>
            <a:endParaRPr lang="en-US" sz="2000" b="1" dirty="0"/>
          </a:p>
        </p:txBody>
      </p:sp>
      <p:cxnSp>
        <p:nvCxnSpPr>
          <p:cNvPr id="21" name="Straight Arrow Connector 20"/>
          <p:cNvCxnSpPr>
            <a:stCxn id="22" idx="1"/>
          </p:cNvCxnSpPr>
          <p:nvPr/>
        </p:nvCxnSpPr>
        <p:spPr bwMode="auto">
          <a:xfrm rot="10800000" flipV="1">
            <a:off x="1066800" y="3689866"/>
            <a:ext cx="381000" cy="57733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1447800" y="3505200"/>
            <a:ext cx="3485249" cy="369332"/>
          </a:xfrm>
          <a:prstGeom prst="rect">
            <a:avLst/>
          </a:prstGeom>
          <a:noFill/>
        </p:spPr>
        <p:txBody>
          <a:bodyPr wrap="none" rtlCol="0">
            <a:spAutoFit/>
          </a:bodyPr>
          <a:lstStyle/>
          <a:p>
            <a:r>
              <a:rPr lang="en-US" i="1" dirty="0" smtClean="0"/>
              <a:t>Reference to existing queue in memory</a:t>
            </a:r>
            <a:endParaRPr lang="en-US" i="1" dirty="0"/>
          </a:p>
        </p:txBody>
      </p:sp>
      <p:sp>
        <p:nvSpPr>
          <p:cNvPr id="26" name="TextBox 25"/>
          <p:cNvSpPr txBox="1"/>
          <p:nvPr/>
        </p:nvSpPr>
        <p:spPr>
          <a:xfrm>
            <a:off x="-11107" y="3048000"/>
            <a:ext cx="3281669" cy="400110"/>
          </a:xfrm>
          <a:prstGeom prst="rect">
            <a:avLst/>
          </a:prstGeom>
          <a:noFill/>
        </p:spPr>
        <p:txBody>
          <a:bodyPr wrap="none" rtlCol="0">
            <a:spAutoFit/>
          </a:bodyPr>
          <a:lstStyle/>
          <a:p>
            <a:r>
              <a:rPr lang="zh-CN" altLang="en-US" sz="2000" i="1" dirty="0" smtClean="0"/>
              <a:t>选择队列中元素的数据类型</a:t>
            </a:r>
            <a:endParaRPr lang="en-US" sz="2000" i="1" dirty="0"/>
          </a:p>
        </p:txBody>
      </p:sp>
      <p:cxnSp>
        <p:nvCxnSpPr>
          <p:cNvPr id="27" name="Straight Arrow Connector 26"/>
          <p:cNvCxnSpPr>
            <a:stCxn id="26" idx="0"/>
          </p:cNvCxnSpPr>
          <p:nvPr/>
        </p:nvCxnSpPr>
        <p:spPr bwMode="auto">
          <a:xfrm flipH="1" flipV="1">
            <a:off x="1600206" y="2438400"/>
            <a:ext cx="29522"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4" name="TextBox 33"/>
          <p:cNvSpPr txBox="1"/>
          <p:nvPr/>
        </p:nvSpPr>
        <p:spPr>
          <a:xfrm>
            <a:off x="1845245" y="5618085"/>
            <a:ext cx="4830168" cy="400110"/>
          </a:xfrm>
          <a:prstGeom prst="rect">
            <a:avLst/>
          </a:prstGeom>
          <a:noFill/>
        </p:spPr>
        <p:txBody>
          <a:bodyPr wrap="none" rtlCol="0">
            <a:spAutoFit/>
          </a:bodyPr>
          <a:lstStyle/>
          <a:p>
            <a:r>
              <a:rPr lang="zh-CN" altLang="en-US" sz="2000" i="1" dirty="0" smtClean="0"/>
              <a:t>出列操作需要等待数据进入或者超时情况</a:t>
            </a:r>
            <a:endParaRPr lang="en-US" sz="2000" i="1" dirty="0"/>
          </a:p>
        </p:txBody>
      </p:sp>
      <p:cxnSp>
        <p:nvCxnSpPr>
          <p:cNvPr id="35" name="Straight Arrow Connector 34"/>
          <p:cNvCxnSpPr/>
          <p:nvPr/>
        </p:nvCxnSpPr>
        <p:spPr bwMode="auto">
          <a:xfrm flipV="1">
            <a:off x="3535065" y="5157225"/>
            <a:ext cx="16659" cy="50485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164575"/>
            <a:ext cx="7772400" cy="1143000"/>
          </a:xfrm>
        </p:spPr>
        <p:txBody>
          <a:bodyPr/>
          <a:lstStyle/>
          <a:p>
            <a:pPr algn="l"/>
            <a:r>
              <a:rPr lang="zh-CN" altLang="en-US" dirty="0" smtClean="0"/>
              <a:t>生产者</a:t>
            </a:r>
            <a:r>
              <a:rPr lang="en-US" dirty="0" smtClean="0"/>
              <a:t> / </a:t>
            </a:r>
            <a:r>
              <a:rPr lang="zh-CN" altLang="en-US" dirty="0" smtClean="0"/>
              <a:t>消费者循环</a:t>
            </a:r>
            <a:endParaRPr lang="en-US" dirty="0"/>
          </a:p>
        </p:txBody>
      </p:sp>
      <p:pic>
        <p:nvPicPr>
          <p:cNvPr id="9218" name="Picture 2"/>
          <p:cNvPicPr>
            <a:picLocks noChangeAspect="1" noChangeArrowheads="1"/>
          </p:cNvPicPr>
          <p:nvPr/>
        </p:nvPicPr>
        <p:blipFill>
          <a:blip r:embed="rId3" cstate="print"/>
          <a:srcRect/>
          <a:stretch>
            <a:fillRect/>
          </a:stretch>
        </p:blipFill>
        <p:spPr bwMode="auto">
          <a:xfrm>
            <a:off x="1162050" y="1504950"/>
            <a:ext cx="5781675" cy="42697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a:t>
            </a:r>
            <a:endParaRPr lang="en-US" dirty="0"/>
          </a:p>
        </p:txBody>
      </p:sp>
      <p:sp>
        <p:nvSpPr>
          <p:cNvPr id="5" name="Text Placeholder 4"/>
          <p:cNvSpPr>
            <a:spLocks noGrp="1"/>
          </p:cNvSpPr>
          <p:nvPr>
            <p:ph type="body" idx="1"/>
          </p:nvPr>
        </p:nvSpPr>
        <p:spPr/>
        <p:txBody>
          <a:bodyPr/>
          <a:lstStyle/>
          <a:p>
            <a:r>
              <a:rPr lang="zh-CN" altLang="en-US" b="1" dirty="0" smtClean="0"/>
              <a:t>生产者</a:t>
            </a:r>
            <a:r>
              <a:rPr lang="en-US" b="1" dirty="0" smtClean="0"/>
              <a:t> / </a:t>
            </a:r>
            <a:r>
              <a:rPr lang="zh-CN" altLang="en-US" b="1" dirty="0" smtClean="0"/>
              <a:t>消费者</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5" y="202980"/>
            <a:ext cx="7772400" cy="1143000"/>
          </a:xfrm>
        </p:spPr>
        <p:txBody>
          <a:bodyPr/>
          <a:lstStyle/>
          <a:p>
            <a:pPr algn="l"/>
            <a:r>
              <a:rPr lang="zh-CN" altLang="en-US" dirty="0" smtClean="0"/>
              <a:t>总结</a:t>
            </a:r>
            <a:endParaRPr lang="en-US" dirty="0"/>
          </a:p>
        </p:txBody>
      </p:sp>
      <p:sp>
        <p:nvSpPr>
          <p:cNvPr id="3" name="Content Placeholder 2"/>
          <p:cNvSpPr>
            <a:spLocks noGrp="1"/>
          </p:cNvSpPr>
          <p:nvPr>
            <p:ph idx="1"/>
          </p:nvPr>
        </p:nvSpPr>
        <p:spPr>
          <a:xfrm>
            <a:off x="263525" y="1306513"/>
            <a:ext cx="8713788" cy="4789487"/>
          </a:xfrm>
        </p:spPr>
        <p:txBody>
          <a:bodyPr/>
          <a:lstStyle/>
          <a:p>
            <a:r>
              <a:rPr lang="zh-CN" altLang="en-US" dirty="0" smtClean="0"/>
              <a:t>设计模式</a:t>
            </a:r>
            <a:endParaRPr lang="en-US" altLang="zh-CN" dirty="0" smtClean="0"/>
          </a:p>
          <a:p>
            <a:pPr lvl="1"/>
            <a:r>
              <a:rPr lang="zh-CN" altLang="en-US" dirty="0" smtClean="0">
                <a:latin typeface="宋体" pitchFamily="2" charset="-122"/>
                <a:ea typeface="宋体" pitchFamily="2" charset="-122"/>
              </a:rPr>
              <a:t>简化</a:t>
            </a:r>
            <a:r>
              <a:rPr lang="en-US" altLang="zh-CN" dirty="0" err="1" smtClean="0">
                <a:latin typeface="宋体" pitchFamily="2" charset="-122"/>
                <a:ea typeface="宋体" pitchFamily="2" charset="-122"/>
              </a:rPr>
              <a:t>LabVIEW</a:t>
            </a:r>
            <a:r>
              <a:rPr lang="zh-CN" altLang="en-US" dirty="0" smtClean="0">
                <a:latin typeface="宋体" pitchFamily="2" charset="-122"/>
                <a:ea typeface="宋体" pitchFamily="2" charset="-122"/>
              </a:rPr>
              <a:t>开发过程</a:t>
            </a:r>
            <a:endParaRPr lang="en-US" altLang="zh-CN" dirty="0" smtClean="0">
              <a:latin typeface="宋体" pitchFamily="2" charset="-122"/>
              <a:ea typeface="宋体" pitchFamily="2" charset="-122"/>
            </a:endParaRPr>
          </a:p>
          <a:p>
            <a:pPr lvl="1"/>
            <a:r>
              <a:rPr lang="zh-CN" altLang="en-US" dirty="0" smtClean="0">
                <a:latin typeface="宋体" pitchFamily="2" charset="-122"/>
                <a:ea typeface="宋体" pitchFamily="2" charset="-122"/>
              </a:rPr>
              <a:t>被广泛使用及证明其可用</a:t>
            </a:r>
            <a:endParaRPr lang="en-US" altLang="zh-CN" dirty="0" smtClean="0">
              <a:latin typeface="宋体" pitchFamily="2" charset="-122"/>
              <a:ea typeface="宋体" pitchFamily="2" charset="-122"/>
            </a:endParaRPr>
          </a:p>
          <a:p>
            <a:r>
              <a:rPr lang="zh-CN" altLang="en-US" dirty="0" smtClean="0"/>
              <a:t>常用的</a:t>
            </a:r>
            <a:r>
              <a:rPr lang="en-US" dirty="0" err="1" smtClean="0"/>
              <a:t>LabVIEW</a:t>
            </a:r>
            <a:r>
              <a:rPr lang="zh-CN" altLang="en-US" dirty="0" smtClean="0"/>
              <a:t>设计模式</a:t>
            </a:r>
            <a:endParaRPr lang="en-US" altLang="zh-CN" dirty="0" smtClean="0"/>
          </a:p>
          <a:p>
            <a:pPr lvl="1"/>
            <a:r>
              <a:rPr lang="zh-CN" altLang="en-US" dirty="0" smtClean="0">
                <a:latin typeface="宋体" pitchFamily="2" charset="-122"/>
                <a:ea typeface="宋体" pitchFamily="2" charset="-122"/>
              </a:rPr>
              <a:t>数据流</a:t>
            </a:r>
            <a:endParaRPr lang="en-US" altLang="zh-CN" dirty="0" smtClean="0">
              <a:latin typeface="宋体" pitchFamily="2" charset="-122"/>
              <a:ea typeface="宋体" pitchFamily="2" charset="-122"/>
            </a:endParaRPr>
          </a:p>
          <a:p>
            <a:pPr lvl="1"/>
            <a:r>
              <a:rPr lang="zh-CN" altLang="en-US" dirty="0" smtClean="0">
                <a:latin typeface="宋体" pitchFamily="2" charset="-122"/>
                <a:ea typeface="宋体" pitchFamily="2" charset="-122"/>
              </a:rPr>
              <a:t>事件驱动</a:t>
            </a:r>
            <a:endParaRPr lang="en-US" altLang="zh-CN" dirty="0" smtClean="0">
              <a:latin typeface="宋体" pitchFamily="2" charset="-122"/>
              <a:ea typeface="宋体" pitchFamily="2" charset="-122"/>
            </a:endParaRPr>
          </a:p>
          <a:p>
            <a:pPr lvl="1"/>
            <a:r>
              <a:rPr lang="zh-CN" altLang="en-US" dirty="0" smtClean="0">
                <a:latin typeface="宋体" pitchFamily="2" charset="-122"/>
                <a:ea typeface="宋体" pitchFamily="2" charset="-122"/>
              </a:rPr>
              <a:t>状态机结构</a:t>
            </a:r>
            <a:endParaRPr lang="en-US" altLang="zh-CN" dirty="0" smtClean="0">
              <a:latin typeface="宋体" pitchFamily="2" charset="-122"/>
              <a:ea typeface="宋体" pitchFamily="2" charset="-122"/>
            </a:endParaRPr>
          </a:p>
          <a:p>
            <a:pPr lvl="1"/>
            <a:r>
              <a:rPr lang="zh-CN" altLang="en-US" dirty="0" smtClean="0">
                <a:latin typeface="宋体" pitchFamily="2" charset="-122"/>
                <a:ea typeface="宋体" pitchFamily="2" charset="-122"/>
              </a:rPr>
              <a:t>生产者</a:t>
            </a:r>
            <a:r>
              <a:rPr lang="en-US" altLang="zh-CN" dirty="0" smtClean="0">
                <a:latin typeface="宋体" pitchFamily="2" charset="-122"/>
                <a:ea typeface="宋体" pitchFamily="2" charset="-122"/>
              </a:rPr>
              <a:t>/</a:t>
            </a:r>
            <a:r>
              <a:rPr lang="zh-CN" altLang="en-US" dirty="0" smtClean="0">
                <a:latin typeface="宋体" pitchFamily="2" charset="-122"/>
                <a:ea typeface="宋体" pitchFamily="2" charset="-122"/>
              </a:rPr>
              <a:t>消费者</a:t>
            </a:r>
            <a:endParaRPr lang="en-US" altLang="zh-CN" dirty="0" smtClean="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40" y="327345"/>
            <a:ext cx="7772400" cy="1143000"/>
          </a:xfrm>
        </p:spPr>
        <p:txBody>
          <a:bodyPr/>
          <a:lstStyle/>
          <a:p>
            <a:pPr algn="l"/>
            <a:r>
              <a:rPr lang="zh-CN" altLang="en-US" dirty="0" smtClean="0"/>
              <a:t>练</a:t>
            </a:r>
            <a:r>
              <a:rPr lang="zh-CN" altLang="en-US" dirty="0" smtClean="0"/>
              <a:t>习</a:t>
            </a:r>
            <a:r>
              <a:rPr lang="en-US" altLang="zh-CN" dirty="0" smtClean="0"/>
              <a:t>6</a:t>
            </a:r>
            <a:r>
              <a:rPr lang="zh-CN" altLang="en-US" dirty="0" smtClean="0"/>
              <a:t>：创建一个简单</a:t>
            </a:r>
            <a:r>
              <a:rPr lang="en-US" altLang="zh-CN" dirty="0" smtClean="0"/>
              <a:t>VI</a:t>
            </a:r>
            <a:endParaRPr lang="zh-CN" altLang="en-US" dirty="0"/>
          </a:p>
        </p:txBody>
      </p:sp>
      <p:sp>
        <p:nvSpPr>
          <p:cNvPr id="3" name="Content Placeholder 2"/>
          <p:cNvSpPr>
            <a:spLocks noGrp="1"/>
          </p:cNvSpPr>
          <p:nvPr>
            <p:ph idx="1"/>
          </p:nvPr>
        </p:nvSpPr>
        <p:spPr>
          <a:xfrm>
            <a:off x="457200" y="3657600"/>
            <a:ext cx="8229600" cy="1981200"/>
          </a:xfrm>
        </p:spPr>
        <p:txBody>
          <a:bodyPr/>
          <a:lstStyle/>
          <a:p>
            <a:pPr>
              <a:buFont typeface="Wingdings" pitchFamily="2" charset="2"/>
              <a:buChar char="l"/>
            </a:pPr>
            <a:r>
              <a:rPr lang="zh-CN" altLang="en-US" dirty="0" smtClean="0"/>
              <a:t>使用自定义枚举型，实现状态机</a:t>
            </a:r>
            <a:r>
              <a:rPr lang="en-US" altLang="zh-CN" dirty="0" smtClean="0"/>
              <a:t>VI</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 y="356600"/>
            <a:ext cx="7772400" cy="1143000"/>
          </a:xfrm>
        </p:spPr>
        <p:txBody>
          <a:bodyPr/>
          <a:lstStyle/>
          <a:p>
            <a:pPr algn="l"/>
            <a:r>
              <a:rPr lang="zh-CN" altLang="en-US" dirty="0" smtClean="0"/>
              <a:t>使用设计模式的益处</a:t>
            </a:r>
            <a:endParaRPr lang="en-US" dirty="0"/>
          </a:p>
        </p:txBody>
      </p:sp>
      <p:sp>
        <p:nvSpPr>
          <p:cNvPr id="3" name="Content Placeholder 2"/>
          <p:cNvSpPr>
            <a:spLocks noGrp="1"/>
          </p:cNvSpPr>
          <p:nvPr>
            <p:ph idx="1"/>
          </p:nvPr>
        </p:nvSpPr>
        <p:spPr>
          <a:xfrm>
            <a:off x="304800" y="1485900"/>
            <a:ext cx="8458200" cy="4800600"/>
          </a:xfrm>
        </p:spPr>
        <p:txBody>
          <a:bodyPr/>
          <a:lstStyle/>
          <a:p>
            <a:pPr>
              <a:buNone/>
            </a:pPr>
            <a:r>
              <a:rPr lang="zh-CN" altLang="en-US" sz="3600" dirty="0" smtClean="0"/>
              <a:t>简化整个开发过程</a:t>
            </a:r>
            <a:endParaRPr lang="en-US" sz="3600" dirty="0" smtClean="0"/>
          </a:p>
          <a:p>
            <a:pPr lvl="1"/>
            <a:r>
              <a:rPr lang="zh-CN" altLang="en-US" dirty="0" smtClean="0">
                <a:latin typeface="宋体" pitchFamily="2" charset="-122"/>
                <a:ea typeface="宋体" pitchFamily="2" charset="-122"/>
              </a:rPr>
              <a:t>更容易理解程序代码</a:t>
            </a:r>
            <a:endParaRPr lang="en-US" dirty="0" smtClean="0">
              <a:latin typeface="宋体" pitchFamily="2" charset="-122"/>
              <a:ea typeface="宋体" pitchFamily="2" charset="-122"/>
            </a:endParaRPr>
          </a:p>
          <a:p>
            <a:pPr lvl="1"/>
            <a:r>
              <a:rPr lang="zh-CN" altLang="en-US" dirty="0" smtClean="0">
                <a:latin typeface="宋体" pitchFamily="2" charset="-122"/>
                <a:ea typeface="宋体" pitchFamily="2" charset="-122"/>
              </a:rPr>
              <a:t>代码可重用</a:t>
            </a:r>
            <a:endParaRPr lang="en-US" dirty="0" smtClean="0">
              <a:latin typeface="宋体" pitchFamily="2" charset="-122"/>
              <a:ea typeface="宋体" pitchFamily="2" charset="-122"/>
            </a:endParaRPr>
          </a:p>
          <a:p>
            <a:pPr lvl="1">
              <a:buNone/>
            </a:pPr>
            <a:endParaRPr lang="en-US" dirty="0" smtClean="0"/>
          </a:p>
          <a:p>
            <a:pPr>
              <a:buNone/>
            </a:pPr>
            <a:r>
              <a:rPr lang="zh-CN" altLang="en-US" sz="3600" dirty="0" smtClean="0"/>
              <a:t>可靠性</a:t>
            </a:r>
            <a:endParaRPr lang="en-US" sz="3600" dirty="0" smtClean="0"/>
          </a:p>
          <a:p>
            <a:pPr lvl="1"/>
            <a:r>
              <a:rPr lang="zh-CN" altLang="en-US" dirty="0" smtClean="0">
                <a:latin typeface="宋体" pitchFamily="2" charset="-122"/>
                <a:ea typeface="宋体" pitchFamily="2" charset="-122"/>
              </a:rPr>
              <a:t>被使用多年，被证明其“可用并可靠”</a:t>
            </a:r>
            <a:endParaRPr lang="en-US" dirty="0" smtClean="0">
              <a:latin typeface="宋体" pitchFamily="2" charset="-122"/>
              <a:ea typeface="宋体" pitchFamily="2" charset="-122"/>
            </a:endParaRPr>
          </a:p>
          <a:p>
            <a:pPr lvl="1"/>
            <a:r>
              <a:rPr lang="zh-CN" altLang="en-US" dirty="0" smtClean="0">
                <a:latin typeface="宋体" pitchFamily="2" charset="-122"/>
                <a:ea typeface="宋体" pitchFamily="2" charset="-122"/>
              </a:rPr>
              <a:t>大量技术资源与例程</a:t>
            </a:r>
            <a:endParaRPr lang="en-US" dirty="0" smtClean="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solidFill>
                  <a:srgbClr val="FF0000"/>
                </a:solidFill>
              </a:rPr>
              <a:t>注意！</a:t>
            </a:r>
            <a:endParaRPr lang="en-US" dirty="0">
              <a:solidFill>
                <a:srgbClr val="FF0000"/>
              </a:solidFill>
            </a:endParaRPr>
          </a:p>
        </p:txBody>
      </p:sp>
      <p:sp>
        <p:nvSpPr>
          <p:cNvPr id="3" name="Content Placeholder 2"/>
          <p:cNvSpPr>
            <a:spLocks noGrp="1"/>
          </p:cNvSpPr>
          <p:nvPr>
            <p:ph idx="1"/>
          </p:nvPr>
        </p:nvSpPr>
        <p:spPr>
          <a:xfrm>
            <a:off x="596900" y="1612900"/>
            <a:ext cx="5956300" cy="4267200"/>
          </a:xfrm>
        </p:spPr>
        <p:txBody>
          <a:bodyPr/>
          <a:lstStyle/>
          <a:p>
            <a:pPr>
              <a:buNone/>
            </a:pPr>
            <a:r>
              <a:rPr lang="zh-CN" altLang="en-US" sz="3600" dirty="0" smtClean="0"/>
              <a:t>有些时候你没有必要选用最</a:t>
            </a:r>
            <a:endParaRPr lang="en-US" altLang="zh-CN" sz="3600" dirty="0" smtClean="0"/>
          </a:p>
          <a:p>
            <a:pPr>
              <a:buNone/>
            </a:pPr>
            <a:r>
              <a:rPr lang="zh-CN" altLang="en-US" sz="3600" dirty="0" smtClean="0"/>
              <a:t>复杂的设计模式</a:t>
            </a:r>
            <a:endParaRPr lang="en-US" sz="3600" dirty="0" smtClean="0"/>
          </a:p>
          <a:p>
            <a:pPr>
              <a:buNone/>
            </a:pPr>
            <a:endParaRPr lang="en-US" sz="3600" dirty="0"/>
          </a:p>
          <a:p>
            <a:pPr>
              <a:buNone/>
            </a:pPr>
            <a:endParaRPr lang="en-US" altLang="zh-CN" sz="3600" dirty="0" smtClean="0"/>
          </a:p>
          <a:p>
            <a:pPr>
              <a:buNone/>
            </a:pPr>
            <a:r>
              <a:rPr lang="zh-CN" altLang="en-US" sz="3600" dirty="0" smtClean="0"/>
              <a:t>不要忘记最常见的设计模式</a:t>
            </a:r>
            <a:endParaRPr lang="en-US" altLang="zh-CN" sz="3600" dirty="0" smtClean="0"/>
          </a:p>
          <a:p>
            <a:pPr>
              <a:buNone/>
            </a:pPr>
            <a:r>
              <a:rPr lang="en-US" altLang="zh-CN" sz="3600" b="1" dirty="0" smtClean="0"/>
              <a:t>——</a:t>
            </a:r>
            <a:r>
              <a:rPr lang="zh-CN" altLang="en-US" sz="3600" b="1" dirty="0" smtClean="0"/>
              <a:t>数据流！</a:t>
            </a:r>
            <a:endParaRPr lang="en-US" sz="3600" b="1" dirty="0"/>
          </a:p>
        </p:txBody>
      </p:sp>
      <p:pic>
        <p:nvPicPr>
          <p:cNvPr id="1032"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12754" y="1371600"/>
            <a:ext cx="2143312" cy="1917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srcRect/>
          <a:stretch>
            <a:fillRect/>
          </a:stretch>
        </p:blipFill>
        <p:spPr bwMode="auto">
          <a:xfrm>
            <a:off x="5562600" y="3457184"/>
            <a:ext cx="3222043" cy="2486416"/>
          </a:xfrm>
          <a:prstGeom prst="rect">
            <a:avLst/>
          </a:prstGeom>
          <a:noFill/>
          <a:ln w="9525">
            <a:noFill/>
            <a:miter lim="800000"/>
            <a:headEnd/>
            <a:tailEnd/>
          </a:ln>
          <a:effectLst/>
        </p:spPr>
      </p:pic>
      <p:sp>
        <p:nvSpPr>
          <p:cNvPr id="2" name="Title 1"/>
          <p:cNvSpPr>
            <a:spLocks noGrp="1"/>
          </p:cNvSpPr>
          <p:nvPr>
            <p:ph type="title"/>
          </p:nvPr>
        </p:nvSpPr>
        <p:spPr>
          <a:xfrm>
            <a:off x="1805" y="164575"/>
            <a:ext cx="7772400" cy="1143000"/>
          </a:xfrm>
        </p:spPr>
        <p:txBody>
          <a:bodyPr/>
          <a:lstStyle/>
          <a:p>
            <a:pPr algn="l"/>
            <a:r>
              <a:rPr lang="zh-CN" altLang="en-US" dirty="0" smtClean="0"/>
              <a:t>基本工具</a:t>
            </a:r>
            <a:endParaRPr lang="en-US" dirty="0"/>
          </a:p>
        </p:txBody>
      </p:sp>
      <p:sp>
        <p:nvSpPr>
          <p:cNvPr id="3" name="Content Placeholder 2"/>
          <p:cNvSpPr>
            <a:spLocks noGrp="1"/>
          </p:cNvSpPr>
          <p:nvPr>
            <p:ph idx="1"/>
          </p:nvPr>
        </p:nvSpPr>
        <p:spPr>
          <a:xfrm>
            <a:off x="533400" y="1257300"/>
            <a:ext cx="3733800" cy="4267200"/>
          </a:xfrm>
        </p:spPr>
        <p:txBody>
          <a:bodyPr/>
          <a:lstStyle/>
          <a:p>
            <a:pPr marL="342900" lvl="1" indent="-342900">
              <a:buFontTx/>
              <a:buChar char="•"/>
            </a:pPr>
            <a:r>
              <a:rPr lang="zh-CN" altLang="en-US" dirty="0" smtClean="0">
                <a:latin typeface="宋体" pitchFamily="2" charset="-122"/>
                <a:ea typeface="宋体" pitchFamily="2" charset="-122"/>
              </a:rPr>
              <a:t>循环结构</a:t>
            </a:r>
            <a:endParaRPr lang="en-US" dirty="0" smtClean="0">
              <a:latin typeface="宋体" pitchFamily="2" charset="-122"/>
              <a:ea typeface="宋体" pitchFamily="2" charset="-122"/>
            </a:endParaRPr>
          </a:p>
          <a:p>
            <a:pPr marL="342900" lvl="1" indent="-342900">
              <a:buFontTx/>
              <a:buChar char="•"/>
            </a:pPr>
            <a:r>
              <a:rPr lang="zh-CN" altLang="en-US" dirty="0" smtClean="0">
                <a:latin typeface="宋体" pitchFamily="2" charset="-122"/>
                <a:ea typeface="宋体" pitchFamily="2" charset="-122"/>
              </a:rPr>
              <a:t>移位寄存器</a:t>
            </a:r>
            <a:endParaRPr lang="en-US" altLang="zh-CN" dirty="0" smtClean="0">
              <a:latin typeface="宋体" pitchFamily="2" charset="-122"/>
              <a:ea typeface="宋体" pitchFamily="2" charset="-122"/>
            </a:endParaRPr>
          </a:p>
          <a:p>
            <a:pPr marL="342900" lvl="1" indent="-342900">
              <a:buFontTx/>
              <a:buChar char="•"/>
            </a:pPr>
            <a:r>
              <a:rPr lang="zh-CN" altLang="en-US" dirty="0" smtClean="0">
                <a:latin typeface="宋体" pitchFamily="2" charset="-122"/>
                <a:ea typeface="宋体" pitchFamily="2" charset="-122"/>
              </a:rPr>
              <a:t>分支结构</a:t>
            </a:r>
            <a:endParaRPr lang="en-US" dirty="0" smtClean="0">
              <a:latin typeface="宋体" pitchFamily="2" charset="-122"/>
              <a:ea typeface="宋体" pitchFamily="2" charset="-122"/>
            </a:endParaRPr>
          </a:p>
          <a:p>
            <a:pPr marL="342900" lvl="1" indent="-342900">
              <a:buFontTx/>
              <a:buChar char="•"/>
            </a:pPr>
            <a:r>
              <a:rPr lang="zh-CN" altLang="en-US" dirty="0" smtClean="0">
                <a:latin typeface="宋体" pitchFamily="2" charset="-122"/>
                <a:ea typeface="宋体" pitchFamily="2" charset="-122"/>
              </a:rPr>
              <a:t>枚举型常量</a:t>
            </a:r>
            <a:endParaRPr lang="en-US" dirty="0" smtClean="0">
              <a:latin typeface="宋体" pitchFamily="2" charset="-122"/>
              <a:ea typeface="宋体" pitchFamily="2" charset="-122"/>
            </a:endParaRPr>
          </a:p>
          <a:p>
            <a:pPr marL="342900" lvl="1" indent="-342900">
              <a:buFontTx/>
              <a:buChar char="•"/>
            </a:pPr>
            <a:r>
              <a:rPr lang="zh-CN" altLang="en-US" dirty="0" smtClean="0">
                <a:latin typeface="宋体" pitchFamily="2" charset="-122"/>
                <a:ea typeface="宋体" pitchFamily="2" charset="-122"/>
              </a:rPr>
              <a:t>事件结构</a:t>
            </a:r>
            <a:endParaRPr lang="en-US" dirty="0" smtClean="0">
              <a:latin typeface="宋体" pitchFamily="2" charset="-122"/>
              <a:ea typeface="宋体" pitchFamily="2" charset="-122"/>
            </a:endParaRPr>
          </a:p>
        </p:txBody>
      </p:sp>
      <p:pic>
        <p:nvPicPr>
          <p:cNvPr id="2050" name="Picture 2"/>
          <p:cNvPicPr>
            <a:picLocks noChangeAspect="1" noChangeArrowheads="1"/>
          </p:cNvPicPr>
          <p:nvPr/>
        </p:nvPicPr>
        <p:blipFill>
          <a:blip r:embed="rId4" cstate="print"/>
          <a:srcRect/>
          <a:stretch>
            <a:fillRect/>
          </a:stretch>
        </p:blipFill>
        <p:spPr bwMode="auto">
          <a:xfrm>
            <a:off x="1371600" y="4038600"/>
            <a:ext cx="2513980" cy="1934721"/>
          </a:xfrm>
          <a:prstGeom prst="rect">
            <a:avLst/>
          </a:prstGeom>
          <a:noFill/>
          <a:ln w="9525">
            <a:noFill/>
            <a:miter lim="800000"/>
            <a:headEnd/>
            <a:tailEnd/>
          </a:ln>
          <a:effectLst/>
        </p:spPr>
      </p:pic>
      <p:pic>
        <p:nvPicPr>
          <p:cNvPr id="2052" name="Picture 4"/>
          <p:cNvPicPr>
            <a:picLocks noChangeAspect="1" noChangeArrowheads="1"/>
          </p:cNvPicPr>
          <p:nvPr/>
        </p:nvPicPr>
        <p:blipFill>
          <a:blip r:embed="rId5" cstate="print"/>
          <a:srcRect/>
          <a:stretch>
            <a:fillRect/>
          </a:stretch>
        </p:blipFill>
        <p:spPr bwMode="auto">
          <a:xfrm>
            <a:off x="4876800" y="915930"/>
            <a:ext cx="2743200" cy="2108199"/>
          </a:xfrm>
          <a:prstGeom prst="rect">
            <a:avLst/>
          </a:prstGeom>
          <a:noFill/>
          <a:ln w="9525">
            <a:noFill/>
            <a:miter lim="800000"/>
            <a:headEnd/>
            <a:tailEnd/>
          </a:ln>
          <a:effectLst/>
        </p:spPr>
      </p:pic>
      <p:pic>
        <p:nvPicPr>
          <p:cNvPr id="2053" name="Picture 5"/>
          <p:cNvPicPr>
            <a:picLocks noChangeAspect="1" noChangeArrowheads="1"/>
          </p:cNvPicPr>
          <p:nvPr/>
        </p:nvPicPr>
        <p:blipFill>
          <a:blip r:embed="rId6" cstate="print"/>
          <a:srcRect/>
          <a:stretch>
            <a:fillRect/>
          </a:stretch>
        </p:blipFill>
        <p:spPr bwMode="auto">
          <a:xfrm>
            <a:off x="4089400" y="787400"/>
            <a:ext cx="3524250" cy="2135130"/>
          </a:xfrm>
          <a:prstGeom prst="rect">
            <a:avLst/>
          </a:prstGeom>
          <a:noFill/>
          <a:ln w="9525">
            <a:noFill/>
            <a:miter lim="800000"/>
            <a:headEnd/>
            <a:tailEnd/>
          </a:ln>
          <a:effectLst/>
        </p:spPr>
      </p:pic>
      <p:pic>
        <p:nvPicPr>
          <p:cNvPr id="2055" name="Picture 7"/>
          <p:cNvPicPr>
            <a:picLocks noChangeAspect="1" noChangeArrowheads="1"/>
          </p:cNvPicPr>
          <p:nvPr/>
        </p:nvPicPr>
        <p:blipFill>
          <a:blip r:embed="rId7" cstate="print"/>
          <a:srcRect/>
          <a:stretch>
            <a:fillRect/>
          </a:stretch>
        </p:blipFill>
        <p:spPr bwMode="auto">
          <a:xfrm>
            <a:off x="838200" y="4034632"/>
            <a:ext cx="2957623" cy="1929387"/>
          </a:xfrm>
          <a:prstGeom prst="rect">
            <a:avLst/>
          </a:prstGeom>
          <a:noFill/>
          <a:ln w="9525">
            <a:noFill/>
            <a:miter lim="800000"/>
            <a:headEnd/>
            <a:tailEnd/>
          </a:ln>
          <a:effectLst/>
        </p:spPr>
      </p:pic>
      <p:pic>
        <p:nvPicPr>
          <p:cNvPr id="2056" name="Picture 8"/>
          <p:cNvPicPr>
            <a:picLocks noChangeAspect="1" noChangeArrowheads="1"/>
          </p:cNvPicPr>
          <p:nvPr/>
        </p:nvPicPr>
        <p:blipFill>
          <a:blip r:embed="rId8" cstate="print"/>
          <a:srcRect/>
          <a:stretch>
            <a:fillRect/>
          </a:stretch>
        </p:blipFill>
        <p:spPr bwMode="auto">
          <a:xfrm>
            <a:off x="5562600" y="3429000"/>
            <a:ext cx="3228975" cy="249176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05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205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205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nodeType="afterEffect">
                                  <p:stCondLst>
                                    <p:cond delay="0"/>
                                  </p:stCondLst>
                                  <p:childTnLst>
                                    <p:set>
                                      <p:cBhvr>
                                        <p:cTn id="34"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785" y="164575"/>
            <a:ext cx="7772400" cy="1143000"/>
          </a:xfrm>
        </p:spPr>
        <p:txBody>
          <a:bodyPr/>
          <a:lstStyle/>
          <a:p>
            <a:pPr algn="l" defTabSz="914400">
              <a:spcBef>
                <a:spcPts val="0"/>
              </a:spcBef>
              <a:buNone/>
            </a:pPr>
            <a:r>
              <a:rPr lang="en-US" sz="3600" b="1" i="0" dirty="0" err="1" smtClean="0">
                <a:solidFill>
                  <a:srgbClr val="000000"/>
                </a:solidFill>
                <a:latin typeface="Arial Narrow"/>
                <a:ea typeface="+mj-ea"/>
                <a:cs typeface="+mj-cs"/>
              </a:rPr>
              <a:t>设计模式</a:t>
            </a:r>
            <a:r>
              <a:rPr lang="en-US" sz="3600" b="1" i="0" dirty="0" err="1">
                <a:solidFill>
                  <a:srgbClr val="000000"/>
                </a:solidFill>
                <a:latin typeface="Arial Narrow"/>
                <a:ea typeface="+mj-ea"/>
                <a:cs typeface="+mj-cs"/>
              </a:rPr>
              <a:t>－LabVIEW模板</a:t>
            </a:r>
            <a:r>
              <a:rPr lang="en-US" sz="3600" b="1" i="0" dirty="0">
                <a:solidFill>
                  <a:srgbClr val="000000"/>
                </a:solidFill>
                <a:latin typeface="Arial Narrow"/>
                <a:ea typeface="+mj-ea"/>
                <a:cs typeface="+mj-cs"/>
              </a:rPr>
              <a:t> </a:t>
            </a:r>
          </a:p>
        </p:txBody>
      </p:sp>
      <p:pic>
        <p:nvPicPr>
          <p:cNvPr id="1026" name="Picture 2"/>
          <p:cNvPicPr>
            <a:picLocks noChangeAspect="1" noChangeArrowheads="1"/>
          </p:cNvPicPr>
          <p:nvPr/>
        </p:nvPicPr>
        <p:blipFill>
          <a:blip r:embed="rId3" cstate="print"/>
          <a:srcRect/>
          <a:stretch>
            <a:fillRect/>
          </a:stretch>
        </p:blipFill>
        <p:spPr bwMode="auto">
          <a:xfrm>
            <a:off x="1618019" y="1143001"/>
            <a:ext cx="6333576" cy="4952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5" y="202980"/>
            <a:ext cx="7772400" cy="1143000"/>
          </a:xfrm>
        </p:spPr>
        <p:txBody>
          <a:bodyPr/>
          <a:lstStyle/>
          <a:p>
            <a:pPr algn="l"/>
            <a:r>
              <a:rPr lang="en-US" altLang="zh-CN" dirty="0" err="1" smtClean="0"/>
              <a:t>LabVIEW</a:t>
            </a:r>
            <a:r>
              <a:rPr lang="zh-CN" altLang="en-US" dirty="0" smtClean="0"/>
              <a:t>经典设计模式</a:t>
            </a:r>
            <a:endParaRPr lang="en-US" dirty="0"/>
          </a:p>
        </p:txBody>
      </p:sp>
      <p:sp>
        <p:nvSpPr>
          <p:cNvPr id="3" name="Content Placeholder 2"/>
          <p:cNvSpPr>
            <a:spLocks noGrp="1"/>
          </p:cNvSpPr>
          <p:nvPr>
            <p:ph idx="1"/>
          </p:nvPr>
        </p:nvSpPr>
        <p:spPr>
          <a:xfrm>
            <a:off x="263525" y="1401763"/>
            <a:ext cx="8713788" cy="4789487"/>
          </a:xfrm>
        </p:spPr>
        <p:txBody>
          <a:bodyPr/>
          <a:lstStyle/>
          <a:p>
            <a:r>
              <a:rPr lang="zh-CN" altLang="en-US" dirty="0" smtClean="0"/>
              <a:t>事件驱动用户界面</a:t>
            </a:r>
            <a:endParaRPr lang="en-US" altLang="zh-CN" dirty="0" smtClean="0"/>
          </a:p>
          <a:p>
            <a:r>
              <a:rPr lang="zh-CN" altLang="en-US" dirty="0" smtClean="0"/>
              <a:t>状态机结构</a:t>
            </a:r>
            <a:endParaRPr lang="en-US" dirty="0" smtClean="0"/>
          </a:p>
          <a:p>
            <a:r>
              <a:rPr lang="zh-CN" altLang="en-US" dirty="0" smtClean="0"/>
              <a:t>生产者</a:t>
            </a:r>
            <a:r>
              <a:rPr lang="en-US" altLang="zh-CN" dirty="0" smtClean="0"/>
              <a:t>/</a:t>
            </a:r>
            <a:r>
              <a:rPr lang="zh-CN" altLang="en-US" dirty="0" smtClean="0"/>
              <a:t>消费者</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zh-CN" altLang="en-US" dirty="0" smtClean="0"/>
              <a:t>事件驱动用户界面</a:t>
            </a:r>
            <a:endParaRPr lang="en-US" dirty="0"/>
          </a:p>
        </p:txBody>
      </p:sp>
      <p:sp>
        <p:nvSpPr>
          <p:cNvPr id="5" name="Subtitle 4"/>
          <p:cNvSpPr>
            <a:spLocks noGrp="1"/>
          </p:cNvSpPr>
          <p:nvPr>
            <p:ph type="subTitle" idx="1"/>
          </p:nvPr>
        </p:nvSpPr>
        <p:spPr>
          <a:xfrm>
            <a:off x="742950" y="4400550"/>
            <a:ext cx="7772400" cy="1752600"/>
          </a:xfrm>
        </p:spPr>
        <p:txBody>
          <a:bodyPr/>
          <a:lstStyle/>
          <a:p>
            <a:pPr algn="l"/>
            <a:r>
              <a:rPr lang="zh-CN" altLang="en-US" sz="2800" b="1" dirty="0" smtClean="0"/>
              <a:t>“我需要轮询用户的操作，但是这样会降低我程序的运行速度，并且有时我还检测不到</a:t>
            </a:r>
            <a:r>
              <a:rPr lang="en-US" altLang="zh-CN" sz="2800" b="1" dirty="0" smtClean="0"/>
              <a:t>……</a:t>
            </a:r>
            <a:r>
              <a:rPr lang="zh-CN" altLang="en-US" sz="2800" b="1" dirty="0" smtClean="0"/>
              <a:t>”</a:t>
            </a:r>
            <a:endParaRPr lang="en-US"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1484" name="Picture 12"/>
          <p:cNvPicPr>
            <a:picLocks noChangeAspect="1" noChangeArrowheads="1"/>
          </p:cNvPicPr>
          <p:nvPr/>
        </p:nvPicPr>
        <p:blipFill>
          <a:blip r:embed="rId3" cstate="print"/>
          <a:srcRect/>
          <a:stretch>
            <a:fillRect/>
          </a:stretch>
        </p:blipFill>
        <p:spPr bwMode="auto">
          <a:xfrm>
            <a:off x="533400" y="1495425"/>
            <a:ext cx="2676525" cy="3876675"/>
          </a:xfrm>
          <a:prstGeom prst="rect">
            <a:avLst/>
          </a:prstGeom>
          <a:noFill/>
          <a:ln w="9525" algn="ctr">
            <a:noFill/>
            <a:miter lim="800000"/>
            <a:headEnd type="none" w="sm" len="sm"/>
            <a:tailEnd type="none" w="sm" len="sm"/>
          </a:ln>
          <a:effectLst/>
        </p:spPr>
      </p:pic>
      <p:sp>
        <p:nvSpPr>
          <p:cNvPr id="361474" name="Rectangle 2"/>
          <p:cNvSpPr>
            <a:spLocks noGrp="1" noChangeArrowheads="1"/>
          </p:cNvSpPr>
          <p:nvPr>
            <p:ph type="title"/>
          </p:nvPr>
        </p:nvSpPr>
        <p:spPr>
          <a:xfrm>
            <a:off x="1805" y="202980"/>
            <a:ext cx="7772400" cy="1143000"/>
          </a:xfrm>
        </p:spPr>
        <p:txBody>
          <a:bodyPr/>
          <a:lstStyle/>
          <a:p>
            <a:pPr algn="l"/>
            <a:r>
              <a:rPr lang="en-US" altLang="zh-CN" sz="3600" dirty="0" err="1">
                <a:solidFill>
                  <a:schemeClr val="tx1"/>
                </a:solidFill>
              </a:rPr>
              <a:t>LabVIEW</a:t>
            </a:r>
            <a:r>
              <a:rPr lang="zh-CN" altLang="en-US" sz="3600" dirty="0">
                <a:solidFill>
                  <a:schemeClr val="tx1"/>
                </a:solidFill>
              </a:rPr>
              <a:t>中基于事件驱动的编程</a:t>
            </a:r>
            <a:endParaRPr lang="en-US" altLang="zh-CN" sz="3600" dirty="0">
              <a:solidFill>
                <a:schemeClr val="tx1"/>
              </a:solidFill>
            </a:endParaRPr>
          </a:p>
        </p:txBody>
      </p:sp>
      <p:sp>
        <p:nvSpPr>
          <p:cNvPr id="361475" name="Rectangle 3"/>
          <p:cNvSpPr>
            <a:spLocks noGrp="1" noChangeArrowheads="1"/>
          </p:cNvSpPr>
          <p:nvPr>
            <p:ph idx="1"/>
          </p:nvPr>
        </p:nvSpPr>
        <p:spPr>
          <a:xfrm>
            <a:off x="3733800" y="4086225"/>
            <a:ext cx="5181600" cy="1981200"/>
          </a:xfrm>
        </p:spPr>
        <p:txBody>
          <a:bodyPr/>
          <a:lstStyle/>
          <a:p>
            <a:pPr marL="0" indent="0">
              <a:lnSpc>
                <a:spcPct val="80000"/>
              </a:lnSpc>
              <a:buFontTx/>
              <a:buNone/>
              <a:tabLst>
                <a:tab pos="174625" algn="l"/>
              </a:tabLst>
            </a:pPr>
            <a:r>
              <a:rPr lang="en-US" altLang="zh-CN" sz="2800" b="1" dirty="0" err="1"/>
              <a:t>LabVIEW</a:t>
            </a:r>
            <a:r>
              <a:rPr lang="zh-CN" altLang="en-US" sz="2800" b="1" dirty="0"/>
              <a:t>事件示例</a:t>
            </a:r>
          </a:p>
          <a:p>
            <a:pPr marL="0" indent="0">
              <a:lnSpc>
                <a:spcPct val="80000"/>
              </a:lnSpc>
              <a:tabLst>
                <a:tab pos="174625" algn="l"/>
              </a:tabLst>
            </a:pPr>
            <a:r>
              <a:rPr lang="en-US" altLang="zh-CN" sz="2800" dirty="0"/>
              <a:t> </a:t>
            </a:r>
            <a:r>
              <a:rPr lang="zh-CN" altLang="en-US" sz="2800" dirty="0"/>
              <a:t>按下鼠标</a:t>
            </a:r>
            <a:endParaRPr lang="en-US" altLang="zh-CN" sz="2800" dirty="0"/>
          </a:p>
          <a:p>
            <a:pPr marL="0" indent="0">
              <a:lnSpc>
                <a:spcPct val="80000"/>
              </a:lnSpc>
              <a:tabLst>
                <a:tab pos="174625" algn="l"/>
              </a:tabLst>
            </a:pPr>
            <a:r>
              <a:rPr lang="en-US" altLang="zh-CN" sz="2800" dirty="0"/>
              <a:t> </a:t>
            </a:r>
            <a:r>
              <a:rPr lang="zh-CN" altLang="en-US" sz="2800" dirty="0"/>
              <a:t>键盘按键</a:t>
            </a:r>
          </a:p>
          <a:p>
            <a:pPr marL="0" indent="0">
              <a:lnSpc>
                <a:spcPct val="80000"/>
              </a:lnSpc>
              <a:tabLst>
                <a:tab pos="174625" algn="l"/>
              </a:tabLst>
            </a:pPr>
            <a:r>
              <a:rPr lang="zh-CN" altLang="en-US" sz="2800" dirty="0"/>
              <a:t> 前面板的用户交互</a:t>
            </a:r>
            <a:endParaRPr lang="en-US" altLang="zh-CN" sz="2800" dirty="0"/>
          </a:p>
        </p:txBody>
      </p:sp>
      <p:sp>
        <p:nvSpPr>
          <p:cNvPr id="361479" name="Rectangle 7"/>
          <p:cNvSpPr>
            <a:spLocks noChangeArrowheads="1"/>
          </p:cNvSpPr>
          <p:nvPr/>
        </p:nvSpPr>
        <p:spPr bwMode="auto">
          <a:xfrm>
            <a:off x="1662113" y="2605088"/>
            <a:ext cx="381000" cy="381000"/>
          </a:xfrm>
          <a:prstGeom prst="rect">
            <a:avLst/>
          </a:prstGeom>
          <a:noFill/>
          <a:ln w="28575">
            <a:solidFill>
              <a:srgbClr val="5E84B8"/>
            </a:solidFill>
            <a:miter lim="800000"/>
            <a:headEnd type="none" w="sm" len="sm"/>
            <a:tailEnd type="none" w="sm" len="sm"/>
          </a:ln>
          <a:effectLst/>
        </p:spPr>
        <p:txBody>
          <a:bodyPr wrap="none" anchor="ctr"/>
          <a:lstStyle/>
          <a:p>
            <a:endParaRPr lang="en-US"/>
          </a:p>
        </p:txBody>
      </p:sp>
      <p:sp>
        <p:nvSpPr>
          <p:cNvPr id="361482" name="AutoShape 10"/>
          <p:cNvSpPr>
            <a:spLocks noChangeArrowheads="1"/>
          </p:cNvSpPr>
          <p:nvPr/>
        </p:nvSpPr>
        <p:spPr bwMode="auto">
          <a:xfrm rot="5400000">
            <a:off x="2269331" y="1816894"/>
            <a:ext cx="1557338" cy="1981200"/>
          </a:xfrm>
          <a:custGeom>
            <a:avLst/>
            <a:gdLst>
              <a:gd name="G0" fmla="+- 7794 0 0"/>
              <a:gd name="G1" fmla="+- 21600 0 7794"/>
              <a:gd name="G2" fmla="*/ 7794 1 2"/>
              <a:gd name="G3" fmla="+- 21600 0 G2"/>
              <a:gd name="G4" fmla="+/ 7794 21600 2"/>
              <a:gd name="G5" fmla="+/ G1 0 2"/>
              <a:gd name="G6" fmla="*/ 21600 21600 7794"/>
              <a:gd name="G7" fmla="*/ G6 1 2"/>
              <a:gd name="G8" fmla="+- 21600 0 G7"/>
              <a:gd name="G9" fmla="*/ 21600 1 2"/>
              <a:gd name="G10" fmla="+- 7794 0 G9"/>
              <a:gd name="G11" fmla="?: G10 G8 0"/>
              <a:gd name="G12" fmla="?: G10 G7 21600"/>
              <a:gd name="T0" fmla="*/ 17703 w 21600"/>
              <a:gd name="T1" fmla="*/ 10800 h 21600"/>
              <a:gd name="T2" fmla="*/ 10800 w 21600"/>
              <a:gd name="T3" fmla="*/ 21600 h 21600"/>
              <a:gd name="T4" fmla="*/ 3897 w 21600"/>
              <a:gd name="T5" fmla="*/ 10800 h 21600"/>
              <a:gd name="T6" fmla="*/ 10800 w 21600"/>
              <a:gd name="T7" fmla="*/ 0 h 21600"/>
              <a:gd name="T8" fmla="*/ 5697 w 21600"/>
              <a:gd name="T9" fmla="*/ 5697 h 21600"/>
              <a:gd name="T10" fmla="*/ 15903 w 21600"/>
              <a:gd name="T11" fmla="*/ 15903 h 21600"/>
            </a:gdLst>
            <a:ahLst/>
            <a:cxnLst>
              <a:cxn ang="0">
                <a:pos x="T0" y="T1"/>
              </a:cxn>
              <a:cxn ang="0">
                <a:pos x="T2" y="T3"/>
              </a:cxn>
              <a:cxn ang="0">
                <a:pos x="T4" y="T5"/>
              </a:cxn>
              <a:cxn ang="0">
                <a:pos x="T6" y="T7"/>
              </a:cxn>
            </a:cxnLst>
            <a:rect l="T8" t="T9" r="T10" b="T11"/>
            <a:pathLst>
              <a:path w="21600" h="21600">
                <a:moveTo>
                  <a:pt x="0" y="0"/>
                </a:moveTo>
                <a:lnTo>
                  <a:pt x="7794" y="21600"/>
                </a:lnTo>
                <a:lnTo>
                  <a:pt x="13806" y="21600"/>
                </a:lnTo>
                <a:lnTo>
                  <a:pt x="21600" y="0"/>
                </a:lnTo>
                <a:close/>
              </a:path>
            </a:pathLst>
          </a:custGeom>
          <a:gradFill rotWithShape="1">
            <a:gsLst>
              <a:gs pos="0">
                <a:srgbClr val="5E84B8"/>
              </a:gs>
              <a:gs pos="100000">
                <a:schemeClr val="bg1">
                  <a:alpha val="30000"/>
                </a:schemeClr>
              </a:gs>
            </a:gsLst>
            <a:lin ang="5400000" scaled="1"/>
          </a:gradFill>
          <a:ln w="9525">
            <a:noFill/>
            <a:miter lim="800000"/>
            <a:headEnd type="none" w="sm" len="sm"/>
            <a:tailEnd type="none" w="sm" len="sm"/>
          </a:ln>
          <a:effectLst/>
        </p:spPr>
        <p:txBody>
          <a:bodyPr wrap="none" anchor="ctr"/>
          <a:lstStyle/>
          <a:p>
            <a:endParaRPr lang="en-US"/>
          </a:p>
        </p:txBody>
      </p:sp>
      <p:pic>
        <p:nvPicPr>
          <p:cNvPr id="361485" name="Picture 13"/>
          <p:cNvPicPr>
            <a:picLocks noChangeAspect="1" noChangeArrowheads="1"/>
          </p:cNvPicPr>
          <p:nvPr/>
        </p:nvPicPr>
        <p:blipFill>
          <a:blip r:embed="rId4" cstate="print"/>
          <a:srcRect/>
          <a:stretch>
            <a:fillRect/>
          </a:stretch>
        </p:blipFill>
        <p:spPr bwMode="auto">
          <a:xfrm>
            <a:off x="4038600" y="2000250"/>
            <a:ext cx="2209800" cy="1635125"/>
          </a:xfrm>
          <a:prstGeom prst="rect">
            <a:avLst/>
          </a:prstGeom>
          <a:noFill/>
          <a:ln w="9525" algn="ctr">
            <a:noFill/>
            <a:miter lim="800000"/>
            <a:headEnd type="none" w="sm" len="sm"/>
            <a:tailEnd type="none" w="sm" len="sm"/>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Ippt2002MasterBlue">
  <a:themeElements>
    <a:clrScheme name="">
      <a:dk1>
        <a:srgbClr val="000000"/>
      </a:dk1>
      <a:lt1>
        <a:srgbClr val="FFFFFF"/>
      </a:lt1>
      <a:dk2>
        <a:srgbClr val="5C81B5"/>
      </a:dk2>
      <a:lt2>
        <a:srgbClr val="A8ADB0"/>
      </a:lt2>
      <a:accent1>
        <a:srgbClr val="B8BA95"/>
      </a:accent1>
      <a:accent2>
        <a:srgbClr val="697033"/>
      </a:accent2>
      <a:accent3>
        <a:srgbClr val="FFFFFF"/>
      </a:accent3>
      <a:accent4>
        <a:srgbClr val="000000"/>
      </a:accent4>
      <a:accent5>
        <a:srgbClr val="D8D9C8"/>
      </a:accent5>
      <a:accent6>
        <a:srgbClr val="5E652D"/>
      </a:accent6>
      <a:hlink>
        <a:srgbClr val="EDB906"/>
      </a:hlink>
      <a:folHlink>
        <a:srgbClr val="8E5872"/>
      </a:folHlink>
    </a:clrScheme>
    <a:fontScheme name="NIppt2002MasterBlu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NIppt2002MasterBlue 1">
        <a:dk1>
          <a:srgbClr val="000000"/>
        </a:dk1>
        <a:lt1>
          <a:srgbClr val="FFFFFF"/>
        </a:lt1>
        <a:dk2>
          <a:srgbClr val="A2BBDA"/>
        </a:dk2>
        <a:lt2>
          <a:srgbClr val="B5BABD"/>
        </a:lt2>
        <a:accent1>
          <a:srgbClr val="B3B58F"/>
        </a:accent1>
        <a:accent2>
          <a:srgbClr val="565D24"/>
        </a:accent2>
        <a:accent3>
          <a:srgbClr val="FFFFFF"/>
        </a:accent3>
        <a:accent4>
          <a:srgbClr val="000000"/>
        </a:accent4>
        <a:accent5>
          <a:srgbClr val="D6D7C6"/>
        </a:accent5>
        <a:accent6>
          <a:srgbClr val="4D5320"/>
        </a:accent6>
        <a:hlink>
          <a:srgbClr val="ECB105"/>
        </a:hlink>
        <a:folHlink>
          <a:srgbClr val="7B46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I Corp Template_external">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24134</TotalTime>
  <Words>3017</Words>
  <Application>Microsoft Office PowerPoint</Application>
  <PresentationFormat>On-screen Show (4:3)</PresentationFormat>
  <Paragraphs>240</Paragraphs>
  <Slides>27</Slides>
  <Notes>26</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NIppt2002MasterBlue</vt:lpstr>
      <vt:lpstr>NI Corp Template_external</vt:lpstr>
      <vt:lpstr>Slide 1</vt:lpstr>
      <vt:lpstr>什么是设计模式？</vt:lpstr>
      <vt:lpstr>使用设计模式的益处</vt:lpstr>
      <vt:lpstr>注意！</vt:lpstr>
      <vt:lpstr>基本工具</vt:lpstr>
      <vt:lpstr>设计模式－LabVIEW模板 </vt:lpstr>
      <vt:lpstr>LabVIEW经典设计模式</vt:lpstr>
      <vt:lpstr>事件驱动用户界面</vt:lpstr>
      <vt:lpstr>LabVIEW中基于事件驱动的编程</vt:lpstr>
      <vt:lpstr>LabVIEW 事件结构</vt:lpstr>
      <vt:lpstr>为什么要使用事件结构 ？</vt:lpstr>
      <vt:lpstr>Demo</vt:lpstr>
      <vt:lpstr>状态机结构</vt:lpstr>
      <vt:lpstr>自动贩卖机模型</vt:lpstr>
      <vt:lpstr>背景</vt:lpstr>
      <vt:lpstr>在LabVIEW下实现状态机结构</vt:lpstr>
      <vt:lpstr>工作流程</vt:lpstr>
      <vt:lpstr>Demo</vt:lpstr>
      <vt:lpstr>生产者/消费者</vt:lpstr>
      <vt:lpstr>在LabVIEW下实现生产者/消费者</vt:lpstr>
      <vt:lpstr>工作流程</vt:lpstr>
      <vt:lpstr>实现循环间的数据通讯</vt:lpstr>
      <vt:lpstr>队列</vt:lpstr>
      <vt:lpstr>生产者 / 消费者循环</vt:lpstr>
      <vt:lpstr>Demo</vt:lpstr>
      <vt:lpstr>总结</vt:lpstr>
      <vt:lpstr>练习6：创建一个简单VI</vt:lpstr>
    </vt:vector>
  </TitlesOfParts>
  <Company>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Slide</dc:title>
  <dc:creator>macm</dc:creator>
  <cp:lastModifiedBy>juliu</cp:lastModifiedBy>
  <cp:revision>1090</cp:revision>
  <dcterms:created xsi:type="dcterms:W3CDTF">2001-05-03T20:05:33Z</dcterms:created>
  <dcterms:modified xsi:type="dcterms:W3CDTF">2013-01-06T14:56:01Z</dcterms:modified>
</cp:coreProperties>
</file>