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comments/comment1.xml" ContentType="application/vnd.openxmlformats-officedocument.presentationml.comments+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diagrams/colors1.xml" ContentType="application/vnd.openxmlformats-officedocument.drawingml.diagramColors+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diagrams/drawing2.xml" ContentType="application/vnd.ms-office.drawingml.diagramDrawing+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diagrams/data3.xml" ContentType="application/vnd.openxmlformats-officedocument.drawingml.diagramData+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s/slide167.xml" ContentType="application/vnd.openxmlformats-officedocument.presentationml.slide+xml"/>
  <Override PartName="/ppt/commentAuthors.xml" ContentType="application/vnd.openxmlformats-officedocument.presentationml.commentAuthors+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8.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diagrams/colors2.xml" ContentType="application/vnd.openxmlformats-officedocument.drawingml.diagramColors+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notesMasterIdLst>
    <p:notesMasterId r:id="rId187"/>
  </p:notesMasterIdLst>
  <p:handoutMasterIdLst>
    <p:handoutMasterId r:id="rId188"/>
  </p:handoutMasterIdLst>
  <p:sldIdLst>
    <p:sldId id="258" r:id="rId2"/>
    <p:sldId id="362" r:id="rId3"/>
    <p:sldId id="364" r:id="rId4"/>
    <p:sldId id="261" r:id="rId5"/>
    <p:sldId id="365"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7" r:id="rId20"/>
    <p:sldId id="278" r:id="rId21"/>
    <p:sldId id="279" r:id="rId22"/>
    <p:sldId id="281" r:id="rId23"/>
    <p:sldId id="282" r:id="rId24"/>
    <p:sldId id="283" r:id="rId25"/>
    <p:sldId id="284" r:id="rId26"/>
    <p:sldId id="285" r:id="rId27"/>
    <p:sldId id="286" r:id="rId28"/>
    <p:sldId id="287" r:id="rId29"/>
    <p:sldId id="288" r:id="rId30"/>
    <p:sldId id="289" r:id="rId31"/>
    <p:sldId id="363"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61" r:id="rId49"/>
    <p:sldId id="307" r:id="rId50"/>
    <p:sldId id="308" r:id="rId51"/>
    <p:sldId id="309" r:id="rId52"/>
    <p:sldId id="310" r:id="rId53"/>
    <p:sldId id="311" r:id="rId54"/>
    <p:sldId id="312" r:id="rId55"/>
    <p:sldId id="469"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473" r:id="rId70"/>
    <p:sldId id="326" r:id="rId71"/>
    <p:sldId id="327" r:id="rId72"/>
    <p:sldId id="328" r:id="rId73"/>
    <p:sldId id="329" r:id="rId74"/>
    <p:sldId id="330" r:id="rId75"/>
    <p:sldId id="331" r:id="rId76"/>
    <p:sldId id="332" r:id="rId77"/>
    <p:sldId id="333" r:id="rId78"/>
    <p:sldId id="334" r:id="rId79"/>
    <p:sldId id="335" r:id="rId80"/>
    <p:sldId id="489" r:id="rId81"/>
    <p:sldId id="490" r:id="rId82"/>
    <p:sldId id="459" r:id="rId83"/>
    <p:sldId id="460" r:id="rId84"/>
    <p:sldId id="461" r:id="rId85"/>
    <p:sldId id="462" r:id="rId86"/>
    <p:sldId id="463" r:id="rId87"/>
    <p:sldId id="468" r:id="rId88"/>
    <p:sldId id="464" r:id="rId89"/>
    <p:sldId id="465" r:id="rId90"/>
    <p:sldId id="466" r:id="rId91"/>
    <p:sldId id="467" r:id="rId92"/>
    <p:sldId id="340" r:id="rId93"/>
    <p:sldId id="341" r:id="rId94"/>
    <p:sldId id="342" r:id="rId95"/>
    <p:sldId id="343" r:id="rId96"/>
    <p:sldId id="344" r:id="rId97"/>
    <p:sldId id="345"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69" r:id="rId111"/>
    <p:sldId id="370" r:id="rId112"/>
    <p:sldId id="371" r:id="rId113"/>
    <p:sldId id="372" r:id="rId114"/>
    <p:sldId id="373" r:id="rId115"/>
    <p:sldId id="374" r:id="rId116"/>
    <p:sldId id="375" r:id="rId117"/>
    <p:sldId id="376" r:id="rId118"/>
    <p:sldId id="377" r:id="rId119"/>
    <p:sldId id="378" r:id="rId120"/>
    <p:sldId id="379" r:id="rId121"/>
    <p:sldId id="380" r:id="rId122"/>
    <p:sldId id="381" r:id="rId123"/>
    <p:sldId id="382" r:id="rId124"/>
    <p:sldId id="383" r:id="rId125"/>
    <p:sldId id="384" r:id="rId126"/>
    <p:sldId id="385" r:id="rId127"/>
    <p:sldId id="386" r:id="rId128"/>
    <p:sldId id="387" r:id="rId129"/>
    <p:sldId id="388" r:id="rId130"/>
    <p:sldId id="389" r:id="rId131"/>
    <p:sldId id="390" r:id="rId132"/>
    <p:sldId id="391" r:id="rId133"/>
    <p:sldId id="392" r:id="rId134"/>
    <p:sldId id="393" r:id="rId135"/>
    <p:sldId id="394" r:id="rId136"/>
    <p:sldId id="395" r:id="rId137"/>
    <p:sldId id="396" r:id="rId138"/>
    <p:sldId id="397" r:id="rId139"/>
    <p:sldId id="398" r:id="rId140"/>
    <p:sldId id="509" r:id="rId141"/>
    <p:sldId id="510" r:id="rId142"/>
    <p:sldId id="511" r:id="rId143"/>
    <p:sldId id="512" r:id="rId144"/>
    <p:sldId id="513" r:id="rId145"/>
    <p:sldId id="514" r:id="rId146"/>
    <p:sldId id="515" r:id="rId147"/>
    <p:sldId id="516" r:id="rId148"/>
    <p:sldId id="517" r:id="rId149"/>
    <p:sldId id="518" r:id="rId150"/>
    <p:sldId id="519" r:id="rId151"/>
    <p:sldId id="410" r:id="rId152"/>
    <p:sldId id="411" r:id="rId153"/>
    <p:sldId id="412" r:id="rId154"/>
    <p:sldId id="413" r:id="rId155"/>
    <p:sldId id="414" r:id="rId156"/>
    <p:sldId id="415" r:id="rId157"/>
    <p:sldId id="416" r:id="rId158"/>
    <p:sldId id="417" r:id="rId159"/>
    <p:sldId id="418" r:id="rId160"/>
    <p:sldId id="419" r:id="rId161"/>
    <p:sldId id="420" r:id="rId162"/>
    <p:sldId id="421" r:id="rId163"/>
    <p:sldId id="422" r:id="rId164"/>
    <p:sldId id="423" r:id="rId165"/>
    <p:sldId id="424" r:id="rId166"/>
    <p:sldId id="425" r:id="rId167"/>
    <p:sldId id="426" r:id="rId168"/>
    <p:sldId id="428" r:id="rId169"/>
    <p:sldId id="429" r:id="rId170"/>
    <p:sldId id="430" r:id="rId171"/>
    <p:sldId id="431" r:id="rId172"/>
    <p:sldId id="432" r:id="rId173"/>
    <p:sldId id="446" r:id="rId174"/>
    <p:sldId id="447" r:id="rId175"/>
    <p:sldId id="448" r:id="rId176"/>
    <p:sldId id="449" r:id="rId177"/>
    <p:sldId id="450" r:id="rId178"/>
    <p:sldId id="451" r:id="rId179"/>
    <p:sldId id="452" r:id="rId180"/>
    <p:sldId id="453" r:id="rId181"/>
    <p:sldId id="454" r:id="rId182"/>
    <p:sldId id="455" r:id="rId183"/>
    <p:sldId id="456" r:id="rId184"/>
    <p:sldId id="457" r:id="rId185"/>
    <p:sldId id="458" r:id="rId186"/>
  </p:sldIdLst>
  <p:sldSz cx="9144000" cy="6858000" type="screen4x3"/>
  <p:notesSz cx="7315200" cy="9601200"/>
  <p:custDataLst>
    <p:tags r:id="rId18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 Rivers" initials="LR" lastIdx="1" clrIdx="0"/>
  <p:cmAuthor id="1" name="Fernando Dominguez" initials="FD" lastIdx="16"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a:srgbClr val="2B416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86" autoAdjust="0"/>
    <p:restoredTop sz="93366" autoAdjust="0"/>
  </p:normalViewPr>
  <p:slideViewPr>
    <p:cSldViewPr snapToGrid="0">
      <p:cViewPr>
        <p:scale>
          <a:sx n="80" d="100"/>
          <a:sy n="80" d="100"/>
        </p:scale>
        <p:origin x="-1800" y="-222"/>
      </p:cViewPr>
      <p:guideLst>
        <p:guide orient="horz" pos="2160"/>
        <p:guide pos="2880"/>
      </p:guideLst>
    </p:cSldViewPr>
  </p:slideViewPr>
  <p:outlineViewPr>
    <p:cViewPr>
      <p:scale>
        <a:sx n="33" d="100"/>
        <a:sy n="33" d="100"/>
      </p:scale>
      <p:origin x="0" y="91254"/>
    </p:cViewPr>
  </p:outlineViewPr>
  <p:notesTextViewPr>
    <p:cViewPr>
      <p:scale>
        <a:sx n="100" d="100"/>
        <a:sy n="100" d="100"/>
      </p:scale>
      <p:origin x="0" y="0"/>
    </p:cViewPr>
  </p:notesTextViewPr>
  <p:sorterViewPr>
    <p:cViewPr>
      <p:scale>
        <a:sx n="66" d="100"/>
        <a:sy n="66" d="100"/>
      </p:scale>
      <p:origin x="0" y="14922"/>
    </p:cViewPr>
  </p:sorterViewPr>
  <p:notesViewPr>
    <p:cSldViewPr snapToGrid="0">
      <p:cViewPr varScale="1">
        <p:scale>
          <a:sx n="53" d="100"/>
          <a:sy n="53" d="100"/>
        </p:scale>
        <p:origin x="-1770" y="-84"/>
      </p:cViewPr>
      <p:guideLst>
        <p:guide orient="horz" pos="3024"/>
        <p:guide pos="2304"/>
      </p:guideLst>
    </p:cSldViewPr>
  </p:notes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93"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tags" Target="tags/tag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commentAuthors" Target="commentAuthor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2-20T10:02:32.460" idx="1">
    <p:pos x="3386" y="2076"/>
    <p:text>Is 26,000 the total number of parts in version 14?</p:text>
  </p:cm>
</p:cmLst>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7171B3-4F92-4AFE-B941-35A9FA6D0EC8}" type="doc">
      <dgm:prSet loTypeId="urn:microsoft.com/office/officeart/2005/8/layout/process1" loCatId="process" qsTypeId="urn:microsoft.com/office/officeart/2005/8/quickstyle/simple1" qsCatId="simple" csTypeId="urn:microsoft.com/office/officeart/2005/8/colors/accent1_4" csCatId="accent1" phldr="1"/>
      <dgm:spPr/>
    </dgm:pt>
    <dgm:pt modelId="{754C18A0-8787-4D9D-9D89-A412836FB010}">
      <dgm:prSet phldrT="[Text]"/>
      <dgm:spPr/>
      <dgm:t>
        <a:bodyPr/>
        <a:lstStyle/>
        <a:p>
          <a:r>
            <a:rPr lang="en-US" dirty="0" smtClean="0"/>
            <a:t>Root Directory</a:t>
          </a:r>
          <a:endParaRPr lang="en-US" dirty="0"/>
        </a:p>
      </dgm:t>
    </dgm:pt>
    <dgm:pt modelId="{BA2AA213-EB90-414B-B813-B7B07B2E1995}" type="parTrans" cxnId="{695F1871-4CF6-40FF-9740-1B2A8597D765}">
      <dgm:prSet/>
      <dgm:spPr/>
      <dgm:t>
        <a:bodyPr/>
        <a:lstStyle/>
        <a:p>
          <a:endParaRPr lang="en-US"/>
        </a:p>
      </dgm:t>
    </dgm:pt>
    <dgm:pt modelId="{45F3EC99-6C23-4AB5-B6A5-787256C6C7CE}" type="sibTrans" cxnId="{695F1871-4CF6-40FF-9740-1B2A8597D765}">
      <dgm:prSet/>
      <dgm:spPr/>
      <dgm:t>
        <a:bodyPr/>
        <a:lstStyle/>
        <a:p>
          <a:endParaRPr lang="en-US" dirty="0"/>
        </a:p>
      </dgm:t>
    </dgm:pt>
    <dgm:pt modelId="{72D164EF-3788-4604-A307-B7CAE8502061}">
      <dgm:prSet phldrT="[Text]"/>
      <dgm:spPr/>
      <dgm:t>
        <a:bodyPr/>
        <a:lstStyle/>
        <a:p>
          <a:r>
            <a:rPr lang="en-US" dirty="0" smtClean="0"/>
            <a:t>Exercises</a:t>
          </a:r>
          <a:br>
            <a:rPr lang="en-US" dirty="0" smtClean="0"/>
          </a:br>
          <a:r>
            <a:rPr lang="en-US" dirty="0" smtClean="0"/>
            <a:t>&lt;or&gt;</a:t>
          </a:r>
          <a:br>
            <a:rPr lang="en-US" dirty="0" smtClean="0"/>
          </a:br>
          <a:r>
            <a:rPr lang="en-US" dirty="0" smtClean="0"/>
            <a:t>Solutions</a:t>
          </a:r>
          <a:endParaRPr lang="en-US" dirty="0"/>
        </a:p>
      </dgm:t>
    </dgm:pt>
    <dgm:pt modelId="{D0108ABA-4AA0-42E3-A65C-55750FF83B31}" type="parTrans" cxnId="{2C4CCC56-D01B-4CFD-97C5-005E58109FC9}">
      <dgm:prSet/>
      <dgm:spPr/>
      <dgm:t>
        <a:bodyPr/>
        <a:lstStyle/>
        <a:p>
          <a:endParaRPr lang="en-US"/>
        </a:p>
      </dgm:t>
    </dgm:pt>
    <dgm:pt modelId="{497E2B59-B21E-4C54-AC34-FCE7B2380CA4}" type="sibTrans" cxnId="{2C4CCC56-D01B-4CFD-97C5-005E58109FC9}">
      <dgm:prSet/>
      <dgm:spPr/>
      <dgm:t>
        <a:bodyPr/>
        <a:lstStyle/>
        <a:p>
          <a:endParaRPr lang="en-US" dirty="0"/>
        </a:p>
      </dgm:t>
    </dgm:pt>
    <dgm:pt modelId="{0A3396EF-2560-4560-8736-B93D7AE244E1}">
      <dgm:prSet phldrT="[Text]"/>
      <dgm:spPr/>
      <dgm:t>
        <a:bodyPr/>
        <a:lstStyle/>
        <a:p>
          <a:r>
            <a:rPr lang="en-US" dirty="0" smtClean="0"/>
            <a:t>Multisim</a:t>
          </a:r>
          <a:endParaRPr lang="en-US" dirty="0"/>
        </a:p>
      </dgm:t>
    </dgm:pt>
    <dgm:pt modelId="{5F7AE9A7-375A-4256-99D1-64432434D563}" type="parTrans" cxnId="{D9817B79-8C81-4F85-8968-6A041CF68B2B}">
      <dgm:prSet/>
      <dgm:spPr/>
      <dgm:t>
        <a:bodyPr/>
        <a:lstStyle/>
        <a:p>
          <a:endParaRPr lang="en-US"/>
        </a:p>
      </dgm:t>
    </dgm:pt>
    <dgm:pt modelId="{6675D5B3-9578-4324-BB11-E01D9D0EC454}" type="sibTrans" cxnId="{D9817B79-8C81-4F85-8968-6A041CF68B2B}">
      <dgm:prSet/>
      <dgm:spPr/>
      <dgm:t>
        <a:bodyPr/>
        <a:lstStyle/>
        <a:p>
          <a:endParaRPr lang="en-US"/>
        </a:p>
      </dgm:t>
    </dgm:pt>
    <dgm:pt modelId="{59F21487-C62D-49C9-9FF4-FBAAB7D557D0}" type="pres">
      <dgm:prSet presAssocID="{837171B3-4F92-4AFE-B941-35A9FA6D0EC8}" presName="Name0" presStyleCnt="0">
        <dgm:presLayoutVars>
          <dgm:dir/>
          <dgm:resizeHandles val="exact"/>
        </dgm:presLayoutVars>
      </dgm:prSet>
      <dgm:spPr/>
    </dgm:pt>
    <dgm:pt modelId="{C3D3128B-EFAC-41BA-9657-6DEB8887E0AC}" type="pres">
      <dgm:prSet presAssocID="{754C18A0-8787-4D9D-9D89-A412836FB010}" presName="node" presStyleLbl="node1" presStyleIdx="0" presStyleCnt="3">
        <dgm:presLayoutVars>
          <dgm:bulletEnabled val="1"/>
        </dgm:presLayoutVars>
      </dgm:prSet>
      <dgm:spPr/>
      <dgm:t>
        <a:bodyPr/>
        <a:lstStyle/>
        <a:p>
          <a:endParaRPr lang="en-US"/>
        </a:p>
      </dgm:t>
    </dgm:pt>
    <dgm:pt modelId="{75CBBC86-FD8C-47DC-8E50-ADCA44897601}" type="pres">
      <dgm:prSet presAssocID="{45F3EC99-6C23-4AB5-B6A5-787256C6C7CE}" presName="sibTrans" presStyleLbl="sibTrans2D1" presStyleIdx="0" presStyleCnt="2"/>
      <dgm:spPr/>
      <dgm:t>
        <a:bodyPr/>
        <a:lstStyle/>
        <a:p>
          <a:endParaRPr lang="en-US"/>
        </a:p>
      </dgm:t>
    </dgm:pt>
    <dgm:pt modelId="{2A8864EB-123F-4C7F-B24C-7539D4CE7B71}" type="pres">
      <dgm:prSet presAssocID="{45F3EC99-6C23-4AB5-B6A5-787256C6C7CE}" presName="connectorText" presStyleLbl="sibTrans2D1" presStyleIdx="0" presStyleCnt="2"/>
      <dgm:spPr/>
      <dgm:t>
        <a:bodyPr/>
        <a:lstStyle/>
        <a:p>
          <a:endParaRPr lang="en-US"/>
        </a:p>
      </dgm:t>
    </dgm:pt>
    <dgm:pt modelId="{824253BA-F4ED-4CF6-84B2-607AD4E24657}" type="pres">
      <dgm:prSet presAssocID="{72D164EF-3788-4604-A307-B7CAE8502061}" presName="node" presStyleLbl="node1" presStyleIdx="1" presStyleCnt="3">
        <dgm:presLayoutVars>
          <dgm:bulletEnabled val="1"/>
        </dgm:presLayoutVars>
      </dgm:prSet>
      <dgm:spPr/>
      <dgm:t>
        <a:bodyPr/>
        <a:lstStyle/>
        <a:p>
          <a:endParaRPr lang="en-US"/>
        </a:p>
      </dgm:t>
    </dgm:pt>
    <dgm:pt modelId="{7539A1A8-1103-4E99-BFD0-9C3A09F9350D}" type="pres">
      <dgm:prSet presAssocID="{497E2B59-B21E-4C54-AC34-FCE7B2380CA4}" presName="sibTrans" presStyleLbl="sibTrans2D1" presStyleIdx="1" presStyleCnt="2"/>
      <dgm:spPr/>
      <dgm:t>
        <a:bodyPr/>
        <a:lstStyle/>
        <a:p>
          <a:endParaRPr lang="en-US"/>
        </a:p>
      </dgm:t>
    </dgm:pt>
    <dgm:pt modelId="{C1F1DE8C-BBE8-4723-B892-293951606EA1}" type="pres">
      <dgm:prSet presAssocID="{497E2B59-B21E-4C54-AC34-FCE7B2380CA4}" presName="connectorText" presStyleLbl="sibTrans2D1" presStyleIdx="1" presStyleCnt="2"/>
      <dgm:spPr/>
      <dgm:t>
        <a:bodyPr/>
        <a:lstStyle/>
        <a:p>
          <a:endParaRPr lang="en-US"/>
        </a:p>
      </dgm:t>
    </dgm:pt>
    <dgm:pt modelId="{495D27FE-5582-46E7-A17E-F5F775E322A1}" type="pres">
      <dgm:prSet presAssocID="{0A3396EF-2560-4560-8736-B93D7AE244E1}" presName="node" presStyleLbl="node1" presStyleIdx="2" presStyleCnt="3">
        <dgm:presLayoutVars>
          <dgm:bulletEnabled val="1"/>
        </dgm:presLayoutVars>
      </dgm:prSet>
      <dgm:spPr/>
      <dgm:t>
        <a:bodyPr/>
        <a:lstStyle/>
        <a:p>
          <a:endParaRPr lang="en-US"/>
        </a:p>
      </dgm:t>
    </dgm:pt>
  </dgm:ptLst>
  <dgm:cxnLst>
    <dgm:cxn modelId="{FF00FDDE-F031-419D-A737-5634755A63FF}" type="presOf" srcId="{45F3EC99-6C23-4AB5-B6A5-787256C6C7CE}" destId="{2A8864EB-123F-4C7F-B24C-7539D4CE7B71}" srcOrd="1" destOrd="0" presId="urn:microsoft.com/office/officeart/2005/8/layout/process1"/>
    <dgm:cxn modelId="{66E525CD-3AA8-48CF-BC6E-8731417C370A}" type="presOf" srcId="{497E2B59-B21E-4C54-AC34-FCE7B2380CA4}" destId="{C1F1DE8C-BBE8-4723-B892-293951606EA1}" srcOrd="1" destOrd="0" presId="urn:microsoft.com/office/officeart/2005/8/layout/process1"/>
    <dgm:cxn modelId="{4CA02B5B-0470-43DF-A82F-D9260CDC1006}" type="presOf" srcId="{0A3396EF-2560-4560-8736-B93D7AE244E1}" destId="{495D27FE-5582-46E7-A17E-F5F775E322A1}" srcOrd="0" destOrd="0" presId="urn:microsoft.com/office/officeart/2005/8/layout/process1"/>
    <dgm:cxn modelId="{51AB118F-8E57-4A8A-9EF2-65F35679302F}" type="presOf" srcId="{497E2B59-B21E-4C54-AC34-FCE7B2380CA4}" destId="{7539A1A8-1103-4E99-BFD0-9C3A09F9350D}" srcOrd="0" destOrd="0" presId="urn:microsoft.com/office/officeart/2005/8/layout/process1"/>
    <dgm:cxn modelId="{695F1871-4CF6-40FF-9740-1B2A8597D765}" srcId="{837171B3-4F92-4AFE-B941-35A9FA6D0EC8}" destId="{754C18A0-8787-4D9D-9D89-A412836FB010}" srcOrd="0" destOrd="0" parTransId="{BA2AA213-EB90-414B-B813-B7B07B2E1995}" sibTransId="{45F3EC99-6C23-4AB5-B6A5-787256C6C7CE}"/>
    <dgm:cxn modelId="{D9817B79-8C81-4F85-8968-6A041CF68B2B}" srcId="{837171B3-4F92-4AFE-B941-35A9FA6D0EC8}" destId="{0A3396EF-2560-4560-8736-B93D7AE244E1}" srcOrd="2" destOrd="0" parTransId="{5F7AE9A7-375A-4256-99D1-64432434D563}" sibTransId="{6675D5B3-9578-4324-BB11-E01D9D0EC454}"/>
    <dgm:cxn modelId="{398BCEC3-2D52-4DFA-92F4-B066FFF2B1A7}" type="presOf" srcId="{754C18A0-8787-4D9D-9D89-A412836FB010}" destId="{C3D3128B-EFAC-41BA-9657-6DEB8887E0AC}" srcOrd="0" destOrd="0" presId="urn:microsoft.com/office/officeart/2005/8/layout/process1"/>
    <dgm:cxn modelId="{2C4CCC56-D01B-4CFD-97C5-005E58109FC9}" srcId="{837171B3-4F92-4AFE-B941-35A9FA6D0EC8}" destId="{72D164EF-3788-4604-A307-B7CAE8502061}" srcOrd="1" destOrd="0" parTransId="{D0108ABA-4AA0-42E3-A65C-55750FF83B31}" sibTransId="{497E2B59-B21E-4C54-AC34-FCE7B2380CA4}"/>
    <dgm:cxn modelId="{2EFE5D90-0D34-4795-8649-C94B75189276}" type="presOf" srcId="{837171B3-4F92-4AFE-B941-35A9FA6D0EC8}" destId="{59F21487-C62D-49C9-9FF4-FBAAB7D557D0}" srcOrd="0" destOrd="0" presId="urn:microsoft.com/office/officeart/2005/8/layout/process1"/>
    <dgm:cxn modelId="{D4795CC8-1EA3-4269-A41A-54F47DCC7AC8}" type="presOf" srcId="{72D164EF-3788-4604-A307-B7CAE8502061}" destId="{824253BA-F4ED-4CF6-84B2-607AD4E24657}" srcOrd="0" destOrd="0" presId="urn:microsoft.com/office/officeart/2005/8/layout/process1"/>
    <dgm:cxn modelId="{B59D5D88-7284-42E7-A552-D43F0ED308F5}" type="presOf" srcId="{45F3EC99-6C23-4AB5-B6A5-787256C6C7CE}" destId="{75CBBC86-FD8C-47DC-8E50-ADCA44897601}" srcOrd="0" destOrd="0" presId="urn:microsoft.com/office/officeart/2005/8/layout/process1"/>
    <dgm:cxn modelId="{A8303E19-FAB3-4470-BB97-DE4C79978E23}" type="presParOf" srcId="{59F21487-C62D-49C9-9FF4-FBAAB7D557D0}" destId="{C3D3128B-EFAC-41BA-9657-6DEB8887E0AC}" srcOrd="0" destOrd="0" presId="urn:microsoft.com/office/officeart/2005/8/layout/process1"/>
    <dgm:cxn modelId="{492E3F47-2BF7-41C4-9488-42EF58FEA950}" type="presParOf" srcId="{59F21487-C62D-49C9-9FF4-FBAAB7D557D0}" destId="{75CBBC86-FD8C-47DC-8E50-ADCA44897601}" srcOrd="1" destOrd="0" presId="urn:microsoft.com/office/officeart/2005/8/layout/process1"/>
    <dgm:cxn modelId="{1F1FE2E2-6B99-4DE3-87FC-DC42F0C2F3BB}" type="presParOf" srcId="{75CBBC86-FD8C-47DC-8E50-ADCA44897601}" destId="{2A8864EB-123F-4C7F-B24C-7539D4CE7B71}" srcOrd="0" destOrd="0" presId="urn:microsoft.com/office/officeart/2005/8/layout/process1"/>
    <dgm:cxn modelId="{F916EC47-39A8-4D0B-8950-5B2AC2F94865}" type="presParOf" srcId="{59F21487-C62D-49C9-9FF4-FBAAB7D557D0}" destId="{824253BA-F4ED-4CF6-84B2-607AD4E24657}" srcOrd="2" destOrd="0" presId="urn:microsoft.com/office/officeart/2005/8/layout/process1"/>
    <dgm:cxn modelId="{71C88D56-AC02-4567-ADC7-219821F35E81}" type="presParOf" srcId="{59F21487-C62D-49C9-9FF4-FBAAB7D557D0}" destId="{7539A1A8-1103-4E99-BFD0-9C3A09F9350D}" srcOrd="3" destOrd="0" presId="urn:microsoft.com/office/officeart/2005/8/layout/process1"/>
    <dgm:cxn modelId="{2B57865F-599A-455B-B4D6-1E2A9E07B5E8}" type="presParOf" srcId="{7539A1A8-1103-4E99-BFD0-9C3A09F9350D}" destId="{C1F1DE8C-BBE8-4723-B892-293951606EA1}" srcOrd="0" destOrd="0" presId="urn:microsoft.com/office/officeart/2005/8/layout/process1"/>
    <dgm:cxn modelId="{F64E1D91-87D6-4183-A463-D71E088235BE}" type="presParOf" srcId="{59F21487-C62D-49C9-9FF4-FBAAB7D557D0}" destId="{495D27FE-5582-46E7-A17E-F5F775E322A1}" srcOrd="4"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EBAEB6-D0E6-4EED-B716-2177AE58D86F}" type="doc">
      <dgm:prSet loTypeId="urn:microsoft.com/office/officeart/2005/8/layout/process4" loCatId="list" qsTypeId="urn:microsoft.com/office/officeart/2005/8/quickstyle/simple2" qsCatId="simple" csTypeId="urn:microsoft.com/office/officeart/2005/8/colors/accent1_1" csCatId="accent1" phldr="1"/>
      <dgm:spPr/>
      <dgm:t>
        <a:bodyPr/>
        <a:lstStyle/>
        <a:p>
          <a:endParaRPr lang="en-US"/>
        </a:p>
      </dgm:t>
    </dgm:pt>
    <dgm:pt modelId="{255C46B9-17B6-450C-8E38-9519AD0489EF}">
      <dgm:prSet phldrT="[Text]"/>
      <dgm:spPr/>
      <dgm:t>
        <a:bodyPr/>
        <a:lstStyle/>
        <a:p>
          <a:r>
            <a:rPr lang="en-US" dirty="0" smtClean="0"/>
            <a:t>Lesson 1</a:t>
          </a:r>
        </a:p>
      </dgm:t>
    </dgm:pt>
    <dgm:pt modelId="{2A22FD43-3FEA-4931-A58B-4D7F516A8BF7}" type="parTrans" cxnId="{E1316B67-9A9B-4CCF-A22C-C15341DA6BDB}">
      <dgm:prSet/>
      <dgm:spPr/>
      <dgm:t>
        <a:bodyPr/>
        <a:lstStyle/>
        <a:p>
          <a:endParaRPr lang="en-US"/>
        </a:p>
      </dgm:t>
    </dgm:pt>
    <dgm:pt modelId="{00A008E8-3B88-42C4-8BDD-F43409998BCE}" type="sibTrans" cxnId="{E1316B67-9A9B-4CCF-A22C-C15341DA6BDB}">
      <dgm:prSet/>
      <dgm:spPr/>
      <dgm:t>
        <a:bodyPr/>
        <a:lstStyle/>
        <a:p>
          <a:endParaRPr lang="en-US"/>
        </a:p>
      </dgm:t>
    </dgm:pt>
    <dgm:pt modelId="{82A9D05C-E0FE-4095-808C-36195A639D13}">
      <dgm:prSet phldrT="[Text]" custT="1"/>
      <dgm:spPr/>
      <dgm:t>
        <a:bodyPr/>
        <a:lstStyle/>
        <a:p>
          <a:r>
            <a:rPr lang="en-US" sz="1500" dirty="0" smtClean="0"/>
            <a:t>Analyses</a:t>
          </a:r>
          <a:endParaRPr lang="en-US" sz="1500" dirty="0"/>
        </a:p>
      </dgm:t>
    </dgm:pt>
    <dgm:pt modelId="{8ED82903-5EB5-4BC5-980E-7AF804F15AA6}" type="parTrans" cxnId="{3B73E94B-9D89-4AF4-B5A8-6096EA7C13E9}">
      <dgm:prSet/>
      <dgm:spPr/>
      <dgm:t>
        <a:bodyPr/>
        <a:lstStyle/>
        <a:p>
          <a:endParaRPr lang="en-US"/>
        </a:p>
      </dgm:t>
    </dgm:pt>
    <dgm:pt modelId="{5EABCF8A-42A2-4FDA-B3DC-0A39071E4896}" type="sibTrans" cxnId="{3B73E94B-9D89-4AF4-B5A8-6096EA7C13E9}">
      <dgm:prSet/>
      <dgm:spPr/>
      <dgm:t>
        <a:bodyPr/>
        <a:lstStyle/>
        <a:p>
          <a:endParaRPr lang="en-US"/>
        </a:p>
      </dgm:t>
    </dgm:pt>
    <dgm:pt modelId="{DE8A20ED-B8E2-4C21-A26B-AA3A9C5BC628}">
      <dgm:prSet phldrT="[Text]"/>
      <dgm:spPr/>
      <dgm:t>
        <a:bodyPr/>
        <a:lstStyle/>
        <a:p>
          <a:r>
            <a:rPr lang="en-US" dirty="0" smtClean="0"/>
            <a:t>Lesson 4</a:t>
          </a:r>
          <a:endParaRPr lang="en-US" dirty="0"/>
        </a:p>
      </dgm:t>
    </dgm:pt>
    <dgm:pt modelId="{C0CBDF5F-CE0A-41F1-872F-D83D036052CE}" type="parTrans" cxnId="{BFE5B3D3-7F00-47E2-8657-CDEAA471E45F}">
      <dgm:prSet/>
      <dgm:spPr/>
      <dgm:t>
        <a:bodyPr/>
        <a:lstStyle/>
        <a:p>
          <a:endParaRPr lang="en-US"/>
        </a:p>
      </dgm:t>
    </dgm:pt>
    <dgm:pt modelId="{6A57F970-7A96-4CA1-8F6C-F1E7E37048AD}" type="sibTrans" cxnId="{BFE5B3D3-7F00-47E2-8657-CDEAA471E45F}">
      <dgm:prSet/>
      <dgm:spPr/>
      <dgm:t>
        <a:bodyPr/>
        <a:lstStyle/>
        <a:p>
          <a:endParaRPr lang="en-US"/>
        </a:p>
      </dgm:t>
    </dgm:pt>
    <dgm:pt modelId="{63A1ED43-AC35-40AD-85BF-17DC05BD0938}">
      <dgm:prSet phldrT="[Text]"/>
      <dgm:spPr/>
      <dgm:t>
        <a:bodyPr/>
        <a:lstStyle/>
        <a:p>
          <a:r>
            <a:rPr lang="en-US" dirty="0" smtClean="0"/>
            <a:t>Lesson 2</a:t>
          </a:r>
          <a:endParaRPr lang="en-US" dirty="0"/>
        </a:p>
      </dgm:t>
    </dgm:pt>
    <dgm:pt modelId="{BDB36EB9-BBED-46D4-B8BE-263D92E244FB}" type="parTrans" cxnId="{13C73F3F-981E-4C94-B863-6F1052C347BE}">
      <dgm:prSet/>
      <dgm:spPr/>
      <dgm:t>
        <a:bodyPr/>
        <a:lstStyle/>
        <a:p>
          <a:endParaRPr lang="en-US"/>
        </a:p>
      </dgm:t>
    </dgm:pt>
    <dgm:pt modelId="{4DF2FFAD-E7C1-4C73-91BF-E7F0305EEAB6}" type="sibTrans" cxnId="{13C73F3F-981E-4C94-B863-6F1052C347BE}">
      <dgm:prSet/>
      <dgm:spPr/>
      <dgm:t>
        <a:bodyPr/>
        <a:lstStyle/>
        <a:p>
          <a:endParaRPr lang="en-US"/>
        </a:p>
      </dgm:t>
    </dgm:pt>
    <dgm:pt modelId="{C531B99D-2AAF-47B7-9ADC-940B51371CBC}">
      <dgm:prSet phldrT="[Text]" custT="1"/>
      <dgm:spPr/>
      <dgm:t>
        <a:bodyPr/>
        <a:lstStyle/>
        <a:p>
          <a:r>
            <a:rPr lang="en-US" sz="1500" dirty="0" smtClean="0"/>
            <a:t>Schematic Capture</a:t>
          </a:r>
        </a:p>
      </dgm:t>
    </dgm:pt>
    <dgm:pt modelId="{84FB757E-E4A2-456A-B805-5E1ECA582EE1}" type="parTrans" cxnId="{1CDA9F22-B7C8-43C9-961C-B867A9921DD3}">
      <dgm:prSet/>
      <dgm:spPr/>
      <dgm:t>
        <a:bodyPr/>
        <a:lstStyle/>
        <a:p>
          <a:endParaRPr lang="en-US"/>
        </a:p>
      </dgm:t>
    </dgm:pt>
    <dgm:pt modelId="{6F23B9F9-92F4-484C-9F78-32A761D17C7B}" type="sibTrans" cxnId="{1CDA9F22-B7C8-43C9-961C-B867A9921DD3}">
      <dgm:prSet/>
      <dgm:spPr/>
      <dgm:t>
        <a:bodyPr/>
        <a:lstStyle/>
        <a:p>
          <a:endParaRPr lang="en-US"/>
        </a:p>
      </dgm:t>
    </dgm:pt>
    <dgm:pt modelId="{83622ABD-E064-4BFC-916E-53B83E9021F8}">
      <dgm:prSet phldrT="[Text]" custT="1"/>
      <dgm:spPr/>
      <dgm:t>
        <a:bodyPr/>
        <a:lstStyle/>
        <a:p>
          <a:r>
            <a:rPr lang="en-US" sz="1500" dirty="0" smtClean="0"/>
            <a:t>Simulation and Virtual Instruments</a:t>
          </a:r>
          <a:endParaRPr lang="en-US" sz="1500" dirty="0"/>
        </a:p>
      </dgm:t>
    </dgm:pt>
    <dgm:pt modelId="{589CFAA6-E7DA-40E7-BB3A-4677A82BF9D3}" type="parTrans" cxnId="{44F6D72A-26C3-4E77-A6D6-8CE64EA5ACDA}">
      <dgm:prSet/>
      <dgm:spPr/>
      <dgm:t>
        <a:bodyPr/>
        <a:lstStyle/>
        <a:p>
          <a:endParaRPr lang="en-US"/>
        </a:p>
      </dgm:t>
    </dgm:pt>
    <dgm:pt modelId="{18EB27F0-7989-42EA-95E0-56291E9DD6C3}" type="sibTrans" cxnId="{44F6D72A-26C3-4E77-A6D6-8CE64EA5ACDA}">
      <dgm:prSet/>
      <dgm:spPr/>
      <dgm:t>
        <a:bodyPr/>
        <a:lstStyle/>
        <a:p>
          <a:endParaRPr lang="en-US"/>
        </a:p>
      </dgm:t>
    </dgm:pt>
    <dgm:pt modelId="{55C6FB44-A985-45F8-92FB-19BBF542FA67}">
      <dgm:prSet phldrT="[Text]"/>
      <dgm:spPr/>
      <dgm:t>
        <a:bodyPr/>
        <a:lstStyle/>
        <a:p>
          <a:r>
            <a:rPr lang="en-US" dirty="0" smtClean="0"/>
            <a:t>Lesson 3</a:t>
          </a:r>
          <a:endParaRPr lang="en-US" dirty="0"/>
        </a:p>
      </dgm:t>
    </dgm:pt>
    <dgm:pt modelId="{62FE0A38-C78B-408B-BEC0-6DEA44404E07}" type="parTrans" cxnId="{55587823-7146-4023-AFAA-3D06412DE442}">
      <dgm:prSet/>
      <dgm:spPr/>
      <dgm:t>
        <a:bodyPr/>
        <a:lstStyle/>
        <a:p>
          <a:endParaRPr lang="en-US"/>
        </a:p>
      </dgm:t>
    </dgm:pt>
    <dgm:pt modelId="{2FF3C745-B3B1-4F02-9F3E-42D47C016259}" type="sibTrans" cxnId="{55587823-7146-4023-AFAA-3D06412DE442}">
      <dgm:prSet/>
      <dgm:spPr/>
      <dgm:t>
        <a:bodyPr/>
        <a:lstStyle/>
        <a:p>
          <a:endParaRPr lang="en-US"/>
        </a:p>
      </dgm:t>
    </dgm:pt>
    <dgm:pt modelId="{477044C5-1D51-44A3-89C9-052ED3523E41}">
      <dgm:prSet phldrT="[Text]" custT="1"/>
      <dgm:spPr/>
      <dgm:t>
        <a:bodyPr/>
        <a:lstStyle/>
        <a:p>
          <a:r>
            <a:rPr lang="en-US" sz="1500" dirty="0" smtClean="0"/>
            <a:t>Working with SPICE</a:t>
          </a:r>
          <a:endParaRPr lang="en-US" sz="1500" dirty="0"/>
        </a:p>
      </dgm:t>
    </dgm:pt>
    <dgm:pt modelId="{E5A867D1-3FD8-4A5C-88D7-C28D45A59636}" type="parTrans" cxnId="{D84AA42F-78C6-49B6-8708-98EB8F604C2A}">
      <dgm:prSet/>
      <dgm:spPr/>
      <dgm:t>
        <a:bodyPr/>
        <a:lstStyle/>
        <a:p>
          <a:endParaRPr lang="en-US"/>
        </a:p>
      </dgm:t>
    </dgm:pt>
    <dgm:pt modelId="{749DF233-B93D-45B7-9AE9-68D947D69780}" type="sibTrans" cxnId="{D84AA42F-78C6-49B6-8708-98EB8F604C2A}">
      <dgm:prSet/>
      <dgm:spPr/>
      <dgm:t>
        <a:bodyPr/>
        <a:lstStyle/>
        <a:p>
          <a:endParaRPr lang="en-US"/>
        </a:p>
      </dgm:t>
    </dgm:pt>
    <dgm:pt modelId="{2ADE2D3B-C947-42B6-8F99-1B3FEDC276D0}" type="pres">
      <dgm:prSet presAssocID="{17EBAEB6-D0E6-4EED-B716-2177AE58D86F}" presName="Name0" presStyleCnt="0">
        <dgm:presLayoutVars>
          <dgm:dir/>
          <dgm:animLvl val="lvl"/>
          <dgm:resizeHandles val="exact"/>
        </dgm:presLayoutVars>
      </dgm:prSet>
      <dgm:spPr/>
      <dgm:t>
        <a:bodyPr/>
        <a:lstStyle/>
        <a:p>
          <a:endParaRPr lang="en-US"/>
        </a:p>
      </dgm:t>
    </dgm:pt>
    <dgm:pt modelId="{1358874F-6C22-423A-AE19-BF2BDAD459DE}" type="pres">
      <dgm:prSet presAssocID="{DE8A20ED-B8E2-4C21-A26B-AA3A9C5BC628}" presName="boxAndChildren" presStyleCnt="0"/>
      <dgm:spPr/>
      <dgm:t>
        <a:bodyPr/>
        <a:lstStyle/>
        <a:p>
          <a:endParaRPr lang="en-US"/>
        </a:p>
      </dgm:t>
    </dgm:pt>
    <dgm:pt modelId="{67D9205C-B0C7-436D-A517-EE3892A8FFC0}" type="pres">
      <dgm:prSet presAssocID="{DE8A20ED-B8E2-4C21-A26B-AA3A9C5BC628}" presName="parentTextBox" presStyleLbl="node1" presStyleIdx="0" presStyleCnt="4"/>
      <dgm:spPr/>
      <dgm:t>
        <a:bodyPr/>
        <a:lstStyle/>
        <a:p>
          <a:endParaRPr lang="en-US"/>
        </a:p>
      </dgm:t>
    </dgm:pt>
    <dgm:pt modelId="{8E1B657C-65E8-4303-A67C-609EECF6EF25}" type="pres">
      <dgm:prSet presAssocID="{DE8A20ED-B8E2-4C21-A26B-AA3A9C5BC628}" presName="entireBox" presStyleLbl="node1" presStyleIdx="0" presStyleCnt="4"/>
      <dgm:spPr/>
      <dgm:t>
        <a:bodyPr/>
        <a:lstStyle/>
        <a:p>
          <a:endParaRPr lang="en-US"/>
        </a:p>
      </dgm:t>
    </dgm:pt>
    <dgm:pt modelId="{56C653EE-AA0C-4E35-B21A-089F8298FBD4}" type="pres">
      <dgm:prSet presAssocID="{DE8A20ED-B8E2-4C21-A26B-AA3A9C5BC628}" presName="descendantBox" presStyleCnt="0"/>
      <dgm:spPr/>
      <dgm:t>
        <a:bodyPr/>
        <a:lstStyle/>
        <a:p>
          <a:endParaRPr lang="en-US"/>
        </a:p>
      </dgm:t>
    </dgm:pt>
    <dgm:pt modelId="{8F6D97A3-568C-4D42-9F79-089C76ADC77E}" type="pres">
      <dgm:prSet presAssocID="{477044C5-1D51-44A3-89C9-052ED3523E41}" presName="childTextBox" presStyleLbl="fgAccFollowNode1" presStyleIdx="0" presStyleCnt="4">
        <dgm:presLayoutVars>
          <dgm:bulletEnabled val="1"/>
        </dgm:presLayoutVars>
      </dgm:prSet>
      <dgm:spPr/>
      <dgm:t>
        <a:bodyPr/>
        <a:lstStyle/>
        <a:p>
          <a:endParaRPr lang="en-US"/>
        </a:p>
      </dgm:t>
    </dgm:pt>
    <dgm:pt modelId="{C4BDCED5-B51B-420A-BEA2-6C52CAF77143}" type="pres">
      <dgm:prSet presAssocID="{2FF3C745-B3B1-4F02-9F3E-42D47C016259}" presName="sp" presStyleCnt="0"/>
      <dgm:spPr/>
      <dgm:t>
        <a:bodyPr/>
        <a:lstStyle/>
        <a:p>
          <a:endParaRPr lang="en-US"/>
        </a:p>
      </dgm:t>
    </dgm:pt>
    <dgm:pt modelId="{F5DD961D-CF95-4FC5-863B-0212472F390B}" type="pres">
      <dgm:prSet presAssocID="{55C6FB44-A985-45F8-92FB-19BBF542FA67}" presName="arrowAndChildren" presStyleCnt="0"/>
      <dgm:spPr/>
      <dgm:t>
        <a:bodyPr/>
        <a:lstStyle/>
        <a:p>
          <a:endParaRPr lang="en-US"/>
        </a:p>
      </dgm:t>
    </dgm:pt>
    <dgm:pt modelId="{8CD4145B-AF44-4ADE-B18B-5F8C0E4C6282}" type="pres">
      <dgm:prSet presAssocID="{55C6FB44-A985-45F8-92FB-19BBF542FA67}" presName="parentTextArrow" presStyleLbl="node1" presStyleIdx="0" presStyleCnt="4"/>
      <dgm:spPr/>
      <dgm:t>
        <a:bodyPr/>
        <a:lstStyle/>
        <a:p>
          <a:endParaRPr lang="en-US"/>
        </a:p>
      </dgm:t>
    </dgm:pt>
    <dgm:pt modelId="{E552DAC0-216A-4B88-AF1A-937842626E7F}" type="pres">
      <dgm:prSet presAssocID="{55C6FB44-A985-45F8-92FB-19BBF542FA67}" presName="arrow" presStyleLbl="node1" presStyleIdx="1" presStyleCnt="4"/>
      <dgm:spPr/>
      <dgm:t>
        <a:bodyPr/>
        <a:lstStyle/>
        <a:p>
          <a:endParaRPr lang="en-US"/>
        </a:p>
      </dgm:t>
    </dgm:pt>
    <dgm:pt modelId="{2B3D6047-A90B-4B0C-80C1-638354C667A5}" type="pres">
      <dgm:prSet presAssocID="{55C6FB44-A985-45F8-92FB-19BBF542FA67}" presName="descendantArrow" presStyleCnt="0"/>
      <dgm:spPr/>
      <dgm:t>
        <a:bodyPr/>
        <a:lstStyle/>
        <a:p>
          <a:endParaRPr lang="en-US"/>
        </a:p>
      </dgm:t>
    </dgm:pt>
    <dgm:pt modelId="{27BE7760-F6B5-45EE-8956-941501131730}" type="pres">
      <dgm:prSet presAssocID="{82A9D05C-E0FE-4095-808C-36195A639D13}" presName="childTextArrow" presStyleLbl="fgAccFollowNode1" presStyleIdx="1" presStyleCnt="4">
        <dgm:presLayoutVars>
          <dgm:bulletEnabled val="1"/>
        </dgm:presLayoutVars>
      </dgm:prSet>
      <dgm:spPr/>
      <dgm:t>
        <a:bodyPr/>
        <a:lstStyle/>
        <a:p>
          <a:endParaRPr lang="en-US"/>
        </a:p>
      </dgm:t>
    </dgm:pt>
    <dgm:pt modelId="{6872A97C-D449-48B8-B48A-6414A82B5680}" type="pres">
      <dgm:prSet presAssocID="{4DF2FFAD-E7C1-4C73-91BF-E7F0305EEAB6}" presName="sp" presStyleCnt="0"/>
      <dgm:spPr/>
      <dgm:t>
        <a:bodyPr/>
        <a:lstStyle/>
        <a:p>
          <a:endParaRPr lang="en-US"/>
        </a:p>
      </dgm:t>
    </dgm:pt>
    <dgm:pt modelId="{E7A11DED-60A7-4BC3-89FE-F4E69397AE3C}" type="pres">
      <dgm:prSet presAssocID="{63A1ED43-AC35-40AD-85BF-17DC05BD0938}" presName="arrowAndChildren" presStyleCnt="0"/>
      <dgm:spPr/>
      <dgm:t>
        <a:bodyPr/>
        <a:lstStyle/>
        <a:p>
          <a:endParaRPr lang="en-US"/>
        </a:p>
      </dgm:t>
    </dgm:pt>
    <dgm:pt modelId="{CF6C6E4E-5B5D-4471-9394-75F54A9377C8}" type="pres">
      <dgm:prSet presAssocID="{63A1ED43-AC35-40AD-85BF-17DC05BD0938}" presName="parentTextArrow" presStyleLbl="node1" presStyleIdx="1" presStyleCnt="4"/>
      <dgm:spPr/>
      <dgm:t>
        <a:bodyPr/>
        <a:lstStyle/>
        <a:p>
          <a:endParaRPr lang="en-US"/>
        </a:p>
      </dgm:t>
    </dgm:pt>
    <dgm:pt modelId="{C9E1EBD9-D03D-4086-B7FE-8CD684B69897}" type="pres">
      <dgm:prSet presAssocID="{63A1ED43-AC35-40AD-85BF-17DC05BD0938}" presName="arrow" presStyleLbl="node1" presStyleIdx="2" presStyleCnt="4"/>
      <dgm:spPr/>
      <dgm:t>
        <a:bodyPr/>
        <a:lstStyle/>
        <a:p>
          <a:endParaRPr lang="en-US"/>
        </a:p>
      </dgm:t>
    </dgm:pt>
    <dgm:pt modelId="{D18F0391-1D2C-4B99-A316-22233E77FF40}" type="pres">
      <dgm:prSet presAssocID="{63A1ED43-AC35-40AD-85BF-17DC05BD0938}" presName="descendantArrow" presStyleCnt="0"/>
      <dgm:spPr/>
      <dgm:t>
        <a:bodyPr/>
        <a:lstStyle/>
        <a:p>
          <a:endParaRPr lang="en-US"/>
        </a:p>
      </dgm:t>
    </dgm:pt>
    <dgm:pt modelId="{CB273461-0642-4901-9B3B-9EBCF230DDBF}" type="pres">
      <dgm:prSet presAssocID="{83622ABD-E064-4BFC-916E-53B83E9021F8}" presName="childTextArrow" presStyleLbl="fgAccFollowNode1" presStyleIdx="2" presStyleCnt="4">
        <dgm:presLayoutVars>
          <dgm:bulletEnabled val="1"/>
        </dgm:presLayoutVars>
      </dgm:prSet>
      <dgm:spPr/>
      <dgm:t>
        <a:bodyPr/>
        <a:lstStyle/>
        <a:p>
          <a:endParaRPr lang="en-US"/>
        </a:p>
      </dgm:t>
    </dgm:pt>
    <dgm:pt modelId="{477BA6E9-6A31-433E-AE09-3C4C08F9AFFD}" type="pres">
      <dgm:prSet presAssocID="{00A008E8-3B88-42C4-8BDD-F43409998BCE}" presName="sp" presStyleCnt="0"/>
      <dgm:spPr/>
      <dgm:t>
        <a:bodyPr/>
        <a:lstStyle/>
        <a:p>
          <a:endParaRPr lang="en-US"/>
        </a:p>
      </dgm:t>
    </dgm:pt>
    <dgm:pt modelId="{62686E2A-BF86-480D-A01D-DDFAE5F5E8E8}" type="pres">
      <dgm:prSet presAssocID="{255C46B9-17B6-450C-8E38-9519AD0489EF}" presName="arrowAndChildren" presStyleCnt="0"/>
      <dgm:spPr/>
      <dgm:t>
        <a:bodyPr/>
        <a:lstStyle/>
        <a:p>
          <a:endParaRPr lang="en-US"/>
        </a:p>
      </dgm:t>
    </dgm:pt>
    <dgm:pt modelId="{1EC5EF38-74C9-4808-86EF-4AFC5CB65931}" type="pres">
      <dgm:prSet presAssocID="{255C46B9-17B6-450C-8E38-9519AD0489EF}" presName="parentTextArrow" presStyleLbl="node1" presStyleIdx="2" presStyleCnt="4"/>
      <dgm:spPr/>
      <dgm:t>
        <a:bodyPr/>
        <a:lstStyle/>
        <a:p>
          <a:endParaRPr lang="en-US"/>
        </a:p>
      </dgm:t>
    </dgm:pt>
    <dgm:pt modelId="{05301027-04BC-4541-BE60-F2A1C22690F8}" type="pres">
      <dgm:prSet presAssocID="{255C46B9-17B6-450C-8E38-9519AD0489EF}" presName="arrow" presStyleLbl="node1" presStyleIdx="3" presStyleCnt="4"/>
      <dgm:spPr/>
      <dgm:t>
        <a:bodyPr/>
        <a:lstStyle/>
        <a:p>
          <a:endParaRPr lang="en-US"/>
        </a:p>
      </dgm:t>
    </dgm:pt>
    <dgm:pt modelId="{451C2562-08CE-430D-8173-7A2AB8276007}" type="pres">
      <dgm:prSet presAssocID="{255C46B9-17B6-450C-8E38-9519AD0489EF}" presName="descendantArrow" presStyleCnt="0"/>
      <dgm:spPr/>
      <dgm:t>
        <a:bodyPr/>
        <a:lstStyle/>
        <a:p>
          <a:endParaRPr lang="en-US"/>
        </a:p>
      </dgm:t>
    </dgm:pt>
    <dgm:pt modelId="{4BE792FD-BCB4-44EB-8672-F4001B35D8D7}" type="pres">
      <dgm:prSet presAssocID="{C531B99D-2AAF-47B7-9ADC-940B51371CBC}" presName="childTextArrow" presStyleLbl="fgAccFollowNode1" presStyleIdx="3" presStyleCnt="4">
        <dgm:presLayoutVars>
          <dgm:bulletEnabled val="1"/>
        </dgm:presLayoutVars>
      </dgm:prSet>
      <dgm:spPr/>
      <dgm:t>
        <a:bodyPr/>
        <a:lstStyle/>
        <a:p>
          <a:endParaRPr lang="en-US"/>
        </a:p>
      </dgm:t>
    </dgm:pt>
  </dgm:ptLst>
  <dgm:cxnLst>
    <dgm:cxn modelId="{44F6D72A-26C3-4E77-A6D6-8CE64EA5ACDA}" srcId="{63A1ED43-AC35-40AD-85BF-17DC05BD0938}" destId="{83622ABD-E064-4BFC-916E-53B83E9021F8}" srcOrd="0" destOrd="0" parTransId="{589CFAA6-E7DA-40E7-BB3A-4677A82BF9D3}" sibTransId="{18EB27F0-7989-42EA-95E0-56291E9DD6C3}"/>
    <dgm:cxn modelId="{ADF49224-0A2F-4449-AD14-AC28785F9880}" type="presOf" srcId="{63A1ED43-AC35-40AD-85BF-17DC05BD0938}" destId="{CF6C6E4E-5B5D-4471-9394-75F54A9377C8}" srcOrd="0" destOrd="0" presId="urn:microsoft.com/office/officeart/2005/8/layout/process4"/>
    <dgm:cxn modelId="{1196098E-8B14-4989-8E04-FFF50566F9A7}" type="presOf" srcId="{63A1ED43-AC35-40AD-85BF-17DC05BD0938}" destId="{C9E1EBD9-D03D-4086-B7FE-8CD684B69897}" srcOrd="1" destOrd="0" presId="urn:microsoft.com/office/officeart/2005/8/layout/process4"/>
    <dgm:cxn modelId="{65C1A7B0-FCC9-4019-A2F4-E43AA4BCD10E}" type="presOf" srcId="{C531B99D-2AAF-47B7-9ADC-940B51371CBC}" destId="{4BE792FD-BCB4-44EB-8672-F4001B35D8D7}" srcOrd="0" destOrd="0" presId="urn:microsoft.com/office/officeart/2005/8/layout/process4"/>
    <dgm:cxn modelId="{3B73E94B-9D89-4AF4-B5A8-6096EA7C13E9}" srcId="{55C6FB44-A985-45F8-92FB-19BBF542FA67}" destId="{82A9D05C-E0FE-4095-808C-36195A639D13}" srcOrd="0" destOrd="0" parTransId="{8ED82903-5EB5-4BC5-980E-7AF804F15AA6}" sibTransId="{5EABCF8A-42A2-4FDA-B3DC-0A39071E4896}"/>
    <dgm:cxn modelId="{6CB560D5-2296-4853-BF13-FAC24B357479}" type="presOf" srcId="{477044C5-1D51-44A3-89C9-052ED3523E41}" destId="{8F6D97A3-568C-4D42-9F79-089C76ADC77E}" srcOrd="0" destOrd="0" presId="urn:microsoft.com/office/officeart/2005/8/layout/process4"/>
    <dgm:cxn modelId="{1CDA9F22-B7C8-43C9-961C-B867A9921DD3}" srcId="{255C46B9-17B6-450C-8E38-9519AD0489EF}" destId="{C531B99D-2AAF-47B7-9ADC-940B51371CBC}" srcOrd="0" destOrd="0" parTransId="{84FB757E-E4A2-456A-B805-5E1ECA582EE1}" sibTransId="{6F23B9F9-92F4-484C-9F78-32A761D17C7B}"/>
    <dgm:cxn modelId="{182DD83E-55BB-4995-BAFF-1A4D3B3B05D2}" type="presOf" srcId="{55C6FB44-A985-45F8-92FB-19BBF542FA67}" destId="{E552DAC0-216A-4B88-AF1A-937842626E7F}" srcOrd="1" destOrd="0" presId="urn:microsoft.com/office/officeart/2005/8/layout/process4"/>
    <dgm:cxn modelId="{9A42B508-0885-4DB3-9712-72B8CCD8CAEB}" type="presOf" srcId="{DE8A20ED-B8E2-4C21-A26B-AA3A9C5BC628}" destId="{8E1B657C-65E8-4303-A67C-609EECF6EF25}" srcOrd="1" destOrd="0" presId="urn:microsoft.com/office/officeart/2005/8/layout/process4"/>
    <dgm:cxn modelId="{27B7A09E-3446-47B1-9C05-09ECA443EB64}" type="presOf" srcId="{55C6FB44-A985-45F8-92FB-19BBF542FA67}" destId="{8CD4145B-AF44-4ADE-B18B-5F8C0E4C6282}" srcOrd="0" destOrd="0" presId="urn:microsoft.com/office/officeart/2005/8/layout/process4"/>
    <dgm:cxn modelId="{38EFEBB5-2B1A-4992-95CA-B7E7D4BFE4E7}" type="presOf" srcId="{17EBAEB6-D0E6-4EED-B716-2177AE58D86F}" destId="{2ADE2D3B-C947-42B6-8F99-1B3FEDC276D0}" srcOrd="0" destOrd="0" presId="urn:microsoft.com/office/officeart/2005/8/layout/process4"/>
    <dgm:cxn modelId="{B42D16FD-D4EB-40E7-B10A-CF136FC23061}" type="presOf" srcId="{83622ABD-E064-4BFC-916E-53B83E9021F8}" destId="{CB273461-0642-4901-9B3B-9EBCF230DDBF}" srcOrd="0" destOrd="0" presId="urn:microsoft.com/office/officeart/2005/8/layout/process4"/>
    <dgm:cxn modelId="{2EF67C3D-1696-4BEF-8112-2CD4BFC3B171}" type="presOf" srcId="{DE8A20ED-B8E2-4C21-A26B-AA3A9C5BC628}" destId="{67D9205C-B0C7-436D-A517-EE3892A8FFC0}" srcOrd="0" destOrd="0" presId="urn:microsoft.com/office/officeart/2005/8/layout/process4"/>
    <dgm:cxn modelId="{13C73F3F-981E-4C94-B863-6F1052C347BE}" srcId="{17EBAEB6-D0E6-4EED-B716-2177AE58D86F}" destId="{63A1ED43-AC35-40AD-85BF-17DC05BD0938}" srcOrd="1" destOrd="0" parTransId="{BDB36EB9-BBED-46D4-B8BE-263D92E244FB}" sibTransId="{4DF2FFAD-E7C1-4C73-91BF-E7F0305EEAB6}"/>
    <dgm:cxn modelId="{D4A22CAA-46BD-4133-B2EF-4A2B2F4525D6}" type="presOf" srcId="{255C46B9-17B6-450C-8E38-9519AD0489EF}" destId="{05301027-04BC-4541-BE60-F2A1C22690F8}" srcOrd="1" destOrd="0" presId="urn:microsoft.com/office/officeart/2005/8/layout/process4"/>
    <dgm:cxn modelId="{2A8CA2DF-86CA-494B-A652-939C4960001B}" type="presOf" srcId="{82A9D05C-E0FE-4095-808C-36195A639D13}" destId="{27BE7760-F6B5-45EE-8956-941501131730}" srcOrd="0" destOrd="0" presId="urn:microsoft.com/office/officeart/2005/8/layout/process4"/>
    <dgm:cxn modelId="{BFE5B3D3-7F00-47E2-8657-CDEAA471E45F}" srcId="{17EBAEB6-D0E6-4EED-B716-2177AE58D86F}" destId="{DE8A20ED-B8E2-4C21-A26B-AA3A9C5BC628}" srcOrd="3" destOrd="0" parTransId="{C0CBDF5F-CE0A-41F1-872F-D83D036052CE}" sibTransId="{6A57F970-7A96-4CA1-8F6C-F1E7E37048AD}"/>
    <dgm:cxn modelId="{55587823-7146-4023-AFAA-3D06412DE442}" srcId="{17EBAEB6-D0E6-4EED-B716-2177AE58D86F}" destId="{55C6FB44-A985-45F8-92FB-19BBF542FA67}" srcOrd="2" destOrd="0" parTransId="{62FE0A38-C78B-408B-BEC0-6DEA44404E07}" sibTransId="{2FF3C745-B3B1-4F02-9F3E-42D47C016259}"/>
    <dgm:cxn modelId="{D84AA42F-78C6-49B6-8708-98EB8F604C2A}" srcId="{DE8A20ED-B8E2-4C21-A26B-AA3A9C5BC628}" destId="{477044C5-1D51-44A3-89C9-052ED3523E41}" srcOrd="0" destOrd="0" parTransId="{E5A867D1-3FD8-4A5C-88D7-C28D45A59636}" sibTransId="{749DF233-B93D-45B7-9AE9-68D947D69780}"/>
    <dgm:cxn modelId="{C337E5C6-3D7E-43B8-820B-B153E659757F}" type="presOf" srcId="{255C46B9-17B6-450C-8E38-9519AD0489EF}" destId="{1EC5EF38-74C9-4808-86EF-4AFC5CB65931}" srcOrd="0" destOrd="0" presId="urn:microsoft.com/office/officeart/2005/8/layout/process4"/>
    <dgm:cxn modelId="{E1316B67-9A9B-4CCF-A22C-C15341DA6BDB}" srcId="{17EBAEB6-D0E6-4EED-B716-2177AE58D86F}" destId="{255C46B9-17B6-450C-8E38-9519AD0489EF}" srcOrd="0" destOrd="0" parTransId="{2A22FD43-3FEA-4931-A58B-4D7F516A8BF7}" sibTransId="{00A008E8-3B88-42C4-8BDD-F43409998BCE}"/>
    <dgm:cxn modelId="{DFFBE72F-DCDF-48A1-BB61-F3A25D36067B}" type="presParOf" srcId="{2ADE2D3B-C947-42B6-8F99-1B3FEDC276D0}" destId="{1358874F-6C22-423A-AE19-BF2BDAD459DE}" srcOrd="0" destOrd="0" presId="urn:microsoft.com/office/officeart/2005/8/layout/process4"/>
    <dgm:cxn modelId="{D5DDBC7D-472A-4513-9255-09BD47934E5F}" type="presParOf" srcId="{1358874F-6C22-423A-AE19-BF2BDAD459DE}" destId="{67D9205C-B0C7-436D-A517-EE3892A8FFC0}" srcOrd="0" destOrd="0" presId="urn:microsoft.com/office/officeart/2005/8/layout/process4"/>
    <dgm:cxn modelId="{99D0F742-7F73-43C8-8861-BC65FD628F27}" type="presParOf" srcId="{1358874F-6C22-423A-AE19-BF2BDAD459DE}" destId="{8E1B657C-65E8-4303-A67C-609EECF6EF25}" srcOrd="1" destOrd="0" presId="urn:microsoft.com/office/officeart/2005/8/layout/process4"/>
    <dgm:cxn modelId="{5957CDFA-F749-47C9-9D25-508E9CC52C67}" type="presParOf" srcId="{1358874F-6C22-423A-AE19-BF2BDAD459DE}" destId="{56C653EE-AA0C-4E35-B21A-089F8298FBD4}" srcOrd="2" destOrd="0" presId="urn:microsoft.com/office/officeart/2005/8/layout/process4"/>
    <dgm:cxn modelId="{DCE45A5A-4AE1-4387-8A2C-D11243AF6F16}" type="presParOf" srcId="{56C653EE-AA0C-4E35-B21A-089F8298FBD4}" destId="{8F6D97A3-568C-4D42-9F79-089C76ADC77E}" srcOrd="0" destOrd="0" presId="urn:microsoft.com/office/officeart/2005/8/layout/process4"/>
    <dgm:cxn modelId="{1B3ADC63-4F9F-4961-A34C-75DD6A529172}" type="presParOf" srcId="{2ADE2D3B-C947-42B6-8F99-1B3FEDC276D0}" destId="{C4BDCED5-B51B-420A-BEA2-6C52CAF77143}" srcOrd="1" destOrd="0" presId="urn:microsoft.com/office/officeart/2005/8/layout/process4"/>
    <dgm:cxn modelId="{0D1E649F-6B2C-4F73-B0E5-29CD72579F5F}" type="presParOf" srcId="{2ADE2D3B-C947-42B6-8F99-1B3FEDC276D0}" destId="{F5DD961D-CF95-4FC5-863B-0212472F390B}" srcOrd="2" destOrd="0" presId="urn:microsoft.com/office/officeart/2005/8/layout/process4"/>
    <dgm:cxn modelId="{584B7D85-B8A5-474A-B8FC-E8F3082CF12A}" type="presParOf" srcId="{F5DD961D-CF95-4FC5-863B-0212472F390B}" destId="{8CD4145B-AF44-4ADE-B18B-5F8C0E4C6282}" srcOrd="0" destOrd="0" presId="urn:microsoft.com/office/officeart/2005/8/layout/process4"/>
    <dgm:cxn modelId="{1DC30B2D-6430-4C58-8B4A-576F83352E5D}" type="presParOf" srcId="{F5DD961D-CF95-4FC5-863B-0212472F390B}" destId="{E552DAC0-216A-4B88-AF1A-937842626E7F}" srcOrd="1" destOrd="0" presId="urn:microsoft.com/office/officeart/2005/8/layout/process4"/>
    <dgm:cxn modelId="{B3361DAF-1D0E-4586-906D-2BBA03E4A932}" type="presParOf" srcId="{F5DD961D-CF95-4FC5-863B-0212472F390B}" destId="{2B3D6047-A90B-4B0C-80C1-638354C667A5}" srcOrd="2" destOrd="0" presId="urn:microsoft.com/office/officeart/2005/8/layout/process4"/>
    <dgm:cxn modelId="{758FA057-A23F-4E4C-9718-2D04EFC0F4DE}" type="presParOf" srcId="{2B3D6047-A90B-4B0C-80C1-638354C667A5}" destId="{27BE7760-F6B5-45EE-8956-941501131730}" srcOrd="0" destOrd="0" presId="urn:microsoft.com/office/officeart/2005/8/layout/process4"/>
    <dgm:cxn modelId="{3A3CA1A1-998A-49CD-B01F-E4CCD3713395}" type="presParOf" srcId="{2ADE2D3B-C947-42B6-8F99-1B3FEDC276D0}" destId="{6872A97C-D449-48B8-B48A-6414A82B5680}" srcOrd="3" destOrd="0" presId="urn:microsoft.com/office/officeart/2005/8/layout/process4"/>
    <dgm:cxn modelId="{E6BCA0C2-06EA-470A-B101-413666586C26}" type="presParOf" srcId="{2ADE2D3B-C947-42B6-8F99-1B3FEDC276D0}" destId="{E7A11DED-60A7-4BC3-89FE-F4E69397AE3C}" srcOrd="4" destOrd="0" presId="urn:microsoft.com/office/officeart/2005/8/layout/process4"/>
    <dgm:cxn modelId="{ABB0B653-DE68-4C5B-91D5-81C7C0FA43CD}" type="presParOf" srcId="{E7A11DED-60A7-4BC3-89FE-F4E69397AE3C}" destId="{CF6C6E4E-5B5D-4471-9394-75F54A9377C8}" srcOrd="0" destOrd="0" presId="urn:microsoft.com/office/officeart/2005/8/layout/process4"/>
    <dgm:cxn modelId="{7C488E55-D79D-45AC-B63A-EC0E98E5F209}" type="presParOf" srcId="{E7A11DED-60A7-4BC3-89FE-F4E69397AE3C}" destId="{C9E1EBD9-D03D-4086-B7FE-8CD684B69897}" srcOrd="1" destOrd="0" presId="urn:microsoft.com/office/officeart/2005/8/layout/process4"/>
    <dgm:cxn modelId="{98FF2E14-0892-4155-95F9-571F73188E88}" type="presParOf" srcId="{E7A11DED-60A7-4BC3-89FE-F4E69397AE3C}" destId="{D18F0391-1D2C-4B99-A316-22233E77FF40}" srcOrd="2" destOrd="0" presId="urn:microsoft.com/office/officeart/2005/8/layout/process4"/>
    <dgm:cxn modelId="{BEC4DBD0-D3FA-4DF5-A379-B6F6B9471DD1}" type="presParOf" srcId="{D18F0391-1D2C-4B99-A316-22233E77FF40}" destId="{CB273461-0642-4901-9B3B-9EBCF230DDBF}" srcOrd="0" destOrd="0" presId="urn:microsoft.com/office/officeart/2005/8/layout/process4"/>
    <dgm:cxn modelId="{CAD5995A-6031-4784-9432-82389235E900}" type="presParOf" srcId="{2ADE2D3B-C947-42B6-8F99-1B3FEDC276D0}" destId="{477BA6E9-6A31-433E-AE09-3C4C08F9AFFD}" srcOrd="5" destOrd="0" presId="urn:microsoft.com/office/officeart/2005/8/layout/process4"/>
    <dgm:cxn modelId="{15575CA2-29BA-4782-8DB9-CAF5EDF2CA9D}" type="presParOf" srcId="{2ADE2D3B-C947-42B6-8F99-1B3FEDC276D0}" destId="{62686E2A-BF86-480D-A01D-DDFAE5F5E8E8}" srcOrd="6" destOrd="0" presId="urn:microsoft.com/office/officeart/2005/8/layout/process4"/>
    <dgm:cxn modelId="{638375C5-3EDC-48A9-BC2D-73595B331621}" type="presParOf" srcId="{62686E2A-BF86-480D-A01D-DDFAE5F5E8E8}" destId="{1EC5EF38-74C9-4808-86EF-4AFC5CB65931}" srcOrd="0" destOrd="0" presId="urn:microsoft.com/office/officeart/2005/8/layout/process4"/>
    <dgm:cxn modelId="{C45BC515-94A2-451A-88CB-15A81EC6A71A}" type="presParOf" srcId="{62686E2A-BF86-480D-A01D-DDFAE5F5E8E8}" destId="{05301027-04BC-4541-BE60-F2A1C22690F8}" srcOrd="1" destOrd="0" presId="urn:microsoft.com/office/officeart/2005/8/layout/process4"/>
    <dgm:cxn modelId="{517E3051-2528-44B7-9FC5-5EF7EA9D42CC}" type="presParOf" srcId="{62686E2A-BF86-480D-A01D-DDFAE5F5E8E8}" destId="{451C2562-08CE-430D-8173-7A2AB8276007}" srcOrd="2" destOrd="0" presId="urn:microsoft.com/office/officeart/2005/8/layout/process4"/>
    <dgm:cxn modelId="{BC357F6E-E538-4BBE-9EE3-27CD589F76FB}" type="presParOf" srcId="{451C2562-08CE-430D-8173-7A2AB8276007}" destId="{4BE792FD-BCB4-44EB-8672-F4001B35D8D7}"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EBAEB6-D0E6-4EED-B716-2177AE58D86F}" type="doc">
      <dgm:prSet loTypeId="urn:microsoft.com/office/officeart/2005/8/layout/process4" loCatId="list" qsTypeId="urn:microsoft.com/office/officeart/2005/8/quickstyle/simple2" qsCatId="simple" csTypeId="urn:microsoft.com/office/officeart/2005/8/colors/accent1_1" csCatId="accent1" phldr="1"/>
      <dgm:spPr/>
      <dgm:t>
        <a:bodyPr/>
        <a:lstStyle/>
        <a:p>
          <a:endParaRPr lang="en-US"/>
        </a:p>
      </dgm:t>
    </dgm:pt>
    <dgm:pt modelId="{255C46B9-17B6-450C-8E38-9519AD0489EF}">
      <dgm:prSet phldrT="[Text]"/>
      <dgm:spPr/>
      <dgm:t>
        <a:bodyPr/>
        <a:lstStyle/>
        <a:p>
          <a:r>
            <a:rPr lang="en-US" dirty="0" smtClean="0"/>
            <a:t>Lesson 5</a:t>
          </a:r>
        </a:p>
      </dgm:t>
    </dgm:pt>
    <dgm:pt modelId="{2A22FD43-3FEA-4931-A58B-4D7F516A8BF7}" type="parTrans" cxnId="{E1316B67-9A9B-4CCF-A22C-C15341DA6BDB}">
      <dgm:prSet/>
      <dgm:spPr/>
      <dgm:t>
        <a:bodyPr/>
        <a:lstStyle/>
        <a:p>
          <a:endParaRPr lang="en-US"/>
        </a:p>
      </dgm:t>
    </dgm:pt>
    <dgm:pt modelId="{00A008E8-3B88-42C4-8BDD-F43409998BCE}" type="sibTrans" cxnId="{E1316B67-9A9B-4CCF-A22C-C15341DA6BDB}">
      <dgm:prSet/>
      <dgm:spPr/>
      <dgm:t>
        <a:bodyPr/>
        <a:lstStyle/>
        <a:p>
          <a:endParaRPr lang="en-US"/>
        </a:p>
      </dgm:t>
    </dgm:pt>
    <dgm:pt modelId="{63A1ED43-AC35-40AD-85BF-17DC05BD0938}">
      <dgm:prSet phldrT="[Text]"/>
      <dgm:spPr/>
      <dgm:t>
        <a:bodyPr/>
        <a:lstStyle/>
        <a:p>
          <a:r>
            <a:rPr lang="en-US" dirty="0" smtClean="0"/>
            <a:t>Lesson 6</a:t>
          </a:r>
          <a:endParaRPr lang="en-US" dirty="0"/>
        </a:p>
      </dgm:t>
    </dgm:pt>
    <dgm:pt modelId="{BDB36EB9-BBED-46D4-B8BE-263D92E244FB}" type="parTrans" cxnId="{13C73F3F-981E-4C94-B863-6F1052C347BE}">
      <dgm:prSet/>
      <dgm:spPr/>
      <dgm:t>
        <a:bodyPr/>
        <a:lstStyle/>
        <a:p>
          <a:endParaRPr lang="en-US"/>
        </a:p>
      </dgm:t>
    </dgm:pt>
    <dgm:pt modelId="{4DF2FFAD-E7C1-4C73-91BF-E7F0305EEAB6}" type="sibTrans" cxnId="{13C73F3F-981E-4C94-B863-6F1052C347BE}">
      <dgm:prSet/>
      <dgm:spPr/>
      <dgm:t>
        <a:bodyPr/>
        <a:lstStyle/>
        <a:p>
          <a:endParaRPr lang="en-US"/>
        </a:p>
      </dgm:t>
    </dgm:pt>
    <dgm:pt modelId="{C531B99D-2AAF-47B7-9ADC-940B51371CBC}">
      <dgm:prSet phldrT="[Text]"/>
      <dgm:spPr/>
      <dgm:t>
        <a:bodyPr/>
        <a:lstStyle/>
        <a:p>
          <a:r>
            <a:rPr lang="en-US" dirty="0" smtClean="0"/>
            <a:t>Advanced Schematic Capture</a:t>
          </a:r>
        </a:p>
      </dgm:t>
    </dgm:pt>
    <dgm:pt modelId="{84FB757E-E4A2-456A-B805-5E1ECA582EE1}" type="parTrans" cxnId="{1CDA9F22-B7C8-43C9-961C-B867A9921DD3}">
      <dgm:prSet/>
      <dgm:spPr/>
      <dgm:t>
        <a:bodyPr/>
        <a:lstStyle/>
        <a:p>
          <a:endParaRPr lang="en-US"/>
        </a:p>
      </dgm:t>
    </dgm:pt>
    <dgm:pt modelId="{6F23B9F9-92F4-484C-9F78-32A761D17C7B}" type="sibTrans" cxnId="{1CDA9F22-B7C8-43C9-961C-B867A9921DD3}">
      <dgm:prSet/>
      <dgm:spPr/>
      <dgm:t>
        <a:bodyPr/>
        <a:lstStyle/>
        <a:p>
          <a:endParaRPr lang="en-US"/>
        </a:p>
      </dgm:t>
    </dgm:pt>
    <dgm:pt modelId="{83622ABD-E064-4BFC-916E-53B83E9021F8}">
      <dgm:prSet phldrT="[Text]"/>
      <dgm:spPr/>
      <dgm:t>
        <a:bodyPr/>
        <a:lstStyle/>
        <a:p>
          <a:r>
            <a:rPr lang="en-US" dirty="0" smtClean="0"/>
            <a:t>Communication and Transfer</a:t>
          </a:r>
          <a:endParaRPr lang="en-US" dirty="0"/>
        </a:p>
      </dgm:t>
    </dgm:pt>
    <dgm:pt modelId="{589CFAA6-E7DA-40E7-BB3A-4677A82BF9D3}" type="parTrans" cxnId="{44F6D72A-26C3-4E77-A6D6-8CE64EA5ACDA}">
      <dgm:prSet/>
      <dgm:spPr/>
      <dgm:t>
        <a:bodyPr/>
        <a:lstStyle/>
        <a:p>
          <a:endParaRPr lang="en-US"/>
        </a:p>
      </dgm:t>
    </dgm:pt>
    <dgm:pt modelId="{18EB27F0-7989-42EA-95E0-56291E9DD6C3}" type="sibTrans" cxnId="{44F6D72A-26C3-4E77-A6D6-8CE64EA5ACDA}">
      <dgm:prSet/>
      <dgm:spPr/>
      <dgm:t>
        <a:bodyPr/>
        <a:lstStyle/>
        <a:p>
          <a:endParaRPr lang="en-US"/>
        </a:p>
      </dgm:t>
    </dgm:pt>
    <dgm:pt modelId="{82A9D05C-E0FE-4095-808C-36195A639D13}">
      <dgm:prSet phldrT="[Text]"/>
      <dgm:spPr/>
      <dgm:t>
        <a:bodyPr/>
        <a:lstStyle/>
        <a:p>
          <a:r>
            <a:rPr lang="en-US" dirty="0" smtClean="0"/>
            <a:t>Projects and Design Sharing</a:t>
          </a:r>
          <a:endParaRPr lang="en-US" dirty="0"/>
        </a:p>
      </dgm:t>
    </dgm:pt>
    <dgm:pt modelId="{5EABCF8A-42A2-4FDA-B3DC-0A39071E4896}" type="sibTrans" cxnId="{3B73E94B-9D89-4AF4-B5A8-6096EA7C13E9}">
      <dgm:prSet/>
      <dgm:spPr/>
      <dgm:t>
        <a:bodyPr/>
        <a:lstStyle/>
        <a:p>
          <a:endParaRPr lang="en-US"/>
        </a:p>
      </dgm:t>
    </dgm:pt>
    <dgm:pt modelId="{8ED82903-5EB5-4BC5-980E-7AF804F15AA6}" type="parTrans" cxnId="{3B73E94B-9D89-4AF4-B5A8-6096EA7C13E9}">
      <dgm:prSet/>
      <dgm:spPr/>
      <dgm:t>
        <a:bodyPr/>
        <a:lstStyle/>
        <a:p>
          <a:endParaRPr lang="en-US"/>
        </a:p>
      </dgm:t>
    </dgm:pt>
    <dgm:pt modelId="{55C6FB44-A985-45F8-92FB-19BBF542FA67}">
      <dgm:prSet phldrT="[Text]"/>
      <dgm:spPr/>
      <dgm:t>
        <a:bodyPr/>
        <a:lstStyle/>
        <a:p>
          <a:r>
            <a:rPr lang="en-US" dirty="0" smtClean="0"/>
            <a:t>Lesson 7</a:t>
          </a:r>
          <a:endParaRPr lang="en-US" dirty="0"/>
        </a:p>
      </dgm:t>
    </dgm:pt>
    <dgm:pt modelId="{2FF3C745-B3B1-4F02-9F3E-42D47C016259}" type="sibTrans" cxnId="{55587823-7146-4023-AFAA-3D06412DE442}">
      <dgm:prSet/>
      <dgm:spPr/>
      <dgm:t>
        <a:bodyPr/>
        <a:lstStyle/>
        <a:p>
          <a:endParaRPr lang="en-US"/>
        </a:p>
      </dgm:t>
    </dgm:pt>
    <dgm:pt modelId="{62FE0A38-C78B-408B-BEC0-6DEA44404E07}" type="parTrans" cxnId="{55587823-7146-4023-AFAA-3D06412DE442}">
      <dgm:prSet/>
      <dgm:spPr/>
      <dgm:t>
        <a:bodyPr/>
        <a:lstStyle/>
        <a:p>
          <a:endParaRPr lang="en-US"/>
        </a:p>
      </dgm:t>
    </dgm:pt>
    <dgm:pt modelId="{2ADE2D3B-C947-42B6-8F99-1B3FEDC276D0}" type="pres">
      <dgm:prSet presAssocID="{17EBAEB6-D0E6-4EED-B716-2177AE58D86F}" presName="Name0" presStyleCnt="0">
        <dgm:presLayoutVars>
          <dgm:dir/>
          <dgm:animLvl val="lvl"/>
          <dgm:resizeHandles val="exact"/>
        </dgm:presLayoutVars>
      </dgm:prSet>
      <dgm:spPr/>
      <dgm:t>
        <a:bodyPr/>
        <a:lstStyle/>
        <a:p>
          <a:endParaRPr lang="en-US"/>
        </a:p>
      </dgm:t>
    </dgm:pt>
    <dgm:pt modelId="{3A091D85-4EB1-4F58-9D45-0CFE0096131F}" type="pres">
      <dgm:prSet presAssocID="{55C6FB44-A985-45F8-92FB-19BBF542FA67}" presName="boxAndChildren" presStyleCnt="0"/>
      <dgm:spPr/>
    </dgm:pt>
    <dgm:pt modelId="{A319F947-1DA2-45C8-8707-EE1780214346}" type="pres">
      <dgm:prSet presAssocID="{55C6FB44-A985-45F8-92FB-19BBF542FA67}" presName="parentTextBox" presStyleLbl="node1" presStyleIdx="0" presStyleCnt="3"/>
      <dgm:spPr/>
      <dgm:t>
        <a:bodyPr/>
        <a:lstStyle/>
        <a:p>
          <a:endParaRPr lang="en-US"/>
        </a:p>
      </dgm:t>
    </dgm:pt>
    <dgm:pt modelId="{83DCCE2E-361C-433C-B006-2C7E25E0ED86}" type="pres">
      <dgm:prSet presAssocID="{55C6FB44-A985-45F8-92FB-19BBF542FA67}" presName="entireBox" presStyleLbl="node1" presStyleIdx="0" presStyleCnt="3"/>
      <dgm:spPr/>
      <dgm:t>
        <a:bodyPr/>
        <a:lstStyle/>
        <a:p>
          <a:endParaRPr lang="en-US"/>
        </a:p>
      </dgm:t>
    </dgm:pt>
    <dgm:pt modelId="{29C8676A-F825-46CC-98C7-DFBAFC569870}" type="pres">
      <dgm:prSet presAssocID="{55C6FB44-A985-45F8-92FB-19BBF542FA67}" presName="descendantBox" presStyleCnt="0"/>
      <dgm:spPr/>
    </dgm:pt>
    <dgm:pt modelId="{6B568D74-CDB2-40AA-86D8-18C37D8ED3ED}" type="pres">
      <dgm:prSet presAssocID="{82A9D05C-E0FE-4095-808C-36195A639D13}" presName="childTextBox" presStyleLbl="fgAccFollowNode1" presStyleIdx="0" presStyleCnt="3">
        <dgm:presLayoutVars>
          <dgm:bulletEnabled val="1"/>
        </dgm:presLayoutVars>
      </dgm:prSet>
      <dgm:spPr/>
      <dgm:t>
        <a:bodyPr/>
        <a:lstStyle/>
        <a:p>
          <a:endParaRPr lang="en-US"/>
        </a:p>
      </dgm:t>
    </dgm:pt>
    <dgm:pt modelId="{6872A97C-D449-48B8-B48A-6414A82B5680}" type="pres">
      <dgm:prSet presAssocID="{4DF2FFAD-E7C1-4C73-91BF-E7F0305EEAB6}" presName="sp" presStyleCnt="0"/>
      <dgm:spPr/>
      <dgm:t>
        <a:bodyPr/>
        <a:lstStyle/>
        <a:p>
          <a:endParaRPr lang="en-US"/>
        </a:p>
      </dgm:t>
    </dgm:pt>
    <dgm:pt modelId="{E7A11DED-60A7-4BC3-89FE-F4E69397AE3C}" type="pres">
      <dgm:prSet presAssocID="{63A1ED43-AC35-40AD-85BF-17DC05BD0938}" presName="arrowAndChildren" presStyleCnt="0"/>
      <dgm:spPr/>
      <dgm:t>
        <a:bodyPr/>
        <a:lstStyle/>
        <a:p>
          <a:endParaRPr lang="en-US"/>
        </a:p>
      </dgm:t>
    </dgm:pt>
    <dgm:pt modelId="{CF6C6E4E-5B5D-4471-9394-75F54A9377C8}" type="pres">
      <dgm:prSet presAssocID="{63A1ED43-AC35-40AD-85BF-17DC05BD0938}" presName="parentTextArrow" presStyleLbl="node1" presStyleIdx="0" presStyleCnt="3"/>
      <dgm:spPr/>
      <dgm:t>
        <a:bodyPr/>
        <a:lstStyle/>
        <a:p>
          <a:endParaRPr lang="en-US"/>
        </a:p>
      </dgm:t>
    </dgm:pt>
    <dgm:pt modelId="{C9E1EBD9-D03D-4086-B7FE-8CD684B69897}" type="pres">
      <dgm:prSet presAssocID="{63A1ED43-AC35-40AD-85BF-17DC05BD0938}" presName="arrow" presStyleLbl="node1" presStyleIdx="1" presStyleCnt="3"/>
      <dgm:spPr/>
      <dgm:t>
        <a:bodyPr/>
        <a:lstStyle/>
        <a:p>
          <a:endParaRPr lang="en-US"/>
        </a:p>
      </dgm:t>
    </dgm:pt>
    <dgm:pt modelId="{D18F0391-1D2C-4B99-A316-22233E77FF40}" type="pres">
      <dgm:prSet presAssocID="{63A1ED43-AC35-40AD-85BF-17DC05BD0938}" presName="descendantArrow" presStyleCnt="0"/>
      <dgm:spPr/>
      <dgm:t>
        <a:bodyPr/>
        <a:lstStyle/>
        <a:p>
          <a:endParaRPr lang="en-US"/>
        </a:p>
      </dgm:t>
    </dgm:pt>
    <dgm:pt modelId="{CB273461-0642-4901-9B3B-9EBCF230DDBF}" type="pres">
      <dgm:prSet presAssocID="{83622ABD-E064-4BFC-916E-53B83E9021F8}" presName="childTextArrow" presStyleLbl="fgAccFollowNode1" presStyleIdx="1" presStyleCnt="3">
        <dgm:presLayoutVars>
          <dgm:bulletEnabled val="1"/>
        </dgm:presLayoutVars>
      </dgm:prSet>
      <dgm:spPr/>
      <dgm:t>
        <a:bodyPr/>
        <a:lstStyle/>
        <a:p>
          <a:endParaRPr lang="en-US"/>
        </a:p>
      </dgm:t>
    </dgm:pt>
    <dgm:pt modelId="{477BA6E9-6A31-433E-AE09-3C4C08F9AFFD}" type="pres">
      <dgm:prSet presAssocID="{00A008E8-3B88-42C4-8BDD-F43409998BCE}" presName="sp" presStyleCnt="0"/>
      <dgm:spPr/>
      <dgm:t>
        <a:bodyPr/>
        <a:lstStyle/>
        <a:p>
          <a:endParaRPr lang="en-US"/>
        </a:p>
      </dgm:t>
    </dgm:pt>
    <dgm:pt modelId="{62686E2A-BF86-480D-A01D-DDFAE5F5E8E8}" type="pres">
      <dgm:prSet presAssocID="{255C46B9-17B6-450C-8E38-9519AD0489EF}" presName="arrowAndChildren" presStyleCnt="0"/>
      <dgm:spPr/>
      <dgm:t>
        <a:bodyPr/>
        <a:lstStyle/>
        <a:p>
          <a:endParaRPr lang="en-US"/>
        </a:p>
      </dgm:t>
    </dgm:pt>
    <dgm:pt modelId="{1EC5EF38-74C9-4808-86EF-4AFC5CB65931}" type="pres">
      <dgm:prSet presAssocID="{255C46B9-17B6-450C-8E38-9519AD0489EF}" presName="parentTextArrow" presStyleLbl="node1" presStyleIdx="1" presStyleCnt="3"/>
      <dgm:spPr/>
      <dgm:t>
        <a:bodyPr/>
        <a:lstStyle/>
        <a:p>
          <a:endParaRPr lang="en-US"/>
        </a:p>
      </dgm:t>
    </dgm:pt>
    <dgm:pt modelId="{05301027-04BC-4541-BE60-F2A1C22690F8}" type="pres">
      <dgm:prSet presAssocID="{255C46B9-17B6-450C-8E38-9519AD0489EF}" presName="arrow" presStyleLbl="node1" presStyleIdx="2" presStyleCnt="3"/>
      <dgm:spPr/>
      <dgm:t>
        <a:bodyPr/>
        <a:lstStyle/>
        <a:p>
          <a:endParaRPr lang="en-US"/>
        </a:p>
      </dgm:t>
    </dgm:pt>
    <dgm:pt modelId="{451C2562-08CE-430D-8173-7A2AB8276007}" type="pres">
      <dgm:prSet presAssocID="{255C46B9-17B6-450C-8E38-9519AD0489EF}" presName="descendantArrow" presStyleCnt="0"/>
      <dgm:spPr/>
      <dgm:t>
        <a:bodyPr/>
        <a:lstStyle/>
        <a:p>
          <a:endParaRPr lang="en-US"/>
        </a:p>
      </dgm:t>
    </dgm:pt>
    <dgm:pt modelId="{4BE792FD-BCB4-44EB-8672-F4001B35D8D7}" type="pres">
      <dgm:prSet presAssocID="{C531B99D-2AAF-47B7-9ADC-940B51371CBC}" presName="childTextArrow" presStyleLbl="fgAccFollowNode1" presStyleIdx="2" presStyleCnt="3">
        <dgm:presLayoutVars>
          <dgm:bulletEnabled val="1"/>
        </dgm:presLayoutVars>
      </dgm:prSet>
      <dgm:spPr/>
      <dgm:t>
        <a:bodyPr/>
        <a:lstStyle/>
        <a:p>
          <a:endParaRPr lang="en-US"/>
        </a:p>
      </dgm:t>
    </dgm:pt>
  </dgm:ptLst>
  <dgm:cxnLst>
    <dgm:cxn modelId="{44F6D72A-26C3-4E77-A6D6-8CE64EA5ACDA}" srcId="{63A1ED43-AC35-40AD-85BF-17DC05BD0938}" destId="{83622ABD-E064-4BFC-916E-53B83E9021F8}" srcOrd="0" destOrd="0" parTransId="{589CFAA6-E7DA-40E7-BB3A-4677A82BF9D3}" sibTransId="{18EB27F0-7989-42EA-95E0-56291E9DD6C3}"/>
    <dgm:cxn modelId="{DCC95C19-680C-43AF-B194-D3D03FA7E1A7}" type="presOf" srcId="{55C6FB44-A985-45F8-92FB-19BBF542FA67}" destId="{A319F947-1DA2-45C8-8707-EE1780214346}" srcOrd="0" destOrd="0" presId="urn:microsoft.com/office/officeart/2005/8/layout/process4"/>
    <dgm:cxn modelId="{3B73E94B-9D89-4AF4-B5A8-6096EA7C13E9}" srcId="{55C6FB44-A985-45F8-92FB-19BBF542FA67}" destId="{82A9D05C-E0FE-4095-808C-36195A639D13}" srcOrd="0" destOrd="0" parTransId="{8ED82903-5EB5-4BC5-980E-7AF804F15AA6}" sibTransId="{5EABCF8A-42A2-4FDA-B3DC-0A39071E4896}"/>
    <dgm:cxn modelId="{1CDA9F22-B7C8-43C9-961C-B867A9921DD3}" srcId="{255C46B9-17B6-450C-8E38-9519AD0489EF}" destId="{C531B99D-2AAF-47B7-9ADC-940B51371CBC}" srcOrd="0" destOrd="0" parTransId="{84FB757E-E4A2-456A-B805-5E1ECA582EE1}" sibTransId="{6F23B9F9-92F4-484C-9F78-32A761D17C7B}"/>
    <dgm:cxn modelId="{CDE2D1D1-F667-44C5-8995-050E07680A38}" type="presOf" srcId="{C531B99D-2AAF-47B7-9ADC-940B51371CBC}" destId="{4BE792FD-BCB4-44EB-8672-F4001B35D8D7}" srcOrd="0" destOrd="0" presId="urn:microsoft.com/office/officeart/2005/8/layout/process4"/>
    <dgm:cxn modelId="{A093A274-7FE6-4C7E-9A09-2F9EE37695FE}" type="presOf" srcId="{63A1ED43-AC35-40AD-85BF-17DC05BD0938}" destId="{C9E1EBD9-D03D-4086-B7FE-8CD684B69897}" srcOrd="1" destOrd="0" presId="urn:microsoft.com/office/officeart/2005/8/layout/process4"/>
    <dgm:cxn modelId="{88093FF9-7ECC-4FBF-92C3-84F7E2ED4C43}" type="presOf" srcId="{83622ABD-E064-4BFC-916E-53B83E9021F8}" destId="{CB273461-0642-4901-9B3B-9EBCF230DDBF}" srcOrd="0" destOrd="0" presId="urn:microsoft.com/office/officeart/2005/8/layout/process4"/>
    <dgm:cxn modelId="{E131E773-DD20-4245-AE5D-CB68DFDFAC89}" type="presOf" srcId="{82A9D05C-E0FE-4095-808C-36195A639D13}" destId="{6B568D74-CDB2-40AA-86D8-18C37D8ED3ED}" srcOrd="0" destOrd="0" presId="urn:microsoft.com/office/officeart/2005/8/layout/process4"/>
    <dgm:cxn modelId="{D3B27048-5392-4356-BF77-466EC18B96B6}" type="presOf" srcId="{255C46B9-17B6-450C-8E38-9519AD0489EF}" destId="{05301027-04BC-4541-BE60-F2A1C22690F8}" srcOrd="1" destOrd="0" presId="urn:microsoft.com/office/officeart/2005/8/layout/process4"/>
    <dgm:cxn modelId="{13C73F3F-981E-4C94-B863-6F1052C347BE}" srcId="{17EBAEB6-D0E6-4EED-B716-2177AE58D86F}" destId="{63A1ED43-AC35-40AD-85BF-17DC05BD0938}" srcOrd="1" destOrd="0" parTransId="{BDB36EB9-BBED-46D4-B8BE-263D92E244FB}" sibTransId="{4DF2FFAD-E7C1-4C73-91BF-E7F0305EEAB6}"/>
    <dgm:cxn modelId="{956C0312-1E35-4BB7-8CE4-DC837A0BF6DA}" type="presOf" srcId="{17EBAEB6-D0E6-4EED-B716-2177AE58D86F}" destId="{2ADE2D3B-C947-42B6-8F99-1B3FEDC276D0}" srcOrd="0" destOrd="0" presId="urn:microsoft.com/office/officeart/2005/8/layout/process4"/>
    <dgm:cxn modelId="{28C772A6-3953-49A4-AC25-7D997937CFA3}" type="presOf" srcId="{55C6FB44-A985-45F8-92FB-19BBF542FA67}" destId="{83DCCE2E-361C-433C-B006-2C7E25E0ED86}" srcOrd="1" destOrd="0" presId="urn:microsoft.com/office/officeart/2005/8/layout/process4"/>
    <dgm:cxn modelId="{B9AD8490-652B-4F57-9C96-C48E62538243}" type="presOf" srcId="{63A1ED43-AC35-40AD-85BF-17DC05BD0938}" destId="{CF6C6E4E-5B5D-4471-9394-75F54A9377C8}" srcOrd="0" destOrd="0" presId="urn:microsoft.com/office/officeart/2005/8/layout/process4"/>
    <dgm:cxn modelId="{B5B2EF4A-86E3-4263-B9A3-F6FB37FAD1F1}" type="presOf" srcId="{255C46B9-17B6-450C-8E38-9519AD0489EF}" destId="{1EC5EF38-74C9-4808-86EF-4AFC5CB65931}" srcOrd="0" destOrd="0" presId="urn:microsoft.com/office/officeart/2005/8/layout/process4"/>
    <dgm:cxn modelId="{55587823-7146-4023-AFAA-3D06412DE442}" srcId="{17EBAEB6-D0E6-4EED-B716-2177AE58D86F}" destId="{55C6FB44-A985-45F8-92FB-19BBF542FA67}" srcOrd="2" destOrd="0" parTransId="{62FE0A38-C78B-408B-BEC0-6DEA44404E07}" sibTransId="{2FF3C745-B3B1-4F02-9F3E-42D47C016259}"/>
    <dgm:cxn modelId="{E1316B67-9A9B-4CCF-A22C-C15341DA6BDB}" srcId="{17EBAEB6-D0E6-4EED-B716-2177AE58D86F}" destId="{255C46B9-17B6-450C-8E38-9519AD0489EF}" srcOrd="0" destOrd="0" parTransId="{2A22FD43-3FEA-4931-A58B-4D7F516A8BF7}" sibTransId="{00A008E8-3B88-42C4-8BDD-F43409998BCE}"/>
    <dgm:cxn modelId="{02EAEA15-C4B0-464C-9198-0B37662850CD}" type="presParOf" srcId="{2ADE2D3B-C947-42B6-8F99-1B3FEDC276D0}" destId="{3A091D85-4EB1-4F58-9D45-0CFE0096131F}" srcOrd="0" destOrd="0" presId="urn:microsoft.com/office/officeart/2005/8/layout/process4"/>
    <dgm:cxn modelId="{29C5AC90-8762-42B4-82EF-3F4179A7FC95}" type="presParOf" srcId="{3A091D85-4EB1-4F58-9D45-0CFE0096131F}" destId="{A319F947-1DA2-45C8-8707-EE1780214346}" srcOrd="0" destOrd="0" presId="urn:microsoft.com/office/officeart/2005/8/layout/process4"/>
    <dgm:cxn modelId="{EF209441-9BCF-44B3-A15C-7D65B0BD6B56}" type="presParOf" srcId="{3A091D85-4EB1-4F58-9D45-0CFE0096131F}" destId="{83DCCE2E-361C-433C-B006-2C7E25E0ED86}" srcOrd="1" destOrd="0" presId="urn:microsoft.com/office/officeart/2005/8/layout/process4"/>
    <dgm:cxn modelId="{E29A48F0-7A6E-4930-A9B7-FD97A5802974}" type="presParOf" srcId="{3A091D85-4EB1-4F58-9D45-0CFE0096131F}" destId="{29C8676A-F825-46CC-98C7-DFBAFC569870}" srcOrd="2" destOrd="0" presId="urn:microsoft.com/office/officeart/2005/8/layout/process4"/>
    <dgm:cxn modelId="{A708C16A-6D16-43F1-8DF4-08AF6AD47219}" type="presParOf" srcId="{29C8676A-F825-46CC-98C7-DFBAFC569870}" destId="{6B568D74-CDB2-40AA-86D8-18C37D8ED3ED}" srcOrd="0" destOrd="0" presId="urn:microsoft.com/office/officeart/2005/8/layout/process4"/>
    <dgm:cxn modelId="{062C7C29-A443-4630-8365-5F66DC51ACE4}" type="presParOf" srcId="{2ADE2D3B-C947-42B6-8F99-1B3FEDC276D0}" destId="{6872A97C-D449-48B8-B48A-6414A82B5680}" srcOrd="1" destOrd="0" presId="urn:microsoft.com/office/officeart/2005/8/layout/process4"/>
    <dgm:cxn modelId="{22C4193C-8D89-493A-8B1D-EB2CD574D859}" type="presParOf" srcId="{2ADE2D3B-C947-42B6-8F99-1B3FEDC276D0}" destId="{E7A11DED-60A7-4BC3-89FE-F4E69397AE3C}" srcOrd="2" destOrd="0" presId="urn:microsoft.com/office/officeart/2005/8/layout/process4"/>
    <dgm:cxn modelId="{6EFD6261-D2DC-465B-9114-D361E7C0C0BD}" type="presParOf" srcId="{E7A11DED-60A7-4BC3-89FE-F4E69397AE3C}" destId="{CF6C6E4E-5B5D-4471-9394-75F54A9377C8}" srcOrd="0" destOrd="0" presId="urn:microsoft.com/office/officeart/2005/8/layout/process4"/>
    <dgm:cxn modelId="{D8593ABC-3C18-4D4A-9FB4-326D9988E94B}" type="presParOf" srcId="{E7A11DED-60A7-4BC3-89FE-F4E69397AE3C}" destId="{C9E1EBD9-D03D-4086-B7FE-8CD684B69897}" srcOrd="1" destOrd="0" presId="urn:microsoft.com/office/officeart/2005/8/layout/process4"/>
    <dgm:cxn modelId="{B1EE9826-81A9-4704-AF2A-4480DBC817D6}" type="presParOf" srcId="{E7A11DED-60A7-4BC3-89FE-F4E69397AE3C}" destId="{D18F0391-1D2C-4B99-A316-22233E77FF40}" srcOrd="2" destOrd="0" presId="urn:microsoft.com/office/officeart/2005/8/layout/process4"/>
    <dgm:cxn modelId="{EB465BED-6441-42A9-8673-C53D14FE1B17}" type="presParOf" srcId="{D18F0391-1D2C-4B99-A316-22233E77FF40}" destId="{CB273461-0642-4901-9B3B-9EBCF230DDBF}" srcOrd="0" destOrd="0" presId="urn:microsoft.com/office/officeart/2005/8/layout/process4"/>
    <dgm:cxn modelId="{137AF70E-CD6C-47F3-97A9-26AC6FD8D898}" type="presParOf" srcId="{2ADE2D3B-C947-42B6-8F99-1B3FEDC276D0}" destId="{477BA6E9-6A31-433E-AE09-3C4C08F9AFFD}" srcOrd="3" destOrd="0" presId="urn:microsoft.com/office/officeart/2005/8/layout/process4"/>
    <dgm:cxn modelId="{4BBE4999-AE9C-40A1-85D3-C3943B566499}" type="presParOf" srcId="{2ADE2D3B-C947-42B6-8F99-1B3FEDC276D0}" destId="{62686E2A-BF86-480D-A01D-DDFAE5F5E8E8}" srcOrd="4" destOrd="0" presId="urn:microsoft.com/office/officeart/2005/8/layout/process4"/>
    <dgm:cxn modelId="{1789C8F3-81F3-4B69-9365-5E24156AE89E}" type="presParOf" srcId="{62686E2A-BF86-480D-A01D-DDFAE5F5E8E8}" destId="{1EC5EF38-74C9-4808-86EF-4AFC5CB65931}" srcOrd="0" destOrd="0" presId="urn:microsoft.com/office/officeart/2005/8/layout/process4"/>
    <dgm:cxn modelId="{39C3818D-2E7A-4288-A7E5-4605C9316097}" type="presParOf" srcId="{62686E2A-BF86-480D-A01D-DDFAE5F5E8E8}" destId="{05301027-04BC-4541-BE60-F2A1C22690F8}" srcOrd="1" destOrd="0" presId="urn:microsoft.com/office/officeart/2005/8/layout/process4"/>
    <dgm:cxn modelId="{BC14EB71-BBEE-4C14-B965-CEF643492CA3}" type="presParOf" srcId="{62686E2A-BF86-480D-A01D-DDFAE5F5E8E8}" destId="{451C2562-08CE-430D-8173-7A2AB8276007}" srcOrd="2" destOrd="0" presId="urn:microsoft.com/office/officeart/2005/8/layout/process4"/>
    <dgm:cxn modelId="{9872E4D7-DC9E-49FD-B395-A20580E72D54}" type="presParOf" srcId="{451C2562-08CE-430D-8173-7A2AB8276007}" destId="{4BE792FD-BCB4-44EB-8672-F4001B35D8D7}" srcOrd="0" destOrd="0" presId="urn:microsoft.com/office/officeart/2005/8/layout/process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EBAEB6-D0E6-4EED-B716-2177AE58D86F}" type="doc">
      <dgm:prSet loTypeId="urn:microsoft.com/office/officeart/2005/8/layout/process4" loCatId="list" qsTypeId="urn:microsoft.com/office/officeart/2005/8/quickstyle/simple2" qsCatId="simple" csTypeId="urn:microsoft.com/office/officeart/2005/8/colors/accent1_1" csCatId="accent1" phldr="1"/>
      <dgm:spPr/>
      <dgm:t>
        <a:bodyPr/>
        <a:lstStyle/>
        <a:p>
          <a:endParaRPr lang="en-US"/>
        </a:p>
      </dgm:t>
    </dgm:pt>
    <dgm:pt modelId="{255C46B9-17B6-450C-8E38-9519AD0489EF}">
      <dgm:prSet phldrT="[Text]"/>
      <dgm:spPr/>
      <dgm:t>
        <a:bodyPr/>
        <a:lstStyle/>
        <a:p>
          <a:r>
            <a:rPr lang="en-US" dirty="0" smtClean="0"/>
            <a:t>Lesson 8</a:t>
          </a:r>
        </a:p>
      </dgm:t>
    </dgm:pt>
    <dgm:pt modelId="{2A22FD43-3FEA-4931-A58B-4D7F516A8BF7}" type="parTrans" cxnId="{E1316B67-9A9B-4CCF-A22C-C15341DA6BDB}">
      <dgm:prSet/>
      <dgm:spPr/>
      <dgm:t>
        <a:bodyPr/>
        <a:lstStyle/>
        <a:p>
          <a:endParaRPr lang="en-US"/>
        </a:p>
      </dgm:t>
    </dgm:pt>
    <dgm:pt modelId="{00A008E8-3B88-42C4-8BDD-F43409998BCE}" type="sibTrans" cxnId="{E1316B67-9A9B-4CCF-A22C-C15341DA6BDB}">
      <dgm:prSet/>
      <dgm:spPr/>
      <dgm:t>
        <a:bodyPr/>
        <a:lstStyle/>
        <a:p>
          <a:endParaRPr lang="en-US"/>
        </a:p>
      </dgm:t>
    </dgm:pt>
    <dgm:pt modelId="{82A9D05C-E0FE-4095-808C-36195A639D13}">
      <dgm:prSet phldrT="[Text]" custT="1"/>
      <dgm:spPr/>
      <dgm:t>
        <a:bodyPr/>
        <a:lstStyle/>
        <a:p>
          <a:r>
            <a:rPr lang="en-US" sz="1500" dirty="0" smtClean="0"/>
            <a:t>Educational Features</a:t>
          </a:r>
          <a:endParaRPr lang="en-US" sz="1500" dirty="0"/>
        </a:p>
      </dgm:t>
    </dgm:pt>
    <dgm:pt modelId="{8ED82903-5EB5-4BC5-980E-7AF804F15AA6}" type="parTrans" cxnId="{3B73E94B-9D89-4AF4-B5A8-6096EA7C13E9}">
      <dgm:prSet/>
      <dgm:spPr/>
      <dgm:t>
        <a:bodyPr/>
        <a:lstStyle/>
        <a:p>
          <a:endParaRPr lang="en-US"/>
        </a:p>
      </dgm:t>
    </dgm:pt>
    <dgm:pt modelId="{5EABCF8A-42A2-4FDA-B3DC-0A39071E4896}" type="sibTrans" cxnId="{3B73E94B-9D89-4AF4-B5A8-6096EA7C13E9}">
      <dgm:prSet/>
      <dgm:spPr/>
      <dgm:t>
        <a:bodyPr/>
        <a:lstStyle/>
        <a:p>
          <a:endParaRPr lang="en-US"/>
        </a:p>
      </dgm:t>
    </dgm:pt>
    <dgm:pt modelId="{63A1ED43-AC35-40AD-85BF-17DC05BD0938}">
      <dgm:prSet phldrT="[Text]"/>
      <dgm:spPr/>
      <dgm:t>
        <a:bodyPr/>
        <a:lstStyle/>
        <a:p>
          <a:r>
            <a:rPr lang="en-US" dirty="0" smtClean="0"/>
            <a:t>Lesson 9</a:t>
          </a:r>
          <a:endParaRPr lang="en-US" dirty="0"/>
        </a:p>
      </dgm:t>
    </dgm:pt>
    <dgm:pt modelId="{BDB36EB9-BBED-46D4-B8BE-263D92E244FB}" type="parTrans" cxnId="{13C73F3F-981E-4C94-B863-6F1052C347BE}">
      <dgm:prSet/>
      <dgm:spPr/>
      <dgm:t>
        <a:bodyPr/>
        <a:lstStyle/>
        <a:p>
          <a:endParaRPr lang="en-US"/>
        </a:p>
      </dgm:t>
    </dgm:pt>
    <dgm:pt modelId="{4DF2FFAD-E7C1-4C73-91BF-E7F0305EEAB6}" type="sibTrans" cxnId="{13C73F3F-981E-4C94-B863-6F1052C347BE}">
      <dgm:prSet/>
      <dgm:spPr/>
      <dgm:t>
        <a:bodyPr/>
        <a:lstStyle/>
        <a:p>
          <a:endParaRPr lang="en-US"/>
        </a:p>
      </dgm:t>
    </dgm:pt>
    <dgm:pt modelId="{C531B99D-2AAF-47B7-9ADC-940B51371CBC}">
      <dgm:prSet phldrT="[Text]" custT="1"/>
      <dgm:spPr/>
      <dgm:t>
        <a:bodyPr/>
        <a:lstStyle/>
        <a:p>
          <a:r>
            <a:rPr lang="en-US" sz="1500" dirty="0" smtClean="0"/>
            <a:t>MCU Co-simulation</a:t>
          </a:r>
        </a:p>
      </dgm:t>
    </dgm:pt>
    <dgm:pt modelId="{84FB757E-E4A2-456A-B805-5E1ECA582EE1}" type="parTrans" cxnId="{1CDA9F22-B7C8-43C9-961C-B867A9921DD3}">
      <dgm:prSet/>
      <dgm:spPr/>
      <dgm:t>
        <a:bodyPr/>
        <a:lstStyle/>
        <a:p>
          <a:endParaRPr lang="en-US"/>
        </a:p>
      </dgm:t>
    </dgm:pt>
    <dgm:pt modelId="{6F23B9F9-92F4-484C-9F78-32A761D17C7B}" type="sibTrans" cxnId="{1CDA9F22-B7C8-43C9-961C-B867A9921DD3}">
      <dgm:prSet/>
      <dgm:spPr/>
      <dgm:t>
        <a:bodyPr/>
        <a:lstStyle/>
        <a:p>
          <a:endParaRPr lang="en-US"/>
        </a:p>
      </dgm:t>
    </dgm:pt>
    <dgm:pt modelId="{83622ABD-E064-4BFC-916E-53B83E9021F8}">
      <dgm:prSet phldrT="[Text]" custT="1"/>
      <dgm:spPr/>
      <dgm:t>
        <a:bodyPr/>
        <a:lstStyle/>
        <a:p>
          <a:r>
            <a:rPr lang="en-US" sz="1500" dirty="0" smtClean="0"/>
            <a:t>Create Components</a:t>
          </a:r>
          <a:endParaRPr lang="en-US" sz="1500" dirty="0"/>
        </a:p>
      </dgm:t>
    </dgm:pt>
    <dgm:pt modelId="{589CFAA6-E7DA-40E7-BB3A-4677A82BF9D3}" type="parTrans" cxnId="{44F6D72A-26C3-4E77-A6D6-8CE64EA5ACDA}">
      <dgm:prSet/>
      <dgm:spPr/>
      <dgm:t>
        <a:bodyPr/>
        <a:lstStyle/>
        <a:p>
          <a:endParaRPr lang="en-US"/>
        </a:p>
      </dgm:t>
    </dgm:pt>
    <dgm:pt modelId="{18EB27F0-7989-42EA-95E0-56291E9DD6C3}" type="sibTrans" cxnId="{44F6D72A-26C3-4E77-A6D6-8CE64EA5ACDA}">
      <dgm:prSet/>
      <dgm:spPr/>
      <dgm:t>
        <a:bodyPr/>
        <a:lstStyle/>
        <a:p>
          <a:endParaRPr lang="en-US"/>
        </a:p>
      </dgm:t>
    </dgm:pt>
    <dgm:pt modelId="{55C6FB44-A985-45F8-92FB-19BBF542FA67}">
      <dgm:prSet phldrT="[Text]"/>
      <dgm:spPr/>
      <dgm:t>
        <a:bodyPr/>
        <a:lstStyle/>
        <a:p>
          <a:r>
            <a:rPr lang="en-US" dirty="0" smtClean="0"/>
            <a:t>Lesson 10</a:t>
          </a:r>
          <a:endParaRPr lang="en-US" dirty="0"/>
        </a:p>
      </dgm:t>
    </dgm:pt>
    <dgm:pt modelId="{62FE0A38-C78B-408B-BEC0-6DEA44404E07}" type="parTrans" cxnId="{55587823-7146-4023-AFAA-3D06412DE442}">
      <dgm:prSet/>
      <dgm:spPr/>
      <dgm:t>
        <a:bodyPr/>
        <a:lstStyle/>
        <a:p>
          <a:endParaRPr lang="en-US"/>
        </a:p>
      </dgm:t>
    </dgm:pt>
    <dgm:pt modelId="{2FF3C745-B3B1-4F02-9F3E-42D47C016259}" type="sibTrans" cxnId="{55587823-7146-4023-AFAA-3D06412DE442}">
      <dgm:prSet/>
      <dgm:spPr/>
      <dgm:t>
        <a:bodyPr/>
        <a:lstStyle/>
        <a:p>
          <a:endParaRPr lang="en-US"/>
        </a:p>
      </dgm:t>
    </dgm:pt>
    <dgm:pt modelId="{2ADE2D3B-C947-42B6-8F99-1B3FEDC276D0}" type="pres">
      <dgm:prSet presAssocID="{17EBAEB6-D0E6-4EED-B716-2177AE58D86F}" presName="Name0" presStyleCnt="0">
        <dgm:presLayoutVars>
          <dgm:dir/>
          <dgm:animLvl val="lvl"/>
          <dgm:resizeHandles val="exact"/>
        </dgm:presLayoutVars>
      </dgm:prSet>
      <dgm:spPr/>
      <dgm:t>
        <a:bodyPr/>
        <a:lstStyle/>
        <a:p>
          <a:endParaRPr lang="en-US"/>
        </a:p>
      </dgm:t>
    </dgm:pt>
    <dgm:pt modelId="{CCAC1241-064D-4ACF-AEEC-F486887B6998}" type="pres">
      <dgm:prSet presAssocID="{55C6FB44-A985-45F8-92FB-19BBF542FA67}" presName="boxAndChildren" presStyleCnt="0"/>
      <dgm:spPr/>
      <dgm:t>
        <a:bodyPr/>
        <a:lstStyle/>
        <a:p>
          <a:endParaRPr lang="en-US"/>
        </a:p>
      </dgm:t>
    </dgm:pt>
    <dgm:pt modelId="{FC59B698-4F46-474C-A5F1-6AF5972B6A99}" type="pres">
      <dgm:prSet presAssocID="{55C6FB44-A985-45F8-92FB-19BBF542FA67}" presName="parentTextBox" presStyleLbl="node1" presStyleIdx="0" presStyleCnt="3"/>
      <dgm:spPr/>
      <dgm:t>
        <a:bodyPr/>
        <a:lstStyle/>
        <a:p>
          <a:endParaRPr lang="en-US"/>
        </a:p>
      </dgm:t>
    </dgm:pt>
    <dgm:pt modelId="{93BB1C99-DBF9-4BC6-9BF4-A8AB3952FBB8}" type="pres">
      <dgm:prSet presAssocID="{55C6FB44-A985-45F8-92FB-19BBF542FA67}" presName="entireBox" presStyleLbl="node1" presStyleIdx="0" presStyleCnt="3"/>
      <dgm:spPr/>
      <dgm:t>
        <a:bodyPr/>
        <a:lstStyle/>
        <a:p>
          <a:endParaRPr lang="en-US"/>
        </a:p>
      </dgm:t>
    </dgm:pt>
    <dgm:pt modelId="{67CEEAC9-EF20-44FC-B05A-9B4CB6D2B7B2}" type="pres">
      <dgm:prSet presAssocID="{55C6FB44-A985-45F8-92FB-19BBF542FA67}" presName="descendantBox" presStyleCnt="0"/>
      <dgm:spPr/>
      <dgm:t>
        <a:bodyPr/>
        <a:lstStyle/>
        <a:p>
          <a:endParaRPr lang="en-US"/>
        </a:p>
      </dgm:t>
    </dgm:pt>
    <dgm:pt modelId="{CD4BFA61-F11C-4625-A615-11815B9ABA95}" type="pres">
      <dgm:prSet presAssocID="{82A9D05C-E0FE-4095-808C-36195A639D13}" presName="childTextBox" presStyleLbl="fgAccFollowNode1" presStyleIdx="0" presStyleCnt="3">
        <dgm:presLayoutVars>
          <dgm:bulletEnabled val="1"/>
        </dgm:presLayoutVars>
      </dgm:prSet>
      <dgm:spPr/>
      <dgm:t>
        <a:bodyPr/>
        <a:lstStyle/>
        <a:p>
          <a:endParaRPr lang="en-US"/>
        </a:p>
      </dgm:t>
    </dgm:pt>
    <dgm:pt modelId="{6872A97C-D449-48B8-B48A-6414A82B5680}" type="pres">
      <dgm:prSet presAssocID="{4DF2FFAD-E7C1-4C73-91BF-E7F0305EEAB6}" presName="sp" presStyleCnt="0"/>
      <dgm:spPr/>
      <dgm:t>
        <a:bodyPr/>
        <a:lstStyle/>
        <a:p>
          <a:endParaRPr lang="en-US"/>
        </a:p>
      </dgm:t>
    </dgm:pt>
    <dgm:pt modelId="{E7A11DED-60A7-4BC3-89FE-F4E69397AE3C}" type="pres">
      <dgm:prSet presAssocID="{63A1ED43-AC35-40AD-85BF-17DC05BD0938}" presName="arrowAndChildren" presStyleCnt="0"/>
      <dgm:spPr/>
      <dgm:t>
        <a:bodyPr/>
        <a:lstStyle/>
        <a:p>
          <a:endParaRPr lang="en-US"/>
        </a:p>
      </dgm:t>
    </dgm:pt>
    <dgm:pt modelId="{CF6C6E4E-5B5D-4471-9394-75F54A9377C8}" type="pres">
      <dgm:prSet presAssocID="{63A1ED43-AC35-40AD-85BF-17DC05BD0938}" presName="parentTextArrow" presStyleLbl="node1" presStyleIdx="0" presStyleCnt="3"/>
      <dgm:spPr/>
      <dgm:t>
        <a:bodyPr/>
        <a:lstStyle/>
        <a:p>
          <a:endParaRPr lang="en-US"/>
        </a:p>
      </dgm:t>
    </dgm:pt>
    <dgm:pt modelId="{C9E1EBD9-D03D-4086-B7FE-8CD684B69897}" type="pres">
      <dgm:prSet presAssocID="{63A1ED43-AC35-40AD-85BF-17DC05BD0938}" presName="arrow" presStyleLbl="node1" presStyleIdx="1" presStyleCnt="3"/>
      <dgm:spPr/>
      <dgm:t>
        <a:bodyPr/>
        <a:lstStyle/>
        <a:p>
          <a:endParaRPr lang="en-US"/>
        </a:p>
      </dgm:t>
    </dgm:pt>
    <dgm:pt modelId="{D18F0391-1D2C-4B99-A316-22233E77FF40}" type="pres">
      <dgm:prSet presAssocID="{63A1ED43-AC35-40AD-85BF-17DC05BD0938}" presName="descendantArrow" presStyleCnt="0"/>
      <dgm:spPr/>
      <dgm:t>
        <a:bodyPr/>
        <a:lstStyle/>
        <a:p>
          <a:endParaRPr lang="en-US"/>
        </a:p>
      </dgm:t>
    </dgm:pt>
    <dgm:pt modelId="{CB273461-0642-4901-9B3B-9EBCF230DDBF}" type="pres">
      <dgm:prSet presAssocID="{83622ABD-E064-4BFC-916E-53B83E9021F8}" presName="childTextArrow" presStyleLbl="fgAccFollowNode1" presStyleIdx="1" presStyleCnt="3">
        <dgm:presLayoutVars>
          <dgm:bulletEnabled val="1"/>
        </dgm:presLayoutVars>
      </dgm:prSet>
      <dgm:spPr/>
      <dgm:t>
        <a:bodyPr/>
        <a:lstStyle/>
        <a:p>
          <a:endParaRPr lang="en-US"/>
        </a:p>
      </dgm:t>
    </dgm:pt>
    <dgm:pt modelId="{477BA6E9-6A31-433E-AE09-3C4C08F9AFFD}" type="pres">
      <dgm:prSet presAssocID="{00A008E8-3B88-42C4-8BDD-F43409998BCE}" presName="sp" presStyleCnt="0"/>
      <dgm:spPr/>
      <dgm:t>
        <a:bodyPr/>
        <a:lstStyle/>
        <a:p>
          <a:endParaRPr lang="en-US"/>
        </a:p>
      </dgm:t>
    </dgm:pt>
    <dgm:pt modelId="{62686E2A-BF86-480D-A01D-DDFAE5F5E8E8}" type="pres">
      <dgm:prSet presAssocID="{255C46B9-17B6-450C-8E38-9519AD0489EF}" presName="arrowAndChildren" presStyleCnt="0"/>
      <dgm:spPr/>
      <dgm:t>
        <a:bodyPr/>
        <a:lstStyle/>
        <a:p>
          <a:endParaRPr lang="en-US"/>
        </a:p>
      </dgm:t>
    </dgm:pt>
    <dgm:pt modelId="{1EC5EF38-74C9-4808-86EF-4AFC5CB65931}" type="pres">
      <dgm:prSet presAssocID="{255C46B9-17B6-450C-8E38-9519AD0489EF}" presName="parentTextArrow" presStyleLbl="node1" presStyleIdx="1" presStyleCnt="3"/>
      <dgm:spPr/>
      <dgm:t>
        <a:bodyPr/>
        <a:lstStyle/>
        <a:p>
          <a:endParaRPr lang="en-US"/>
        </a:p>
      </dgm:t>
    </dgm:pt>
    <dgm:pt modelId="{05301027-04BC-4541-BE60-F2A1C22690F8}" type="pres">
      <dgm:prSet presAssocID="{255C46B9-17B6-450C-8E38-9519AD0489EF}" presName="arrow" presStyleLbl="node1" presStyleIdx="2" presStyleCnt="3"/>
      <dgm:spPr/>
      <dgm:t>
        <a:bodyPr/>
        <a:lstStyle/>
        <a:p>
          <a:endParaRPr lang="en-US"/>
        </a:p>
      </dgm:t>
    </dgm:pt>
    <dgm:pt modelId="{451C2562-08CE-430D-8173-7A2AB8276007}" type="pres">
      <dgm:prSet presAssocID="{255C46B9-17B6-450C-8E38-9519AD0489EF}" presName="descendantArrow" presStyleCnt="0"/>
      <dgm:spPr/>
      <dgm:t>
        <a:bodyPr/>
        <a:lstStyle/>
        <a:p>
          <a:endParaRPr lang="en-US"/>
        </a:p>
      </dgm:t>
    </dgm:pt>
    <dgm:pt modelId="{4BE792FD-BCB4-44EB-8672-F4001B35D8D7}" type="pres">
      <dgm:prSet presAssocID="{C531B99D-2AAF-47B7-9ADC-940B51371CBC}" presName="childTextArrow" presStyleLbl="fgAccFollowNode1" presStyleIdx="2" presStyleCnt="3">
        <dgm:presLayoutVars>
          <dgm:bulletEnabled val="1"/>
        </dgm:presLayoutVars>
      </dgm:prSet>
      <dgm:spPr/>
      <dgm:t>
        <a:bodyPr/>
        <a:lstStyle/>
        <a:p>
          <a:endParaRPr lang="en-US"/>
        </a:p>
      </dgm:t>
    </dgm:pt>
  </dgm:ptLst>
  <dgm:cxnLst>
    <dgm:cxn modelId="{44F6D72A-26C3-4E77-A6D6-8CE64EA5ACDA}" srcId="{63A1ED43-AC35-40AD-85BF-17DC05BD0938}" destId="{83622ABD-E064-4BFC-916E-53B83E9021F8}" srcOrd="0" destOrd="0" parTransId="{589CFAA6-E7DA-40E7-BB3A-4677A82BF9D3}" sibTransId="{18EB27F0-7989-42EA-95E0-56291E9DD6C3}"/>
    <dgm:cxn modelId="{2A2CE700-E51E-4085-B494-01F8EC24AE21}" type="presOf" srcId="{63A1ED43-AC35-40AD-85BF-17DC05BD0938}" destId="{C9E1EBD9-D03D-4086-B7FE-8CD684B69897}" srcOrd="1" destOrd="0" presId="urn:microsoft.com/office/officeart/2005/8/layout/process4"/>
    <dgm:cxn modelId="{0F30E468-7DD5-4CB2-B09E-766DD6FA37E2}" type="presOf" srcId="{255C46B9-17B6-450C-8E38-9519AD0489EF}" destId="{1EC5EF38-74C9-4808-86EF-4AFC5CB65931}" srcOrd="0" destOrd="0" presId="urn:microsoft.com/office/officeart/2005/8/layout/process4"/>
    <dgm:cxn modelId="{3B73E94B-9D89-4AF4-B5A8-6096EA7C13E9}" srcId="{55C6FB44-A985-45F8-92FB-19BBF542FA67}" destId="{82A9D05C-E0FE-4095-808C-36195A639D13}" srcOrd="0" destOrd="0" parTransId="{8ED82903-5EB5-4BC5-980E-7AF804F15AA6}" sibTransId="{5EABCF8A-42A2-4FDA-B3DC-0A39071E4896}"/>
    <dgm:cxn modelId="{1CDA9F22-B7C8-43C9-961C-B867A9921DD3}" srcId="{255C46B9-17B6-450C-8E38-9519AD0489EF}" destId="{C531B99D-2AAF-47B7-9ADC-940B51371CBC}" srcOrd="0" destOrd="0" parTransId="{84FB757E-E4A2-456A-B805-5E1ECA582EE1}" sibTransId="{6F23B9F9-92F4-484C-9F78-32A761D17C7B}"/>
    <dgm:cxn modelId="{A84D2123-B838-4F6E-AC0C-3CBDD77857F2}" type="presOf" srcId="{C531B99D-2AAF-47B7-9ADC-940B51371CBC}" destId="{4BE792FD-BCB4-44EB-8672-F4001B35D8D7}" srcOrd="0" destOrd="0" presId="urn:microsoft.com/office/officeart/2005/8/layout/process4"/>
    <dgm:cxn modelId="{5640E269-A5AE-407E-B979-BEFF24EAB564}" type="presOf" srcId="{83622ABD-E064-4BFC-916E-53B83E9021F8}" destId="{CB273461-0642-4901-9B3B-9EBCF230DDBF}" srcOrd="0" destOrd="0" presId="urn:microsoft.com/office/officeart/2005/8/layout/process4"/>
    <dgm:cxn modelId="{7E9600DC-89E4-484D-9E17-94EAD61DBF60}" type="presOf" srcId="{55C6FB44-A985-45F8-92FB-19BBF542FA67}" destId="{FC59B698-4F46-474C-A5F1-6AF5972B6A99}" srcOrd="0" destOrd="0" presId="urn:microsoft.com/office/officeart/2005/8/layout/process4"/>
    <dgm:cxn modelId="{2E6841F7-01F1-4D35-BCA6-852244970088}" type="presOf" srcId="{17EBAEB6-D0E6-4EED-B716-2177AE58D86F}" destId="{2ADE2D3B-C947-42B6-8F99-1B3FEDC276D0}" srcOrd="0" destOrd="0" presId="urn:microsoft.com/office/officeart/2005/8/layout/process4"/>
    <dgm:cxn modelId="{1080E813-9B2A-4E4F-BE3E-A0D86BCA0535}" type="presOf" srcId="{82A9D05C-E0FE-4095-808C-36195A639D13}" destId="{CD4BFA61-F11C-4625-A615-11815B9ABA95}" srcOrd="0" destOrd="0" presId="urn:microsoft.com/office/officeart/2005/8/layout/process4"/>
    <dgm:cxn modelId="{B2AE9205-ECE3-4C0A-8422-462B3EC465CC}" type="presOf" srcId="{63A1ED43-AC35-40AD-85BF-17DC05BD0938}" destId="{CF6C6E4E-5B5D-4471-9394-75F54A9377C8}" srcOrd="0" destOrd="0" presId="urn:microsoft.com/office/officeart/2005/8/layout/process4"/>
    <dgm:cxn modelId="{066A0940-35F0-4D21-9A9B-1E43BFB76853}" type="presOf" srcId="{55C6FB44-A985-45F8-92FB-19BBF542FA67}" destId="{93BB1C99-DBF9-4BC6-9BF4-A8AB3952FBB8}" srcOrd="1" destOrd="0" presId="urn:microsoft.com/office/officeart/2005/8/layout/process4"/>
    <dgm:cxn modelId="{13C73F3F-981E-4C94-B863-6F1052C347BE}" srcId="{17EBAEB6-D0E6-4EED-B716-2177AE58D86F}" destId="{63A1ED43-AC35-40AD-85BF-17DC05BD0938}" srcOrd="1" destOrd="0" parTransId="{BDB36EB9-BBED-46D4-B8BE-263D92E244FB}" sibTransId="{4DF2FFAD-E7C1-4C73-91BF-E7F0305EEAB6}"/>
    <dgm:cxn modelId="{8EC27332-D7B7-4C8F-A31D-3935E2DFEA5E}" type="presOf" srcId="{255C46B9-17B6-450C-8E38-9519AD0489EF}" destId="{05301027-04BC-4541-BE60-F2A1C22690F8}" srcOrd="1" destOrd="0" presId="urn:microsoft.com/office/officeart/2005/8/layout/process4"/>
    <dgm:cxn modelId="{55587823-7146-4023-AFAA-3D06412DE442}" srcId="{17EBAEB6-D0E6-4EED-B716-2177AE58D86F}" destId="{55C6FB44-A985-45F8-92FB-19BBF542FA67}" srcOrd="2" destOrd="0" parTransId="{62FE0A38-C78B-408B-BEC0-6DEA44404E07}" sibTransId="{2FF3C745-B3B1-4F02-9F3E-42D47C016259}"/>
    <dgm:cxn modelId="{E1316B67-9A9B-4CCF-A22C-C15341DA6BDB}" srcId="{17EBAEB6-D0E6-4EED-B716-2177AE58D86F}" destId="{255C46B9-17B6-450C-8E38-9519AD0489EF}" srcOrd="0" destOrd="0" parTransId="{2A22FD43-3FEA-4931-A58B-4D7F516A8BF7}" sibTransId="{00A008E8-3B88-42C4-8BDD-F43409998BCE}"/>
    <dgm:cxn modelId="{92D5F0CA-533B-4F9D-98B4-19A7493E3AAE}" type="presParOf" srcId="{2ADE2D3B-C947-42B6-8F99-1B3FEDC276D0}" destId="{CCAC1241-064D-4ACF-AEEC-F486887B6998}" srcOrd="0" destOrd="0" presId="urn:microsoft.com/office/officeart/2005/8/layout/process4"/>
    <dgm:cxn modelId="{26FC6EA6-DC18-40B1-AE51-88EA10C57CBF}" type="presParOf" srcId="{CCAC1241-064D-4ACF-AEEC-F486887B6998}" destId="{FC59B698-4F46-474C-A5F1-6AF5972B6A99}" srcOrd="0" destOrd="0" presId="urn:microsoft.com/office/officeart/2005/8/layout/process4"/>
    <dgm:cxn modelId="{F60C006F-07BF-43E2-953E-678250E407CF}" type="presParOf" srcId="{CCAC1241-064D-4ACF-AEEC-F486887B6998}" destId="{93BB1C99-DBF9-4BC6-9BF4-A8AB3952FBB8}" srcOrd="1" destOrd="0" presId="urn:microsoft.com/office/officeart/2005/8/layout/process4"/>
    <dgm:cxn modelId="{A9787284-53A8-4B9E-9863-EE7D4E9BCE2E}" type="presParOf" srcId="{CCAC1241-064D-4ACF-AEEC-F486887B6998}" destId="{67CEEAC9-EF20-44FC-B05A-9B4CB6D2B7B2}" srcOrd="2" destOrd="0" presId="urn:microsoft.com/office/officeart/2005/8/layout/process4"/>
    <dgm:cxn modelId="{F5D20578-158F-4E46-93F5-5C29FCE7C7A8}" type="presParOf" srcId="{67CEEAC9-EF20-44FC-B05A-9B4CB6D2B7B2}" destId="{CD4BFA61-F11C-4625-A615-11815B9ABA95}" srcOrd="0" destOrd="0" presId="urn:microsoft.com/office/officeart/2005/8/layout/process4"/>
    <dgm:cxn modelId="{BD0E9ECA-295A-4333-803E-FF9D49E2F9B8}" type="presParOf" srcId="{2ADE2D3B-C947-42B6-8F99-1B3FEDC276D0}" destId="{6872A97C-D449-48B8-B48A-6414A82B5680}" srcOrd="1" destOrd="0" presId="urn:microsoft.com/office/officeart/2005/8/layout/process4"/>
    <dgm:cxn modelId="{649B40B1-3295-4DE3-959D-F4EEE00ACD80}" type="presParOf" srcId="{2ADE2D3B-C947-42B6-8F99-1B3FEDC276D0}" destId="{E7A11DED-60A7-4BC3-89FE-F4E69397AE3C}" srcOrd="2" destOrd="0" presId="urn:microsoft.com/office/officeart/2005/8/layout/process4"/>
    <dgm:cxn modelId="{09A88D99-F12E-4106-ADDB-14555FC8B76A}" type="presParOf" srcId="{E7A11DED-60A7-4BC3-89FE-F4E69397AE3C}" destId="{CF6C6E4E-5B5D-4471-9394-75F54A9377C8}" srcOrd="0" destOrd="0" presId="urn:microsoft.com/office/officeart/2005/8/layout/process4"/>
    <dgm:cxn modelId="{7397EF3E-B4EB-423B-A69E-558915489DCE}" type="presParOf" srcId="{E7A11DED-60A7-4BC3-89FE-F4E69397AE3C}" destId="{C9E1EBD9-D03D-4086-B7FE-8CD684B69897}" srcOrd="1" destOrd="0" presId="urn:microsoft.com/office/officeart/2005/8/layout/process4"/>
    <dgm:cxn modelId="{B7878C30-F2B4-4D38-9316-03BDC0F125C0}" type="presParOf" srcId="{E7A11DED-60A7-4BC3-89FE-F4E69397AE3C}" destId="{D18F0391-1D2C-4B99-A316-22233E77FF40}" srcOrd="2" destOrd="0" presId="urn:microsoft.com/office/officeart/2005/8/layout/process4"/>
    <dgm:cxn modelId="{558EAAA5-8AA3-4407-B7B5-4E45618A6F06}" type="presParOf" srcId="{D18F0391-1D2C-4B99-A316-22233E77FF40}" destId="{CB273461-0642-4901-9B3B-9EBCF230DDBF}" srcOrd="0" destOrd="0" presId="urn:microsoft.com/office/officeart/2005/8/layout/process4"/>
    <dgm:cxn modelId="{1F8AAD55-EFB4-41AA-8769-5E8A14C60FA5}" type="presParOf" srcId="{2ADE2D3B-C947-42B6-8F99-1B3FEDC276D0}" destId="{477BA6E9-6A31-433E-AE09-3C4C08F9AFFD}" srcOrd="3" destOrd="0" presId="urn:microsoft.com/office/officeart/2005/8/layout/process4"/>
    <dgm:cxn modelId="{3528A99D-A6A1-415E-AF5E-0BE87C2CD56D}" type="presParOf" srcId="{2ADE2D3B-C947-42B6-8F99-1B3FEDC276D0}" destId="{62686E2A-BF86-480D-A01D-DDFAE5F5E8E8}" srcOrd="4" destOrd="0" presId="urn:microsoft.com/office/officeart/2005/8/layout/process4"/>
    <dgm:cxn modelId="{28AC1D5E-CA15-4462-A3DD-1583E435829C}" type="presParOf" srcId="{62686E2A-BF86-480D-A01D-DDFAE5F5E8E8}" destId="{1EC5EF38-74C9-4808-86EF-4AFC5CB65931}" srcOrd="0" destOrd="0" presId="urn:microsoft.com/office/officeart/2005/8/layout/process4"/>
    <dgm:cxn modelId="{C9883BC1-1598-410A-A726-8D97496C7952}" type="presParOf" srcId="{62686E2A-BF86-480D-A01D-DDFAE5F5E8E8}" destId="{05301027-04BC-4541-BE60-F2A1C22690F8}" srcOrd="1" destOrd="0" presId="urn:microsoft.com/office/officeart/2005/8/layout/process4"/>
    <dgm:cxn modelId="{61B2B62E-ED61-4E20-A600-0C129C54DDAD}" type="presParOf" srcId="{62686E2A-BF86-480D-A01D-DDFAE5F5E8E8}" destId="{451C2562-08CE-430D-8173-7A2AB8276007}" srcOrd="2" destOrd="0" presId="urn:microsoft.com/office/officeart/2005/8/layout/process4"/>
    <dgm:cxn modelId="{6ACE62C6-D7CD-4CBE-80A6-972FE30B5DEE}" type="presParOf" srcId="{451C2562-08CE-430D-8173-7A2AB8276007}" destId="{4BE792FD-BCB4-44EB-8672-F4001B35D8D7}" srcOrd="0" destOrd="0" presId="urn:microsoft.com/office/officeart/2005/8/layout/process4"/>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D3128B-EFAC-41BA-9657-6DEB8887E0AC}">
      <dsp:nvSpPr>
        <dsp:cNvPr id="0" name=""/>
        <dsp:cNvSpPr/>
      </dsp:nvSpPr>
      <dsp:spPr>
        <a:xfrm>
          <a:off x="7233" y="1802536"/>
          <a:ext cx="2161877" cy="1297126"/>
        </a:xfrm>
        <a:prstGeom prst="roundRect">
          <a:avLst>
            <a:gd name="adj" fmla="val 1000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Root Directory</a:t>
          </a:r>
          <a:endParaRPr lang="en-US" sz="2500" kern="1200" dirty="0"/>
        </a:p>
      </dsp:txBody>
      <dsp:txXfrm>
        <a:off x="7233" y="1802536"/>
        <a:ext cx="2161877" cy="1297126"/>
      </dsp:txXfrm>
    </dsp:sp>
    <dsp:sp modelId="{75CBBC86-FD8C-47DC-8E50-ADCA44897601}">
      <dsp:nvSpPr>
        <dsp:cNvPr id="0" name=""/>
        <dsp:cNvSpPr/>
      </dsp:nvSpPr>
      <dsp:spPr>
        <a:xfrm>
          <a:off x="2385298" y="2183027"/>
          <a:ext cx="458317" cy="536145"/>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p>
      </dsp:txBody>
      <dsp:txXfrm>
        <a:off x="2385298" y="2183027"/>
        <a:ext cx="458317" cy="536145"/>
      </dsp:txXfrm>
    </dsp:sp>
    <dsp:sp modelId="{824253BA-F4ED-4CF6-84B2-607AD4E24657}">
      <dsp:nvSpPr>
        <dsp:cNvPr id="0" name=""/>
        <dsp:cNvSpPr/>
      </dsp:nvSpPr>
      <dsp:spPr>
        <a:xfrm>
          <a:off x="3033861" y="1802536"/>
          <a:ext cx="2161877" cy="1297126"/>
        </a:xfrm>
        <a:prstGeom prst="roundRect">
          <a:avLst>
            <a:gd name="adj" fmla="val 10000"/>
          </a:avLst>
        </a:prstGeom>
        <a:solidFill>
          <a:schemeClr val="accent1">
            <a:shade val="50000"/>
            <a:hueOff val="529733"/>
            <a:satOff val="-43548"/>
            <a:lumOff val="348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Exercises</a:t>
          </a:r>
          <a:br>
            <a:rPr lang="en-US" sz="2500" kern="1200" dirty="0" smtClean="0"/>
          </a:br>
          <a:r>
            <a:rPr lang="en-US" sz="2500" kern="1200" dirty="0" smtClean="0"/>
            <a:t>&lt;or&gt;</a:t>
          </a:r>
          <a:br>
            <a:rPr lang="en-US" sz="2500" kern="1200" dirty="0" smtClean="0"/>
          </a:br>
          <a:r>
            <a:rPr lang="en-US" sz="2500" kern="1200" dirty="0" smtClean="0"/>
            <a:t>Solutions</a:t>
          </a:r>
          <a:endParaRPr lang="en-US" sz="2500" kern="1200" dirty="0"/>
        </a:p>
      </dsp:txBody>
      <dsp:txXfrm>
        <a:off x="3033861" y="1802536"/>
        <a:ext cx="2161877" cy="1297126"/>
      </dsp:txXfrm>
    </dsp:sp>
    <dsp:sp modelId="{7539A1A8-1103-4E99-BFD0-9C3A09F9350D}">
      <dsp:nvSpPr>
        <dsp:cNvPr id="0" name=""/>
        <dsp:cNvSpPr/>
      </dsp:nvSpPr>
      <dsp:spPr>
        <a:xfrm>
          <a:off x="5411926" y="2183027"/>
          <a:ext cx="458317" cy="536145"/>
        </a:xfrm>
        <a:prstGeom prst="rightArrow">
          <a:avLst>
            <a:gd name="adj1" fmla="val 60000"/>
            <a:gd name="adj2" fmla="val 50000"/>
          </a:avLst>
        </a:prstGeom>
        <a:solidFill>
          <a:schemeClr val="accent1">
            <a:shade val="90000"/>
            <a:hueOff val="821747"/>
            <a:satOff val="-63036"/>
            <a:lumOff val="4683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p>
      </dsp:txBody>
      <dsp:txXfrm>
        <a:off x="5411926" y="2183027"/>
        <a:ext cx="458317" cy="536145"/>
      </dsp:txXfrm>
    </dsp:sp>
    <dsp:sp modelId="{495D27FE-5582-46E7-A17E-F5F775E322A1}">
      <dsp:nvSpPr>
        <dsp:cNvPr id="0" name=""/>
        <dsp:cNvSpPr/>
      </dsp:nvSpPr>
      <dsp:spPr>
        <a:xfrm>
          <a:off x="6060489" y="1802536"/>
          <a:ext cx="2161877" cy="1297126"/>
        </a:xfrm>
        <a:prstGeom prst="roundRect">
          <a:avLst>
            <a:gd name="adj" fmla="val 10000"/>
          </a:avLst>
        </a:prstGeom>
        <a:solidFill>
          <a:schemeClr val="accent1">
            <a:shade val="50000"/>
            <a:hueOff val="529733"/>
            <a:satOff val="-43548"/>
            <a:lumOff val="348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Multisim</a:t>
          </a:r>
          <a:endParaRPr lang="en-US" sz="2500" kern="1200" dirty="0"/>
        </a:p>
      </dsp:txBody>
      <dsp:txXfrm>
        <a:off x="6060489" y="1802536"/>
        <a:ext cx="2161877" cy="129712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1B657C-65E8-4303-A67C-609EECF6EF25}">
      <dsp:nvSpPr>
        <dsp:cNvPr id="0" name=""/>
        <dsp:cNvSpPr/>
      </dsp:nvSpPr>
      <dsp:spPr>
        <a:xfrm>
          <a:off x="0" y="4000032"/>
          <a:ext cx="2362199" cy="875109"/>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Lesson 4</a:t>
          </a:r>
          <a:endParaRPr lang="en-US" sz="1600" kern="1200" dirty="0"/>
        </a:p>
      </dsp:txBody>
      <dsp:txXfrm>
        <a:off x="0" y="4000032"/>
        <a:ext cx="2362199" cy="472559"/>
      </dsp:txXfrm>
    </dsp:sp>
    <dsp:sp modelId="{8F6D97A3-568C-4D42-9F79-089C76ADC77E}">
      <dsp:nvSpPr>
        <dsp:cNvPr id="0" name=""/>
        <dsp:cNvSpPr/>
      </dsp:nvSpPr>
      <dsp:spPr>
        <a:xfrm>
          <a:off x="0" y="4455089"/>
          <a:ext cx="2362199" cy="402550"/>
        </a:xfrm>
        <a:prstGeom prst="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t>Working with SPICE</a:t>
          </a:r>
          <a:endParaRPr lang="en-US" sz="1500" kern="1200" dirty="0"/>
        </a:p>
      </dsp:txBody>
      <dsp:txXfrm>
        <a:off x="0" y="4455089"/>
        <a:ext cx="2362199" cy="402550"/>
      </dsp:txXfrm>
    </dsp:sp>
    <dsp:sp modelId="{E552DAC0-216A-4B88-AF1A-937842626E7F}">
      <dsp:nvSpPr>
        <dsp:cNvPr id="0" name=""/>
        <dsp:cNvSpPr/>
      </dsp:nvSpPr>
      <dsp:spPr>
        <a:xfrm rot="10800000">
          <a:off x="0" y="2667241"/>
          <a:ext cx="2362199" cy="1345918"/>
        </a:xfrm>
        <a:prstGeom prst="upArrowCallou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Lesson 3</a:t>
          </a:r>
          <a:endParaRPr lang="en-US" sz="1600" kern="1200" dirty="0"/>
        </a:p>
      </dsp:txBody>
      <dsp:txXfrm>
        <a:off x="0" y="2667241"/>
        <a:ext cx="2362199" cy="472417"/>
      </dsp:txXfrm>
    </dsp:sp>
    <dsp:sp modelId="{27BE7760-F6B5-45EE-8956-941501131730}">
      <dsp:nvSpPr>
        <dsp:cNvPr id="0" name=""/>
        <dsp:cNvSpPr/>
      </dsp:nvSpPr>
      <dsp:spPr>
        <a:xfrm>
          <a:off x="0" y="3139658"/>
          <a:ext cx="2362199" cy="402429"/>
        </a:xfrm>
        <a:prstGeom prst="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t>Analyses</a:t>
          </a:r>
          <a:endParaRPr lang="en-US" sz="1500" kern="1200" dirty="0"/>
        </a:p>
      </dsp:txBody>
      <dsp:txXfrm>
        <a:off x="0" y="3139658"/>
        <a:ext cx="2362199" cy="402429"/>
      </dsp:txXfrm>
    </dsp:sp>
    <dsp:sp modelId="{C9E1EBD9-D03D-4086-B7FE-8CD684B69897}">
      <dsp:nvSpPr>
        <dsp:cNvPr id="0" name=""/>
        <dsp:cNvSpPr/>
      </dsp:nvSpPr>
      <dsp:spPr>
        <a:xfrm rot="10800000">
          <a:off x="0" y="1334449"/>
          <a:ext cx="2362199" cy="1345918"/>
        </a:xfrm>
        <a:prstGeom prst="upArrowCallou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Lesson 2</a:t>
          </a:r>
          <a:endParaRPr lang="en-US" sz="1600" kern="1200" dirty="0"/>
        </a:p>
      </dsp:txBody>
      <dsp:txXfrm>
        <a:off x="0" y="1334449"/>
        <a:ext cx="2362199" cy="472417"/>
      </dsp:txXfrm>
    </dsp:sp>
    <dsp:sp modelId="{CB273461-0642-4901-9B3B-9EBCF230DDBF}">
      <dsp:nvSpPr>
        <dsp:cNvPr id="0" name=""/>
        <dsp:cNvSpPr/>
      </dsp:nvSpPr>
      <dsp:spPr>
        <a:xfrm>
          <a:off x="0" y="1806866"/>
          <a:ext cx="2362199" cy="402429"/>
        </a:xfrm>
        <a:prstGeom prst="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t>Simulation and Virtual Instruments</a:t>
          </a:r>
          <a:endParaRPr lang="en-US" sz="1500" kern="1200" dirty="0"/>
        </a:p>
      </dsp:txBody>
      <dsp:txXfrm>
        <a:off x="0" y="1806866"/>
        <a:ext cx="2362199" cy="402429"/>
      </dsp:txXfrm>
    </dsp:sp>
    <dsp:sp modelId="{05301027-04BC-4541-BE60-F2A1C22690F8}">
      <dsp:nvSpPr>
        <dsp:cNvPr id="0" name=""/>
        <dsp:cNvSpPr/>
      </dsp:nvSpPr>
      <dsp:spPr>
        <a:xfrm rot="10800000">
          <a:off x="0" y="1657"/>
          <a:ext cx="2362199" cy="1345918"/>
        </a:xfrm>
        <a:prstGeom prst="upArrowCallou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Lesson 1</a:t>
          </a:r>
        </a:p>
      </dsp:txBody>
      <dsp:txXfrm>
        <a:off x="0" y="1657"/>
        <a:ext cx="2362199" cy="472417"/>
      </dsp:txXfrm>
    </dsp:sp>
    <dsp:sp modelId="{4BE792FD-BCB4-44EB-8672-F4001B35D8D7}">
      <dsp:nvSpPr>
        <dsp:cNvPr id="0" name=""/>
        <dsp:cNvSpPr/>
      </dsp:nvSpPr>
      <dsp:spPr>
        <a:xfrm>
          <a:off x="0" y="474075"/>
          <a:ext cx="2362199" cy="402429"/>
        </a:xfrm>
        <a:prstGeom prst="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t>Schematic Capture</a:t>
          </a:r>
        </a:p>
      </dsp:txBody>
      <dsp:txXfrm>
        <a:off x="0" y="474075"/>
        <a:ext cx="2362199" cy="40242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3DCCE2E-361C-433C-B006-2C7E25E0ED86}">
      <dsp:nvSpPr>
        <dsp:cNvPr id="0" name=""/>
        <dsp:cNvSpPr/>
      </dsp:nvSpPr>
      <dsp:spPr>
        <a:xfrm>
          <a:off x="0" y="2643763"/>
          <a:ext cx="2362199" cy="867742"/>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Lesson 7</a:t>
          </a:r>
          <a:endParaRPr lang="en-US" sz="1600" kern="1200" dirty="0"/>
        </a:p>
      </dsp:txBody>
      <dsp:txXfrm>
        <a:off x="0" y="2643763"/>
        <a:ext cx="2362199" cy="468580"/>
      </dsp:txXfrm>
    </dsp:sp>
    <dsp:sp modelId="{6B568D74-CDB2-40AA-86D8-18C37D8ED3ED}">
      <dsp:nvSpPr>
        <dsp:cNvPr id="0" name=""/>
        <dsp:cNvSpPr/>
      </dsp:nvSpPr>
      <dsp:spPr>
        <a:xfrm>
          <a:off x="0" y="3094989"/>
          <a:ext cx="2362199" cy="399161"/>
        </a:xfrm>
        <a:prstGeom prst="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n-US" sz="1300" kern="1200" dirty="0" smtClean="0"/>
            <a:t>Projects and Design Sharing</a:t>
          </a:r>
          <a:endParaRPr lang="en-US" sz="1300" kern="1200" dirty="0"/>
        </a:p>
      </dsp:txBody>
      <dsp:txXfrm>
        <a:off x="0" y="3094989"/>
        <a:ext cx="2362199" cy="399161"/>
      </dsp:txXfrm>
    </dsp:sp>
    <dsp:sp modelId="{C9E1EBD9-D03D-4086-B7FE-8CD684B69897}">
      <dsp:nvSpPr>
        <dsp:cNvPr id="0" name=""/>
        <dsp:cNvSpPr/>
      </dsp:nvSpPr>
      <dsp:spPr>
        <a:xfrm rot="10800000">
          <a:off x="0" y="1322192"/>
          <a:ext cx="2362199" cy="1334587"/>
        </a:xfrm>
        <a:prstGeom prst="upArrowCallou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Lesson 6</a:t>
          </a:r>
          <a:endParaRPr lang="en-US" sz="1600" kern="1200" dirty="0"/>
        </a:p>
      </dsp:txBody>
      <dsp:txXfrm>
        <a:off x="0" y="1322192"/>
        <a:ext cx="2362199" cy="468440"/>
      </dsp:txXfrm>
    </dsp:sp>
    <dsp:sp modelId="{CB273461-0642-4901-9B3B-9EBCF230DDBF}">
      <dsp:nvSpPr>
        <dsp:cNvPr id="0" name=""/>
        <dsp:cNvSpPr/>
      </dsp:nvSpPr>
      <dsp:spPr>
        <a:xfrm>
          <a:off x="0" y="1790632"/>
          <a:ext cx="2362199" cy="399041"/>
        </a:xfrm>
        <a:prstGeom prst="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n-US" sz="1300" kern="1200" dirty="0" smtClean="0"/>
            <a:t>Communication and Transfer</a:t>
          </a:r>
          <a:endParaRPr lang="en-US" sz="1300" kern="1200" dirty="0"/>
        </a:p>
      </dsp:txBody>
      <dsp:txXfrm>
        <a:off x="0" y="1790632"/>
        <a:ext cx="2362199" cy="399041"/>
      </dsp:txXfrm>
    </dsp:sp>
    <dsp:sp modelId="{05301027-04BC-4541-BE60-F2A1C22690F8}">
      <dsp:nvSpPr>
        <dsp:cNvPr id="0" name=""/>
        <dsp:cNvSpPr/>
      </dsp:nvSpPr>
      <dsp:spPr>
        <a:xfrm rot="10800000">
          <a:off x="0" y="620"/>
          <a:ext cx="2362199" cy="1334587"/>
        </a:xfrm>
        <a:prstGeom prst="upArrowCallou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Lesson 5</a:t>
          </a:r>
        </a:p>
      </dsp:txBody>
      <dsp:txXfrm>
        <a:off x="0" y="620"/>
        <a:ext cx="2362199" cy="468440"/>
      </dsp:txXfrm>
    </dsp:sp>
    <dsp:sp modelId="{4BE792FD-BCB4-44EB-8672-F4001B35D8D7}">
      <dsp:nvSpPr>
        <dsp:cNvPr id="0" name=""/>
        <dsp:cNvSpPr/>
      </dsp:nvSpPr>
      <dsp:spPr>
        <a:xfrm>
          <a:off x="0" y="469061"/>
          <a:ext cx="2362199" cy="399041"/>
        </a:xfrm>
        <a:prstGeom prst="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n-US" sz="1300" kern="1200" dirty="0" smtClean="0"/>
            <a:t>Advanced Schematic Capture</a:t>
          </a:r>
        </a:p>
      </dsp:txBody>
      <dsp:txXfrm>
        <a:off x="0" y="469061"/>
        <a:ext cx="2362199" cy="39904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BB1C99-DBF9-4BC6-9BF4-A8AB3952FBB8}">
      <dsp:nvSpPr>
        <dsp:cNvPr id="0" name=""/>
        <dsp:cNvSpPr/>
      </dsp:nvSpPr>
      <dsp:spPr>
        <a:xfrm>
          <a:off x="0" y="2638549"/>
          <a:ext cx="2362199" cy="866030"/>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Lesson 10</a:t>
          </a:r>
          <a:endParaRPr lang="en-US" sz="1600" kern="1200" dirty="0"/>
        </a:p>
      </dsp:txBody>
      <dsp:txXfrm>
        <a:off x="0" y="2638549"/>
        <a:ext cx="2362199" cy="467656"/>
      </dsp:txXfrm>
    </dsp:sp>
    <dsp:sp modelId="{CD4BFA61-F11C-4625-A615-11815B9ABA95}">
      <dsp:nvSpPr>
        <dsp:cNvPr id="0" name=""/>
        <dsp:cNvSpPr/>
      </dsp:nvSpPr>
      <dsp:spPr>
        <a:xfrm>
          <a:off x="0" y="3088885"/>
          <a:ext cx="2362199" cy="398374"/>
        </a:xfrm>
        <a:prstGeom prst="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t>Educational Features</a:t>
          </a:r>
          <a:endParaRPr lang="en-US" sz="1500" kern="1200" dirty="0"/>
        </a:p>
      </dsp:txBody>
      <dsp:txXfrm>
        <a:off x="0" y="3088885"/>
        <a:ext cx="2362199" cy="398374"/>
      </dsp:txXfrm>
    </dsp:sp>
    <dsp:sp modelId="{C9E1EBD9-D03D-4086-B7FE-8CD684B69897}">
      <dsp:nvSpPr>
        <dsp:cNvPr id="0" name=""/>
        <dsp:cNvSpPr/>
      </dsp:nvSpPr>
      <dsp:spPr>
        <a:xfrm rot="10800000">
          <a:off x="0" y="1319584"/>
          <a:ext cx="2362199" cy="1331955"/>
        </a:xfrm>
        <a:prstGeom prst="upArrowCallou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Lesson 9</a:t>
          </a:r>
          <a:endParaRPr lang="en-US" sz="1600" kern="1200" dirty="0"/>
        </a:p>
      </dsp:txBody>
      <dsp:txXfrm>
        <a:off x="0" y="1319584"/>
        <a:ext cx="2362199" cy="467516"/>
      </dsp:txXfrm>
    </dsp:sp>
    <dsp:sp modelId="{CB273461-0642-4901-9B3B-9EBCF230DDBF}">
      <dsp:nvSpPr>
        <dsp:cNvPr id="0" name=""/>
        <dsp:cNvSpPr/>
      </dsp:nvSpPr>
      <dsp:spPr>
        <a:xfrm>
          <a:off x="0" y="1787100"/>
          <a:ext cx="2362199" cy="398254"/>
        </a:xfrm>
        <a:prstGeom prst="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t>Create Components</a:t>
          </a:r>
          <a:endParaRPr lang="en-US" sz="1500" kern="1200" dirty="0"/>
        </a:p>
      </dsp:txBody>
      <dsp:txXfrm>
        <a:off x="0" y="1787100"/>
        <a:ext cx="2362199" cy="398254"/>
      </dsp:txXfrm>
    </dsp:sp>
    <dsp:sp modelId="{05301027-04BC-4541-BE60-F2A1C22690F8}">
      <dsp:nvSpPr>
        <dsp:cNvPr id="0" name=""/>
        <dsp:cNvSpPr/>
      </dsp:nvSpPr>
      <dsp:spPr>
        <a:xfrm rot="10800000">
          <a:off x="0" y="619"/>
          <a:ext cx="2362199" cy="1331955"/>
        </a:xfrm>
        <a:prstGeom prst="upArrowCallou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Lesson 8</a:t>
          </a:r>
        </a:p>
      </dsp:txBody>
      <dsp:txXfrm>
        <a:off x="0" y="619"/>
        <a:ext cx="2362199" cy="467516"/>
      </dsp:txXfrm>
    </dsp:sp>
    <dsp:sp modelId="{4BE792FD-BCB4-44EB-8672-F4001B35D8D7}">
      <dsp:nvSpPr>
        <dsp:cNvPr id="0" name=""/>
        <dsp:cNvSpPr/>
      </dsp:nvSpPr>
      <dsp:spPr>
        <a:xfrm>
          <a:off x="0" y="468135"/>
          <a:ext cx="2362199" cy="398254"/>
        </a:xfrm>
        <a:prstGeom prst="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t>MCU Co-simulation</a:t>
          </a:r>
        </a:p>
      </dsp:txBody>
      <dsp:txXfrm>
        <a:off x="0" y="468135"/>
        <a:ext cx="2362199" cy="39825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699" cy="480060"/>
          </a:xfrm>
          <a:prstGeom prst="rect">
            <a:avLst/>
          </a:prstGeom>
        </p:spPr>
        <p:txBody>
          <a:bodyPr vert="horz" lIns="96734" tIns="48367" rIns="96734" bIns="48367" rtlCol="0"/>
          <a:lstStyle>
            <a:lvl1pPr algn="l" fontAlgn="auto">
              <a:spcBef>
                <a:spcPts val="0"/>
              </a:spcBef>
              <a:spcAft>
                <a:spcPts val="0"/>
              </a:spcAft>
              <a:defRPr sz="1200" dirty="0">
                <a:latin typeface="+mn-lt"/>
              </a:defRPr>
            </a:lvl1pPr>
          </a:lstStyle>
          <a:p>
            <a:pPr>
              <a:defRPr/>
            </a:pPr>
            <a:endParaRPr lang="en-US" dirty="0"/>
          </a:p>
        </p:txBody>
      </p:sp>
      <p:sp>
        <p:nvSpPr>
          <p:cNvPr id="3" name="Date Placeholder 2"/>
          <p:cNvSpPr>
            <a:spLocks noGrp="1"/>
          </p:cNvSpPr>
          <p:nvPr>
            <p:ph type="dt" sz="quarter" idx="1"/>
          </p:nvPr>
        </p:nvSpPr>
        <p:spPr>
          <a:xfrm>
            <a:off x="4143843" y="0"/>
            <a:ext cx="3169699" cy="480060"/>
          </a:xfrm>
          <a:prstGeom prst="rect">
            <a:avLst/>
          </a:prstGeom>
        </p:spPr>
        <p:txBody>
          <a:bodyPr vert="horz" lIns="96734" tIns="48367" rIns="96734" bIns="48367" rtlCol="0"/>
          <a:lstStyle>
            <a:lvl1pPr algn="r" fontAlgn="auto">
              <a:spcBef>
                <a:spcPts val="0"/>
              </a:spcBef>
              <a:spcAft>
                <a:spcPts val="0"/>
              </a:spcAft>
              <a:defRPr sz="1200" smtClean="0">
                <a:latin typeface="+mn-lt"/>
              </a:defRPr>
            </a:lvl1pPr>
          </a:lstStyle>
          <a:p>
            <a:pPr>
              <a:defRPr/>
            </a:pPr>
            <a:fld id="{71032E76-C488-410A-B263-71352B914BE7}" type="datetimeFigureOut">
              <a:rPr lang="en-US"/>
              <a:pPr>
                <a:defRPr/>
              </a:pPr>
              <a:t>4/1/2015</a:t>
            </a:fld>
            <a:endParaRPr lang="en-US" dirty="0"/>
          </a:p>
        </p:txBody>
      </p:sp>
      <p:sp>
        <p:nvSpPr>
          <p:cNvPr id="4" name="Footer Placeholder 3"/>
          <p:cNvSpPr>
            <a:spLocks noGrp="1"/>
          </p:cNvSpPr>
          <p:nvPr>
            <p:ph type="ftr" sz="quarter" idx="2"/>
          </p:nvPr>
        </p:nvSpPr>
        <p:spPr>
          <a:xfrm>
            <a:off x="0" y="9119496"/>
            <a:ext cx="3169699" cy="480060"/>
          </a:xfrm>
          <a:prstGeom prst="rect">
            <a:avLst/>
          </a:prstGeom>
        </p:spPr>
        <p:txBody>
          <a:bodyPr vert="horz" lIns="96734" tIns="48367" rIns="96734" bIns="48367" rtlCol="0" anchor="b"/>
          <a:lstStyle>
            <a:lvl1pPr algn="l" fontAlgn="auto">
              <a:spcBef>
                <a:spcPts val="0"/>
              </a:spcBef>
              <a:spcAft>
                <a:spcPts val="0"/>
              </a:spcAft>
              <a:defRPr sz="1200" dirty="0">
                <a:latin typeface="+mn-lt"/>
              </a:defRPr>
            </a:lvl1pPr>
          </a:lstStyle>
          <a:p>
            <a:pPr>
              <a:defRPr/>
            </a:pPr>
            <a:endParaRPr lang="en-US" dirty="0"/>
          </a:p>
        </p:txBody>
      </p:sp>
      <p:sp>
        <p:nvSpPr>
          <p:cNvPr id="5" name="Slide Number Placeholder 4"/>
          <p:cNvSpPr>
            <a:spLocks noGrp="1"/>
          </p:cNvSpPr>
          <p:nvPr>
            <p:ph type="sldNum" sz="quarter" idx="3"/>
          </p:nvPr>
        </p:nvSpPr>
        <p:spPr>
          <a:xfrm>
            <a:off x="4143843" y="9119496"/>
            <a:ext cx="3169699" cy="480060"/>
          </a:xfrm>
          <a:prstGeom prst="rect">
            <a:avLst/>
          </a:prstGeom>
        </p:spPr>
        <p:txBody>
          <a:bodyPr vert="horz" lIns="96734" tIns="48367" rIns="96734" bIns="48367" rtlCol="0" anchor="b"/>
          <a:lstStyle>
            <a:lvl1pPr algn="r" fontAlgn="auto">
              <a:spcBef>
                <a:spcPts val="0"/>
              </a:spcBef>
              <a:spcAft>
                <a:spcPts val="0"/>
              </a:spcAft>
              <a:defRPr sz="1200" smtClean="0">
                <a:latin typeface="+mn-lt"/>
              </a:defRPr>
            </a:lvl1pPr>
          </a:lstStyle>
          <a:p>
            <a:pPr>
              <a:defRPr/>
            </a:pPr>
            <a:fld id="{F0A907B7-DDDF-46E1-968A-200EB1CC9547}"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76288" y="479425"/>
            <a:ext cx="5762625" cy="4321175"/>
          </a:xfrm>
          <a:prstGeom prst="rect">
            <a:avLst/>
          </a:prstGeom>
          <a:noFill/>
          <a:ln w="12700">
            <a:solidFill>
              <a:prstClr val="black"/>
            </a:solidFill>
          </a:ln>
        </p:spPr>
        <p:txBody>
          <a:bodyPr vert="horz" lIns="96734" tIns="48367" rIns="96734" bIns="48367" rtlCol="0" anchor="ctr"/>
          <a:lstStyle/>
          <a:p>
            <a:pPr lvl="0"/>
            <a:endParaRPr lang="en-US" noProof="0" dirty="0"/>
          </a:p>
        </p:txBody>
      </p:sp>
      <p:sp>
        <p:nvSpPr>
          <p:cNvPr id="5" name="Notes Placeholder 4"/>
          <p:cNvSpPr>
            <a:spLocks noGrp="1"/>
          </p:cNvSpPr>
          <p:nvPr>
            <p:ph type="body" sz="quarter" idx="3"/>
          </p:nvPr>
        </p:nvSpPr>
        <p:spPr>
          <a:xfrm>
            <a:off x="650535" y="5040630"/>
            <a:ext cx="6095447" cy="3840480"/>
          </a:xfrm>
          <a:prstGeom prst="rect">
            <a:avLst/>
          </a:prstGeom>
        </p:spPr>
        <p:txBody>
          <a:bodyPr vert="horz" lIns="96734" tIns="48367" rIns="96734" bIns="48367"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Tree>
  </p:cSld>
  <p:clrMap bg1="lt1" tx1="dk1" bg2="lt2" tx2="dk2" accent1="accent1" accent2="accent2" accent3="accent3" accent4="accent4" accent5="accent5" accent6="accent6" hlink="hlink" folHlink="folHlink"/>
  <p:hf hdr="0" ftr="0" dt="0"/>
  <p:notesStyle>
    <a:lvl1pPr algn="l" defTabSz="930275" rtl="0" fontAlgn="base">
      <a:spcBef>
        <a:spcPct val="30000"/>
      </a:spcBef>
      <a:spcAft>
        <a:spcPct val="0"/>
      </a:spcAft>
      <a:tabLst>
        <a:tab pos="465138" algn="l"/>
      </a:tabLst>
      <a:defRPr sz="1200" kern="1200">
        <a:solidFill>
          <a:schemeClr val="tx1"/>
        </a:solidFill>
        <a:latin typeface="+mn-lt"/>
        <a:ea typeface="+mn-ea"/>
        <a:cs typeface="+mn-cs"/>
      </a:defRPr>
    </a:lvl1pPr>
    <a:lvl2pPr algn="l" defTabSz="930275" rtl="0" fontAlgn="base">
      <a:spcBef>
        <a:spcPct val="30000"/>
      </a:spcBef>
      <a:spcAft>
        <a:spcPct val="0"/>
      </a:spcAft>
      <a:tabLst>
        <a:tab pos="465138" algn="l"/>
      </a:tabLst>
      <a:defRPr sz="1200" kern="1200">
        <a:solidFill>
          <a:schemeClr val="tx1"/>
        </a:solidFill>
        <a:latin typeface="+mn-lt"/>
        <a:ea typeface="+mn-ea"/>
        <a:cs typeface="+mn-cs"/>
      </a:defRPr>
    </a:lvl2pPr>
    <a:lvl3pPr marL="231775" indent="-231775" algn="l" defTabSz="930275" rtl="0" fontAlgn="base">
      <a:spcBef>
        <a:spcPct val="30000"/>
      </a:spcBef>
      <a:spcAft>
        <a:spcPct val="0"/>
      </a:spcAft>
      <a:buFont typeface="Arial" charset="0"/>
      <a:buChar char="•"/>
      <a:tabLst>
        <a:tab pos="465138" algn="l"/>
      </a:tabLst>
      <a:defRPr sz="1200" kern="1200">
        <a:solidFill>
          <a:schemeClr val="tx1"/>
        </a:solidFill>
        <a:latin typeface="+mn-lt"/>
        <a:ea typeface="+mn-ea"/>
        <a:cs typeface="+mn-cs"/>
      </a:defRPr>
    </a:lvl3pPr>
    <a:lvl4pPr marL="465138" indent="-231775" algn="l" defTabSz="930275" rtl="0" fontAlgn="base">
      <a:spcBef>
        <a:spcPct val="30000"/>
      </a:spcBef>
      <a:spcAft>
        <a:spcPct val="0"/>
      </a:spcAft>
      <a:buFont typeface="Times New Roman" pitchFamily="18" charset="0"/>
      <a:buChar char="–"/>
      <a:tabLst>
        <a:tab pos="465138" algn="l"/>
      </a:tabLst>
      <a:defRPr sz="1200" kern="1200">
        <a:solidFill>
          <a:schemeClr val="tx1"/>
        </a:solidFill>
        <a:latin typeface="+mn-lt"/>
        <a:ea typeface="+mn-ea"/>
        <a:cs typeface="+mn-cs"/>
      </a:defRPr>
    </a:lvl4pPr>
    <a:lvl5pPr marL="1036638" indent="-1036638" algn="l" defTabSz="930275" rtl="0" fontAlgn="base">
      <a:spcBef>
        <a:spcPct val="30000"/>
      </a:spcBef>
      <a:spcAft>
        <a:spcPct val="0"/>
      </a:spcAft>
      <a:tabLst>
        <a:tab pos="465138" algn="l"/>
      </a:tabLs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bwMode="auto">
          <a:noFill/>
          <a:ln>
            <a:solidFill>
              <a:srgbClr val="000000"/>
            </a:solidFill>
            <a:miter lim="800000"/>
            <a:headEnd/>
            <a:tailEnd/>
          </a:ln>
        </p:spPr>
      </p:sp>
      <p:sp>
        <p:nvSpPr>
          <p:cNvPr id="311299"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Slide Image Placeholder 1"/>
          <p:cNvSpPr>
            <a:spLocks noGrp="1" noRot="1" noChangeAspect="1" noTextEdit="1"/>
          </p:cNvSpPr>
          <p:nvPr>
            <p:ph type="sldImg"/>
          </p:nvPr>
        </p:nvSpPr>
        <p:spPr bwMode="auto">
          <a:noFill/>
          <a:ln>
            <a:solidFill>
              <a:srgbClr val="000000"/>
            </a:solidFill>
            <a:miter lim="800000"/>
            <a:headEnd/>
            <a:tailEnd/>
          </a:ln>
        </p:spPr>
      </p:sp>
      <p:sp>
        <p:nvSpPr>
          <p:cNvPr id="405507"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Slide Image Placeholder 1"/>
          <p:cNvSpPr>
            <a:spLocks noGrp="1" noRot="1" noChangeAspect="1" noTextEdit="1"/>
          </p:cNvSpPr>
          <p:nvPr>
            <p:ph type="sldImg"/>
          </p:nvPr>
        </p:nvSpPr>
        <p:spPr bwMode="auto">
          <a:noFill/>
          <a:ln>
            <a:solidFill>
              <a:srgbClr val="000000"/>
            </a:solidFill>
            <a:miter lim="800000"/>
            <a:headEnd/>
            <a:tailEnd/>
          </a:ln>
        </p:spPr>
      </p:sp>
      <p:sp>
        <p:nvSpPr>
          <p:cNvPr id="406531"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Slide Image Placeholder 1"/>
          <p:cNvSpPr>
            <a:spLocks noGrp="1" noRot="1" noChangeAspect="1" noTextEdit="1"/>
          </p:cNvSpPr>
          <p:nvPr>
            <p:ph type="sldImg"/>
          </p:nvPr>
        </p:nvSpPr>
        <p:spPr bwMode="auto">
          <a:noFill/>
          <a:ln>
            <a:solidFill>
              <a:srgbClr val="000000"/>
            </a:solidFill>
            <a:miter lim="800000"/>
            <a:headEnd/>
            <a:tailEnd/>
          </a:ln>
        </p:spPr>
      </p:sp>
      <p:sp>
        <p:nvSpPr>
          <p:cNvPr id="407555"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Slide Image Placeholder 1"/>
          <p:cNvSpPr>
            <a:spLocks noGrp="1" noRot="1" noChangeAspect="1" noTextEdit="1"/>
          </p:cNvSpPr>
          <p:nvPr>
            <p:ph type="sldImg"/>
          </p:nvPr>
        </p:nvSpPr>
        <p:spPr bwMode="auto">
          <a:noFill/>
          <a:ln>
            <a:solidFill>
              <a:srgbClr val="000000"/>
            </a:solidFill>
            <a:miter lim="800000"/>
            <a:headEnd/>
            <a:tailEnd/>
          </a:ln>
        </p:spPr>
      </p:sp>
      <p:sp>
        <p:nvSpPr>
          <p:cNvPr id="408579"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03"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Slide Image Placeholder 1"/>
          <p:cNvSpPr>
            <a:spLocks noGrp="1" noRot="1" noChangeAspect="1" noTextEdit="1"/>
          </p:cNvSpPr>
          <p:nvPr>
            <p:ph type="sldImg"/>
          </p:nvPr>
        </p:nvSpPr>
        <p:spPr bwMode="auto">
          <a:noFill/>
          <a:ln>
            <a:solidFill>
              <a:srgbClr val="000000"/>
            </a:solidFill>
            <a:miter lim="800000"/>
            <a:headEnd/>
            <a:tailEnd/>
          </a:ln>
        </p:spPr>
      </p:sp>
      <p:sp>
        <p:nvSpPr>
          <p:cNvPr id="410627"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Slide Image Placeholder 1"/>
          <p:cNvSpPr>
            <a:spLocks noGrp="1" noRot="1" noChangeAspect="1" noTextEdit="1"/>
          </p:cNvSpPr>
          <p:nvPr>
            <p:ph type="sldImg"/>
          </p:nvPr>
        </p:nvSpPr>
        <p:spPr bwMode="auto">
          <a:noFill/>
          <a:ln>
            <a:solidFill>
              <a:srgbClr val="000000"/>
            </a:solidFill>
            <a:miter lim="800000"/>
            <a:headEnd/>
            <a:tailEnd/>
          </a:ln>
        </p:spPr>
      </p:sp>
      <p:sp>
        <p:nvSpPr>
          <p:cNvPr id="411651"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Slide Image Placeholder 1"/>
          <p:cNvSpPr>
            <a:spLocks noGrp="1" noRot="1" noChangeAspect="1" noTextEdit="1"/>
          </p:cNvSpPr>
          <p:nvPr>
            <p:ph type="sldImg"/>
          </p:nvPr>
        </p:nvSpPr>
        <p:spPr bwMode="auto">
          <a:noFill/>
          <a:ln>
            <a:solidFill>
              <a:srgbClr val="000000"/>
            </a:solidFill>
            <a:miter lim="800000"/>
            <a:headEnd/>
            <a:tailEnd/>
          </a:ln>
        </p:spPr>
      </p:sp>
      <p:sp>
        <p:nvSpPr>
          <p:cNvPr id="412675"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Slide Image Placeholder 1"/>
          <p:cNvSpPr>
            <a:spLocks noGrp="1" noRot="1" noChangeAspect="1" noTextEdit="1"/>
          </p:cNvSpPr>
          <p:nvPr>
            <p:ph type="sldImg"/>
          </p:nvPr>
        </p:nvSpPr>
        <p:spPr bwMode="auto">
          <a:noFill/>
          <a:ln>
            <a:solidFill>
              <a:srgbClr val="000000"/>
            </a:solidFill>
            <a:miter lim="800000"/>
            <a:headEnd/>
            <a:tailEnd/>
          </a:ln>
        </p:spPr>
      </p:sp>
      <p:sp>
        <p:nvSpPr>
          <p:cNvPr id="413699"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Slide Image Placeholder 1"/>
          <p:cNvSpPr>
            <a:spLocks noGrp="1" noRot="1" noChangeAspect="1" noTextEdit="1"/>
          </p:cNvSpPr>
          <p:nvPr>
            <p:ph type="sldImg"/>
          </p:nvPr>
        </p:nvSpPr>
        <p:spPr bwMode="auto">
          <a:noFill/>
          <a:ln>
            <a:solidFill>
              <a:srgbClr val="000000"/>
            </a:solidFill>
            <a:miter lim="800000"/>
            <a:headEnd/>
            <a:tailEnd/>
          </a:ln>
        </p:spPr>
      </p:sp>
      <p:sp>
        <p:nvSpPr>
          <p:cNvPr id="414723"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p:cNvSpPr>
            <a:spLocks noGrp="1" noRot="1" noChangeAspect="1" noTextEdit="1"/>
          </p:cNvSpPr>
          <p:nvPr>
            <p:ph type="sldImg"/>
          </p:nvPr>
        </p:nvSpPr>
        <p:spPr bwMode="auto">
          <a:noFill/>
          <a:ln>
            <a:solidFill>
              <a:srgbClr val="000000"/>
            </a:solidFill>
            <a:miter lim="800000"/>
            <a:headEnd/>
            <a:tailEnd/>
          </a:ln>
        </p:spPr>
      </p:sp>
      <p:sp>
        <p:nvSpPr>
          <p:cNvPr id="312323"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Slide Image Placeholder 1"/>
          <p:cNvSpPr>
            <a:spLocks noGrp="1" noRot="1" noChangeAspect="1" noTextEdit="1"/>
          </p:cNvSpPr>
          <p:nvPr>
            <p:ph type="sldImg"/>
          </p:nvPr>
        </p:nvSpPr>
        <p:spPr bwMode="auto">
          <a:noFill/>
          <a:ln>
            <a:solidFill>
              <a:srgbClr val="000000"/>
            </a:solidFill>
            <a:miter lim="800000"/>
            <a:headEnd/>
            <a:tailEnd/>
          </a:ln>
        </p:spPr>
      </p:sp>
      <p:sp>
        <p:nvSpPr>
          <p:cNvPr id="415747"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Slide Image Placeholder 1"/>
          <p:cNvSpPr>
            <a:spLocks noGrp="1" noRot="1" noChangeAspect="1" noTextEdit="1"/>
          </p:cNvSpPr>
          <p:nvPr>
            <p:ph type="sldImg"/>
          </p:nvPr>
        </p:nvSpPr>
        <p:spPr bwMode="auto">
          <a:noFill/>
          <a:ln>
            <a:solidFill>
              <a:srgbClr val="000000"/>
            </a:solidFill>
            <a:miter lim="800000"/>
            <a:headEnd/>
            <a:tailEnd/>
          </a:ln>
        </p:spPr>
      </p:sp>
      <p:sp>
        <p:nvSpPr>
          <p:cNvPr id="416771"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Slide Image Placeholder 1"/>
          <p:cNvSpPr>
            <a:spLocks noGrp="1" noRot="1" noChangeAspect="1" noTextEdit="1"/>
          </p:cNvSpPr>
          <p:nvPr>
            <p:ph type="sldImg"/>
          </p:nvPr>
        </p:nvSpPr>
        <p:spPr bwMode="auto">
          <a:noFill/>
          <a:ln>
            <a:solidFill>
              <a:srgbClr val="000000"/>
            </a:solidFill>
            <a:miter lim="800000"/>
            <a:headEnd/>
            <a:tailEnd/>
          </a:ln>
        </p:spPr>
      </p:sp>
      <p:sp>
        <p:nvSpPr>
          <p:cNvPr id="417795"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Slide Image Placeholder 1"/>
          <p:cNvSpPr>
            <a:spLocks noGrp="1" noRot="1" noChangeAspect="1" noTextEdit="1"/>
          </p:cNvSpPr>
          <p:nvPr>
            <p:ph type="sldImg"/>
          </p:nvPr>
        </p:nvSpPr>
        <p:spPr bwMode="auto">
          <a:noFill/>
          <a:ln>
            <a:solidFill>
              <a:srgbClr val="000000"/>
            </a:solidFill>
            <a:miter lim="800000"/>
            <a:headEnd/>
            <a:tailEnd/>
          </a:ln>
        </p:spPr>
      </p:sp>
      <p:sp>
        <p:nvSpPr>
          <p:cNvPr id="418819"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Slide Image Placeholder 1"/>
          <p:cNvSpPr>
            <a:spLocks noGrp="1" noRot="1" noChangeAspect="1" noTextEdit="1"/>
          </p:cNvSpPr>
          <p:nvPr>
            <p:ph type="sldImg"/>
          </p:nvPr>
        </p:nvSpPr>
        <p:spPr bwMode="auto">
          <a:noFill/>
          <a:ln>
            <a:solidFill>
              <a:srgbClr val="000000"/>
            </a:solidFill>
            <a:miter lim="800000"/>
            <a:headEnd/>
            <a:tailEnd/>
          </a:ln>
        </p:spPr>
      </p:sp>
      <p:sp>
        <p:nvSpPr>
          <p:cNvPr id="419843"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hdr" sz="quarter" idx="4294967295"/>
          </p:nvPr>
        </p:nvSpPr>
        <p:spPr bwMode="auto">
          <a:xfrm>
            <a:off x="0" y="0"/>
            <a:ext cx="3171359" cy="481705"/>
          </a:xfrm>
          <a:prstGeom prst="rect">
            <a:avLst/>
          </a:prstGeom>
          <a:noFill/>
          <a:ln>
            <a:miter lim="800000"/>
            <a:headEnd/>
            <a:tailEnd/>
          </a:ln>
        </p:spPr>
        <p:txBody>
          <a:bodyPr lIns="96647" tIns="48324" rIns="96647" bIns="48324"/>
          <a:lstStyle/>
          <a:p>
            <a:endParaRPr lang="en-US" dirty="0">
              <a:solidFill>
                <a:srgbClr val="000000"/>
              </a:solidFill>
              <a:latin typeface="Calibri" pitchFamily="34" charset="0"/>
            </a:endParaRPr>
          </a:p>
          <a:p>
            <a:r>
              <a:rPr lang="en-US" dirty="0">
                <a:solidFill>
                  <a:srgbClr val="000000"/>
                </a:solidFill>
                <a:latin typeface="Calibri" pitchFamily="34" charset="0"/>
              </a:rPr>
              <a:t>	</a:t>
            </a:r>
            <a:r>
              <a:rPr lang="en-US" sz="800" dirty="0">
                <a:solidFill>
                  <a:srgbClr val="000000"/>
                </a:solidFill>
                <a:latin typeface="Arial Narrow" pitchFamily="34" charset="0"/>
              </a:rPr>
              <a:t>Lesson # Lesson Title</a:t>
            </a:r>
            <a:endParaRPr lang="en-US" dirty="0">
              <a:solidFill>
                <a:srgbClr val="000000"/>
              </a:solidFill>
            </a:endParaRPr>
          </a:p>
        </p:txBody>
      </p:sp>
      <p:sp>
        <p:nvSpPr>
          <p:cNvPr id="431107" name="Rectangle 4"/>
          <p:cNvSpPr>
            <a:spLocks noGrp="1" noRot="1" noChangeAspect="1" noChangeArrowheads="1" noTextEdit="1"/>
          </p:cNvSpPr>
          <p:nvPr>
            <p:ph type="sldImg"/>
          </p:nvPr>
        </p:nvSpPr>
        <p:spPr bwMode="auto">
          <a:xfrm>
            <a:off x="1373188" y="544513"/>
            <a:ext cx="4608512" cy="3455987"/>
          </a:xfrm>
          <a:noFill/>
          <a:ln>
            <a:solidFill>
              <a:srgbClr val="000000"/>
            </a:solidFill>
            <a:miter lim="800000"/>
            <a:headEnd/>
            <a:tailEnd/>
          </a:ln>
        </p:spPr>
      </p:sp>
      <p:sp>
        <p:nvSpPr>
          <p:cNvPr id="431108"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bwMode="auto">
          <a:noFill/>
          <a:ln>
            <a:solidFill>
              <a:srgbClr val="000000"/>
            </a:solidFill>
            <a:miter lim="800000"/>
            <a:headEnd/>
            <a:tailEnd/>
          </a:ln>
        </p:spPr>
      </p:sp>
      <p:sp>
        <p:nvSpPr>
          <p:cNvPr id="313347"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p:cNvSpPr>
            <a:spLocks noGrp="1" noRot="1" noChangeAspect="1" noTextEdit="1"/>
          </p:cNvSpPr>
          <p:nvPr>
            <p:ph type="sldImg"/>
          </p:nvPr>
        </p:nvSpPr>
        <p:spPr bwMode="auto">
          <a:noFill/>
          <a:ln>
            <a:solidFill>
              <a:srgbClr val="000000"/>
            </a:solidFill>
            <a:miter lim="800000"/>
            <a:headEnd/>
            <a:tailEnd/>
          </a:ln>
        </p:spPr>
      </p:sp>
      <p:sp>
        <p:nvSpPr>
          <p:cNvPr id="314371"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bwMode="auto">
          <a:noFill/>
          <a:ln>
            <a:solidFill>
              <a:srgbClr val="000000"/>
            </a:solidFill>
            <a:miter lim="800000"/>
            <a:headEnd/>
            <a:tailEnd/>
          </a:ln>
        </p:spPr>
      </p:sp>
      <p:sp>
        <p:nvSpPr>
          <p:cNvPr id="315395"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bwMode="auto">
          <a:noFill/>
          <a:ln>
            <a:solidFill>
              <a:srgbClr val="000000"/>
            </a:solidFill>
            <a:miter lim="800000"/>
            <a:headEnd/>
            <a:tailEnd/>
          </a:ln>
        </p:spPr>
      </p:sp>
      <p:sp>
        <p:nvSpPr>
          <p:cNvPr id="316419"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bwMode="auto">
          <a:noFill/>
          <a:ln>
            <a:solidFill>
              <a:srgbClr val="000000"/>
            </a:solidFill>
            <a:miter lim="800000"/>
            <a:headEnd/>
            <a:tailEnd/>
          </a:ln>
        </p:spPr>
      </p:sp>
      <p:sp>
        <p:nvSpPr>
          <p:cNvPr id="317443"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bwMode="auto">
          <a:noFill/>
          <a:ln>
            <a:solidFill>
              <a:srgbClr val="000000"/>
            </a:solidFill>
            <a:miter lim="800000"/>
            <a:headEnd/>
            <a:tailEnd/>
          </a:ln>
        </p:spPr>
      </p:sp>
      <p:sp>
        <p:nvSpPr>
          <p:cNvPr id="318467"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bwMode="auto">
          <a:noFill/>
          <a:ln>
            <a:solidFill>
              <a:srgbClr val="000000"/>
            </a:solidFill>
            <a:miter lim="800000"/>
            <a:headEnd/>
            <a:tailEnd/>
          </a:ln>
        </p:spPr>
      </p:sp>
      <p:sp>
        <p:nvSpPr>
          <p:cNvPr id="319491"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hdr" sz="quarter" idx="4294967295"/>
          </p:nvPr>
        </p:nvSpPr>
        <p:spPr bwMode="auto">
          <a:xfrm>
            <a:off x="0" y="0"/>
            <a:ext cx="3171359" cy="481705"/>
          </a:xfrm>
          <a:prstGeom prst="rect">
            <a:avLst/>
          </a:prstGeom>
          <a:noFill/>
          <a:ln>
            <a:miter lim="800000"/>
            <a:headEnd/>
            <a:tailEnd/>
          </a:ln>
        </p:spPr>
        <p:txBody>
          <a:bodyPr lIns="96734" tIns="48367" rIns="96734" bIns="48367"/>
          <a:lstStyle/>
          <a:p>
            <a:endParaRPr lang="en-US" dirty="0">
              <a:latin typeface="Calibri" pitchFamily="34" charset="0"/>
            </a:endParaRPr>
          </a:p>
          <a:p>
            <a:r>
              <a:rPr lang="en-US" dirty="0">
                <a:latin typeface="Calibri" pitchFamily="34" charset="0"/>
              </a:rPr>
              <a:t>	</a:t>
            </a:r>
            <a:endParaRPr lang="en-US" dirty="0"/>
          </a:p>
        </p:txBody>
      </p:sp>
      <p:sp>
        <p:nvSpPr>
          <p:cNvPr id="303107" name="Rectangle 4"/>
          <p:cNvSpPr>
            <a:spLocks noGrp="1" noRot="1" noChangeAspect="1" noChangeArrowheads="1" noTextEdit="1"/>
          </p:cNvSpPr>
          <p:nvPr>
            <p:ph type="sldImg"/>
          </p:nvPr>
        </p:nvSpPr>
        <p:spPr bwMode="auto">
          <a:xfrm>
            <a:off x="1373188" y="546100"/>
            <a:ext cx="4606925" cy="3455988"/>
          </a:xfrm>
          <a:noFill/>
          <a:ln>
            <a:solidFill>
              <a:srgbClr val="000000"/>
            </a:solidFill>
            <a:miter lim="800000"/>
            <a:headEnd/>
            <a:tailEnd/>
          </a:ln>
        </p:spPr>
      </p:sp>
      <p:sp>
        <p:nvSpPr>
          <p:cNvPr id="303108"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lvl="1" defTabSz="950793">
              <a:spcBef>
                <a:spcPct val="40000"/>
              </a:spcBef>
              <a:tabLst>
                <a:tab pos="475397" algn="l"/>
              </a:tabLst>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bwMode="auto">
          <a:noFill/>
          <a:ln>
            <a:solidFill>
              <a:srgbClr val="000000"/>
            </a:solidFill>
            <a:miter lim="800000"/>
            <a:headEnd/>
            <a:tailEnd/>
          </a:ln>
        </p:spPr>
      </p:sp>
      <p:sp>
        <p:nvSpPr>
          <p:cNvPr id="321539"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p:cNvSpPr>
            <a:spLocks noGrp="1" noRot="1" noChangeAspect="1" noTextEdit="1"/>
          </p:cNvSpPr>
          <p:nvPr>
            <p:ph type="sldImg"/>
          </p:nvPr>
        </p:nvSpPr>
        <p:spPr bwMode="auto">
          <a:noFill/>
          <a:ln>
            <a:solidFill>
              <a:srgbClr val="000000"/>
            </a:solidFill>
            <a:miter lim="800000"/>
            <a:headEnd/>
            <a:tailEnd/>
          </a:ln>
        </p:spPr>
      </p:sp>
      <p:sp>
        <p:nvSpPr>
          <p:cNvPr id="322563"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Image Placeholder 1"/>
          <p:cNvSpPr>
            <a:spLocks noGrp="1" noRot="1" noChangeAspect="1" noTextEdit="1"/>
          </p:cNvSpPr>
          <p:nvPr>
            <p:ph type="sldImg"/>
          </p:nvPr>
        </p:nvSpPr>
        <p:spPr bwMode="auto">
          <a:noFill/>
          <a:ln>
            <a:solidFill>
              <a:srgbClr val="000000"/>
            </a:solidFill>
            <a:miter lim="800000"/>
            <a:headEnd/>
            <a:tailEnd/>
          </a:ln>
        </p:spPr>
      </p:sp>
      <p:sp>
        <p:nvSpPr>
          <p:cNvPr id="324611"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Image Placeholder 1"/>
          <p:cNvSpPr>
            <a:spLocks noGrp="1" noRot="1" noChangeAspect="1" noTextEdit="1"/>
          </p:cNvSpPr>
          <p:nvPr>
            <p:ph type="sldImg"/>
          </p:nvPr>
        </p:nvSpPr>
        <p:spPr bwMode="auto">
          <a:noFill/>
          <a:ln>
            <a:solidFill>
              <a:srgbClr val="000000"/>
            </a:solidFill>
            <a:miter lim="800000"/>
            <a:headEnd/>
            <a:tailEnd/>
          </a:ln>
        </p:spPr>
      </p:sp>
      <p:sp>
        <p:nvSpPr>
          <p:cNvPr id="325635"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bwMode="auto">
          <a:noFill/>
          <a:ln>
            <a:solidFill>
              <a:srgbClr val="000000"/>
            </a:solidFill>
            <a:miter lim="800000"/>
            <a:headEnd/>
            <a:tailEnd/>
          </a:ln>
        </p:spPr>
      </p:sp>
      <p:sp>
        <p:nvSpPr>
          <p:cNvPr id="326659"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p:cNvSpPr>
            <a:spLocks noGrp="1" noRot="1" noChangeAspect="1" noTextEdit="1"/>
          </p:cNvSpPr>
          <p:nvPr>
            <p:ph type="sldImg"/>
          </p:nvPr>
        </p:nvSpPr>
        <p:spPr bwMode="auto">
          <a:noFill/>
          <a:ln>
            <a:solidFill>
              <a:srgbClr val="000000"/>
            </a:solidFill>
            <a:miter lim="800000"/>
            <a:headEnd/>
            <a:tailEnd/>
          </a:ln>
        </p:spPr>
      </p:sp>
      <p:sp>
        <p:nvSpPr>
          <p:cNvPr id="327683"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bwMode="auto">
          <a:noFill/>
          <a:ln>
            <a:solidFill>
              <a:srgbClr val="000000"/>
            </a:solidFill>
            <a:miter lim="800000"/>
            <a:headEnd/>
            <a:tailEnd/>
          </a:ln>
        </p:spPr>
      </p:sp>
      <p:sp>
        <p:nvSpPr>
          <p:cNvPr id="328707"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noTextEdit="1"/>
          </p:cNvSpPr>
          <p:nvPr>
            <p:ph type="sldImg"/>
          </p:nvPr>
        </p:nvSpPr>
        <p:spPr bwMode="auto">
          <a:noFill/>
          <a:ln>
            <a:solidFill>
              <a:srgbClr val="000000"/>
            </a:solidFill>
            <a:miter lim="800000"/>
            <a:headEnd/>
            <a:tailEnd/>
          </a:ln>
        </p:spPr>
      </p:sp>
      <p:sp>
        <p:nvSpPr>
          <p:cNvPr id="329731"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bwMode="auto">
          <a:noFill/>
          <a:ln>
            <a:solidFill>
              <a:srgbClr val="000000"/>
            </a:solidFill>
            <a:miter lim="800000"/>
            <a:headEnd/>
            <a:tailEnd/>
          </a:ln>
        </p:spPr>
      </p:sp>
      <p:sp>
        <p:nvSpPr>
          <p:cNvPr id="330755"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noTextEdit="1"/>
          </p:cNvSpPr>
          <p:nvPr>
            <p:ph type="sldImg"/>
          </p:nvPr>
        </p:nvSpPr>
        <p:spPr bwMode="auto">
          <a:noFill/>
          <a:ln>
            <a:solidFill>
              <a:srgbClr val="000000"/>
            </a:solidFill>
            <a:miter lim="800000"/>
            <a:headEnd/>
            <a:tailEnd/>
          </a:ln>
        </p:spPr>
      </p:sp>
      <p:sp>
        <p:nvSpPr>
          <p:cNvPr id="331779"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hdr" sz="quarter" idx="4294967295"/>
          </p:nvPr>
        </p:nvSpPr>
        <p:spPr bwMode="auto">
          <a:xfrm>
            <a:off x="0" y="0"/>
            <a:ext cx="3171359" cy="481705"/>
          </a:xfrm>
          <a:prstGeom prst="rect">
            <a:avLst/>
          </a:prstGeom>
          <a:noFill/>
          <a:ln>
            <a:miter lim="800000"/>
            <a:headEnd/>
            <a:tailEnd/>
          </a:ln>
        </p:spPr>
        <p:txBody>
          <a:bodyPr lIns="96658" tIns="48329" rIns="96658" bIns="48329"/>
          <a:lstStyle/>
          <a:p>
            <a:endParaRPr lang="en-US" dirty="0">
              <a:latin typeface="Calibri" pitchFamily="34" charset="0"/>
            </a:endParaRPr>
          </a:p>
          <a:p>
            <a:r>
              <a:rPr lang="en-US" dirty="0">
                <a:latin typeface="Calibri" pitchFamily="34" charset="0"/>
              </a:rPr>
              <a:t>	</a:t>
            </a:r>
            <a:r>
              <a:rPr lang="en-US" sz="800" dirty="0">
                <a:latin typeface="Arial Narrow" pitchFamily="34" charset="0"/>
              </a:rPr>
              <a:t>Lesson # Lesson Title</a:t>
            </a:r>
            <a:endParaRPr lang="en-US" dirty="0"/>
          </a:p>
        </p:txBody>
      </p:sp>
      <p:sp>
        <p:nvSpPr>
          <p:cNvPr id="304131" name="Rectangle 6"/>
          <p:cNvSpPr>
            <a:spLocks noGrp="1" noRot="1" noChangeAspect="1" noChangeArrowheads="1" noTextEdit="1"/>
          </p:cNvSpPr>
          <p:nvPr>
            <p:ph type="sldImg"/>
          </p:nvPr>
        </p:nvSpPr>
        <p:spPr bwMode="auto">
          <a:xfrm>
            <a:off x="1373188" y="546100"/>
            <a:ext cx="4606925" cy="3454400"/>
          </a:xfrm>
          <a:noFill/>
          <a:ln>
            <a:solidFill>
              <a:srgbClr val="000000"/>
            </a:solidFill>
            <a:miter lim="800000"/>
            <a:headEnd/>
            <a:tailEnd/>
          </a:ln>
        </p:spPr>
      </p:sp>
      <p:sp>
        <p:nvSpPr>
          <p:cNvPr id="304132" name="Rectangle 7"/>
          <p:cNvSpPr>
            <a:spLocks noGrp="1" noChangeArrowheads="1"/>
          </p:cNvSpPr>
          <p:nvPr>
            <p:ph type="body" idx="1"/>
          </p:nvPr>
        </p:nvSpPr>
        <p:spPr bwMode="auto">
          <a:noFill/>
        </p:spPr>
        <p:txBody>
          <a:bodyPr wrap="square" numCol="1" anchor="t" anchorCtr="0" compatLnSpc="1">
            <a:prstTxWarp prst="textNoShape">
              <a:avLst/>
            </a:prstTxWarp>
          </a:bodyPr>
          <a:lstStyle/>
          <a:p>
            <a:pPr lvl="1" defTabSz="950793">
              <a:tabLst>
                <a:tab pos="475397" algn="l"/>
              </a:tabLst>
            </a:pPr>
            <a:r>
              <a:rPr lang="en-US" dirty="0" smtClean="0"/>
              <a:t>Replace &lt;Course Name&gt; with the name of the course.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bwMode="auto">
          <a:noFill/>
          <a:ln>
            <a:solidFill>
              <a:srgbClr val="000000"/>
            </a:solidFill>
            <a:miter lim="800000"/>
            <a:headEnd/>
            <a:tailEnd/>
          </a:ln>
        </p:spPr>
      </p:sp>
      <p:sp>
        <p:nvSpPr>
          <p:cNvPr id="332803"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noTextEdit="1"/>
          </p:cNvSpPr>
          <p:nvPr>
            <p:ph type="sldImg"/>
          </p:nvPr>
        </p:nvSpPr>
        <p:spPr bwMode="auto">
          <a:noFill/>
          <a:ln>
            <a:solidFill>
              <a:srgbClr val="000000"/>
            </a:solidFill>
            <a:miter lim="800000"/>
            <a:headEnd/>
            <a:tailEnd/>
          </a:ln>
        </p:spPr>
      </p:sp>
      <p:sp>
        <p:nvSpPr>
          <p:cNvPr id="333827"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p:cNvSpPr>
            <a:spLocks noGrp="1" noRot="1" noChangeAspect="1" noTextEdit="1"/>
          </p:cNvSpPr>
          <p:nvPr>
            <p:ph type="sldImg"/>
          </p:nvPr>
        </p:nvSpPr>
        <p:spPr bwMode="auto">
          <a:noFill/>
          <a:ln>
            <a:solidFill>
              <a:srgbClr val="000000"/>
            </a:solidFill>
            <a:miter lim="800000"/>
            <a:headEnd/>
            <a:tailEnd/>
          </a:ln>
        </p:spPr>
      </p:sp>
      <p:sp>
        <p:nvSpPr>
          <p:cNvPr id="334851"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bwMode="auto">
          <a:noFill/>
          <a:ln>
            <a:solidFill>
              <a:srgbClr val="000000"/>
            </a:solidFill>
            <a:miter lim="800000"/>
            <a:headEnd/>
            <a:tailEnd/>
          </a:ln>
        </p:spPr>
      </p:sp>
      <p:sp>
        <p:nvSpPr>
          <p:cNvPr id="335875"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bwMode="auto">
          <a:noFill/>
          <a:ln>
            <a:solidFill>
              <a:srgbClr val="000000"/>
            </a:solidFill>
            <a:miter lim="800000"/>
            <a:headEnd/>
            <a:tailEnd/>
          </a:ln>
        </p:spPr>
      </p:sp>
      <p:sp>
        <p:nvSpPr>
          <p:cNvPr id="336899"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Image Placeholder 1"/>
          <p:cNvSpPr>
            <a:spLocks noGrp="1" noRot="1" noChangeAspect="1" noTextEdit="1"/>
          </p:cNvSpPr>
          <p:nvPr>
            <p:ph type="sldImg"/>
          </p:nvPr>
        </p:nvSpPr>
        <p:spPr bwMode="auto">
          <a:noFill/>
          <a:ln>
            <a:solidFill>
              <a:srgbClr val="000000"/>
            </a:solidFill>
            <a:miter lim="800000"/>
            <a:headEnd/>
            <a:tailEnd/>
          </a:ln>
        </p:spPr>
      </p:sp>
      <p:sp>
        <p:nvSpPr>
          <p:cNvPr id="337923"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bwMode="auto">
          <a:noFill/>
          <a:ln>
            <a:solidFill>
              <a:srgbClr val="000000"/>
            </a:solidFill>
            <a:miter lim="800000"/>
            <a:headEnd/>
            <a:tailEnd/>
          </a:ln>
        </p:spPr>
      </p:sp>
      <p:sp>
        <p:nvSpPr>
          <p:cNvPr id="338947"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p:cNvSpPr>
            <a:spLocks noGrp="1" noRot="1" noChangeAspect="1" noTextEdit="1"/>
          </p:cNvSpPr>
          <p:nvPr>
            <p:ph type="sldImg"/>
          </p:nvPr>
        </p:nvSpPr>
        <p:spPr bwMode="auto">
          <a:noFill/>
          <a:ln>
            <a:solidFill>
              <a:srgbClr val="000000"/>
            </a:solidFill>
            <a:miter lim="800000"/>
            <a:headEnd/>
            <a:tailEnd/>
          </a:ln>
        </p:spPr>
      </p:sp>
      <p:sp>
        <p:nvSpPr>
          <p:cNvPr id="339971"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p:cNvSpPr>
            <a:spLocks noGrp="1" noRot="1" noChangeAspect="1" noTextEdit="1"/>
          </p:cNvSpPr>
          <p:nvPr>
            <p:ph type="sldImg"/>
          </p:nvPr>
        </p:nvSpPr>
        <p:spPr bwMode="auto">
          <a:noFill/>
          <a:ln>
            <a:solidFill>
              <a:srgbClr val="000000"/>
            </a:solidFill>
            <a:miter lim="800000"/>
            <a:headEnd/>
            <a:tailEnd/>
          </a:ln>
        </p:spPr>
      </p:sp>
      <p:sp>
        <p:nvSpPr>
          <p:cNvPr id="340995"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Image Placeholder 1"/>
          <p:cNvSpPr>
            <a:spLocks noGrp="1" noRot="1" noChangeAspect="1" noTextEdit="1"/>
          </p:cNvSpPr>
          <p:nvPr>
            <p:ph type="sldImg"/>
          </p:nvPr>
        </p:nvSpPr>
        <p:spPr bwMode="auto">
          <a:noFill/>
          <a:ln>
            <a:solidFill>
              <a:srgbClr val="000000"/>
            </a:solidFill>
            <a:miter lim="800000"/>
            <a:headEnd/>
            <a:tailEnd/>
          </a:ln>
        </p:spPr>
      </p:sp>
      <p:sp>
        <p:nvSpPr>
          <p:cNvPr id="342019"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bwMode="auto">
          <a:noFill/>
          <a:ln>
            <a:solidFill>
              <a:srgbClr val="000000"/>
            </a:solidFill>
            <a:miter lim="800000"/>
            <a:headEnd/>
            <a:tailEnd/>
          </a:ln>
        </p:spPr>
      </p:sp>
      <p:sp>
        <p:nvSpPr>
          <p:cNvPr id="305155"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noTextEdit="1"/>
          </p:cNvSpPr>
          <p:nvPr>
            <p:ph type="sldImg"/>
          </p:nvPr>
        </p:nvSpPr>
        <p:spPr bwMode="auto">
          <a:noFill/>
          <a:ln>
            <a:solidFill>
              <a:srgbClr val="000000"/>
            </a:solidFill>
            <a:miter lim="800000"/>
            <a:headEnd/>
            <a:tailEnd/>
          </a:ln>
        </p:spPr>
      </p:sp>
      <p:sp>
        <p:nvSpPr>
          <p:cNvPr id="343043"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Image Placeholder 1"/>
          <p:cNvSpPr>
            <a:spLocks noGrp="1" noRot="1" noChangeAspect="1" noTextEdit="1"/>
          </p:cNvSpPr>
          <p:nvPr>
            <p:ph type="sldImg"/>
          </p:nvPr>
        </p:nvSpPr>
        <p:spPr bwMode="auto">
          <a:noFill/>
          <a:ln>
            <a:solidFill>
              <a:srgbClr val="000000"/>
            </a:solidFill>
            <a:miter lim="800000"/>
            <a:headEnd/>
            <a:tailEnd/>
          </a:ln>
        </p:spPr>
      </p:sp>
      <p:sp>
        <p:nvSpPr>
          <p:cNvPr id="344067"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p:cNvSpPr>
            <a:spLocks noGrp="1" noRot="1" noChangeAspect="1" noTextEdit="1"/>
          </p:cNvSpPr>
          <p:nvPr>
            <p:ph type="sldImg"/>
          </p:nvPr>
        </p:nvSpPr>
        <p:spPr bwMode="auto">
          <a:noFill/>
          <a:ln>
            <a:solidFill>
              <a:srgbClr val="000000"/>
            </a:solidFill>
            <a:miter lim="800000"/>
            <a:headEnd/>
            <a:tailEnd/>
          </a:ln>
        </p:spPr>
      </p:sp>
      <p:sp>
        <p:nvSpPr>
          <p:cNvPr id="345091"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bwMode="auto">
          <a:noFill/>
          <a:ln>
            <a:solidFill>
              <a:srgbClr val="000000"/>
            </a:solidFill>
            <a:miter lim="800000"/>
            <a:headEnd/>
            <a:tailEnd/>
          </a:ln>
        </p:spPr>
      </p:sp>
      <p:sp>
        <p:nvSpPr>
          <p:cNvPr id="346115"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Slide Image Placeholder 1"/>
          <p:cNvSpPr>
            <a:spLocks noGrp="1" noRot="1" noChangeAspect="1" noTextEdit="1"/>
          </p:cNvSpPr>
          <p:nvPr>
            <p:ph type="sldImg"/>
          </p:nvPr>
        </p:nvSpPr>
        <p:spPr bwMode="auto">
          <a:noFill/>
          <a:ln>
            <a:solidFill>
              <a:srgbClr val="000000"/>
            </a:solidFill>
            <a:miter lim="800000"/>
            <a:headEnd/>
            <a:tailEnd/>
          </a:ln>
        </p:spPr>
      </p:sp>
      <p:sp>
        <p:nvSpPr>
          <p:cNvPr id="347139"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lide Image Placeholder 1"/>
          <p:cNvSpPr>
            <a:spLocks noGrp="1" noRot="1" noChangeAspect="1" noTextEdit="1"/>
          </p:cNvSpPr>
          <p:nvPr>
            <p:ph type="sldImg"/>
          </p:nvPr>
        </p:nvSpPr>
        <p:spPr bwMode="auto">
          <a:noFill/>
          <a:ln>
            <a:solidFill>
              <a:srgbClr val="000000"/>
            </a:solidFill>
            <a:miter lim="800000"/>
            <a:headEnd/>
            <a:tailEnd/>
          </a:ln>
        </p:spPr>
      </p:sp>
      <p:sp>
        <p:nvSpPr>
          <p:cNvPr id="348163"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Slide Image Placeholder 1"/>
          <p:cNvSpPr>
            <a:spLocks noGrp="1" noRot="1" noChangeAspect="1" noTextEdit="1"/>
          </p:cNvSpPr>
          <p:nvPr>
            <p:ph type="sldImg"/>
          </p:nvPr>
        </p:nvSpPr>
        <p:spPr bwMode="auto">
          <a:noFill/>
          <a:ln>
            <a:solidFill>
              <a:srgbClr val="000000"/>
            </a:solidFill>
            <a:miter lim="800000"/>
            <a:headEnd/>
            <a:tailEnd/>
          </a:ln>
        </p:spPr>
      </p:sp>
      <p:sp>
        <p:nvSpPr>
          <p:cNvPr id="349187"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Slide Image Placeholder 1"/>
          <p:cNvSpPr>
            <a:spLocks noGrp="1" noRot="1" noChangeAspect="1" noTextEdit="1"/>
          </p:cNvSpPr>
          <p:nvPr>
            <p:ph type="sldImg"/>
          </p:nvPr>
        </p:nvSpPr>
        <p:spPr bwMode="auto">
          <a:noFill/>
          <a:ln>
            <a:solidFill>
              <a:srgbClr val="000000"/>
            </a:solidFill>
            <a:miter lim="800000"/>
            <a:headEnd/>
            <a:tailEnd/>
          </a:ln>
        </p:spPr>
      </p:sp>
      <p:sp>
        <p:nvSpPr>
          <p:cNvPr id="350211"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Image Placeholder 1"/>
          <p:cNvSpPr>
            <a:spLocks noGrp="1" noRot="1" noChangeAspect="1" noTextEdit="1"/>
          </p:cNvSpPr>
          <p:nvPr>
            <p:ph type="sldImg"/>
          </p:nvPr>
        </p:nvSpPr>
        <p:spPr bwMode="auto">
          <a:noFill/>
          <a:ln>
            <a:solidFill>
              <a:srgbClr val="000000"/>
            </a:solidFill>
            <a:miter lim="800000"/>
            <a:headEnd/>
            <a:tailEnd/>
          </a:ln>
        </p:spPr>
      </p:sp>
      <p:sp>
        <p:nvSpPr>
          <p:cNvPr id="351235"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Image Placeholder 1"/>
          <p:cNvSpPr>
            <a:spLocks noGrp="1" noRot="1" noChangeAspect="1" noTextEdit="1"/>
          </p:cNvSpPr>
          <p:nvPr>
            <p:ph type="sldImg"/>
          </p:nvPr>
        </p:nvSpPr>
        <p:spPr bwMode="auto">
          <a:noFill/>
          <a:ln>
            <a:solidFill>
              <a:srgbClr val="000000"/>
            </a:solidFill>
            <a:miter lim="800000"/>
            <a:headEnd/>
            <a:tailEnd/>
          </a:ln>
        </p:spPr>
      </p:sp>
      <p:sp>
        <p:nvSpPr>
          <p:cNvPr id="352259"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hdr" sz="quarter" idx="4294967295"/>
          </p:nvPr>
        </p:nvSpPr>
        <p:spPr bwMode="auto">
          <a:xfrm>
            <a:off x="0" y="0"/>
            <a:ext cx="3171359" cy="481705"/>
          </a:xfrm>
          <a:prstGeom prst="rect">
            <a:avLst/>
          </a:prstGeom>
          <a:noFill/>
          <a:ln>
            <a:miter lim="800000"/>
            <a:headEnd/>
            <a:tailEnd/>
          </a:ln>
        </p:spPr>
        <p:txBody>
          <a:bodyPr lIns="96658" tIns="48329" rIns="96658" bIns="48329"/>
          <a:lstStyle/>
          <a:p>
            <a:endParaRPr lang="en-US" dirty="0">
              <a:latin typeface="Calibri" pitchFamily="34" charset="0"/>
            </a:endParaRPr>
          </a:p>
          <a:p>
            <a:r>
              <a:rPr lang="en-US" dirty="0">
                <a:latin typeface="Calibri" pitchFamily="34" charset="0"/>
              </a:rPr>
              <a:t>	</a:t>
            </a:r>
            <a:r>
              <a:rPr lang="en-US" sz="800" dirty="0">
                <a:latin typeface="Arial Narrow" pitchFamily="34" charset="0"/>
              </a:rPr>
              <a:t>Lesson # Lesson Title</a:t>
            </a:r>
            <a:endParaRPr lang="en-US" dirty="0"/>
          </a:p>
        </p:txBody>
      </p:sp>
      <p:sp>
        <p:nvSpPr>
          <p:cNvPr id="306179" name="Rectangle 4"/>
          <p:cNvSpPr>
            <a:spLocks noGrp="1" noRot="1" noChangeAspect="1" noChangeArrowheads="1" noTextEdit="1"/>
          </p:cNvSpPr>
          <p:nvPr>
            <p:ph type="sldImg"/>
          </p:nvPr>
        </p:nvSpPr>
        <p:spPr bwMode="auto">
          <a:xfrm>
            <a:off x="1373188" y="546100"/>
            <a:ext cx="4606925" cy="3454400"/>
          </a:xfrm>
          <a:noFill/>
          <a:ln>
            <a:solidFill>
              <a:srgbClr val="000000"/>
            </a:solidFill>
            <a:miter lim="800000"/>
            <a:headEnd/>
            <a:tailEnd/>
          </a:ln>
        </p:spPr>
      </p:sp>
      <p:sp>
        <p:nvSpPr>
          <p:cNvPr id="306180"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lvl="1" defTabSz="950793">
              <a:tabLst>
                <a:tab pos="475397" algn="l"/>
              </a:tabLst>
            </a:pPr>
            <a:r>
              <a:rPr lang="en-US" dirty="0" smtClean="0"/>
              <a:t>&lt;Replace text with your lesson titles.  Click each smart art, press the left expand icon, and add or remove Lessons as needed.  Resize the smart art to fit the actual number of lessons.&gt;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Image Placeholder 1"/>
          <p:cNvSpPr>
            <a:spLocks noGrp="1" noRot="1" noChangeAspect="1" noTextEdit="1"/>
          </p:cNvSpPr>
          <p:nvPr>
            <p:ph type="sldImg"/>
          </p:nvPr>
        </p:nvSpPr>
        <p:spPr bwMode="auto">
          <a:noFill/>
          <a:ln>
            <a:solidFill>
              <a:srgbClr val="000000"/>
            </a:solidFill>
            <a:miter lim="800000"/>
            <a:headEnd/>
            <a:tailEnd/>
          </a:ln>
        </p:spPr>
      </p:sp>
      <p:sp>
        <p:nvSpPr>
          <p:cNvPr id="353283"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lide Image Placeholder 1"/>
          <p:cNvSpPr>
            <a:spLocks noGrp="1" noRot="1" noChangeAspect="1" noTextEdit="1"/>
          </p:cNvSpPr>
          <p:nvPr>
            <p:ph type="sldImg"/>
          </p:nvPr>
        </p:nvSpPr>
        <p:spPr bwMode="auto">
          <a:noFill/>
          <a:ln>
            <a:solidFill>
              <a:srgbClr val="000000"/>
            </a:solidFill>
            <a:miter lim="800000"/>
            <a:headEnd/>
            <a:tailEnd/>
          </a:ln>
        </p:spPr>
      </p:sp>
      <p:sp>
        <p:nvSpPr>
          <p:cNvPr id="354307"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bwMode="auto">
          <a:noFill/>
          <a:ln>
            <a:solidFill>
              <a:srgbClr val="000000"/>
            </a:solidFill>
            <a:miter lim="800000"/>
            <a:headEnd/>
            <a:tailEnd/>
          </a:ln>
        </p:spPr>
      </p:sp>
      <p:sp>
        <p:nvSpPr>
          <p:cNvPr id="355331"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Image Placeholder 1"/>
          <p:cNvSpPr>
            <a:spLocks noGrp="1" noRot="1" noChangeAspect="1" noTextEdit="1"/>
          </p:cNvSpPr>
          <p:nvPr>
            <p:ph type="sldImg"/>
          </p:nvPr>
        </p:nvSpPr>
        <p:spPr bwMode="auto">
          <a:noFill/>
          <a:ln>
            <a:solidFill>
              <a:srgbClr val="000000"/>
            </a:solidFill>
            <a:miter lim="800000"/>
            <a:headEnd/>
            <a:tailEnd/>
          </a:ln>
        </p:spPr>
      </p:sp>
      <p:sp>
        <p:nvSpPr>
          <p:cNvPr id="356355"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Image Placeholder 1"/>
          <p:cNvSpPr>
            <a:spLocks noGrp="1" noRot="1" noChangeAspect="1" noTextEdit="1"/>
          </p:cNvSpPr>
          <p:nvPr>
            <p:ph type="sldImg"/>
          </p:nvPr>
        </p:nvSpPr>
        <p:spPr bwMode="auto">
          <a:noFill/>
          <a:ln>
            <a:solidFill>
              <a:srgbClr val="000000"/>
            </a:solidFill>
            <a:miter lim="800000"/>
            <a:headEnd/>
            <a:tailEnd/>
          </a:ln>
        </p:spPr>
      </p:sp>
      <p:sp>
        <p:nvSpPr>
          <p:cNvPr id="357379"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03"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Image Placeholder 1"/>
          <p:cNvSpPr>
            <a:spLocks noGrp="1" noRot="1" noChangeAspect="1" noTextEdit="1"/>
          </p:cNvSpPr>
          <p:nvPr>
            <p:ph type="sldImg"/>
          </p:nvPr>
        </p:nvSpPr>
        <p:spPr bwMode="auto">
          <a:noFill/>
          <a:ln>
            <a:solidFill>
              <a:srgbClr val="000000"/>
            </a:solidFill>
            <a:miter lim="800000"/>
            <a:headEnd/>
            <a:tailEnd/>
          </a:ln>
        </p:spPr>
      </p:sp>
      <p:sp>
        <p:nvSpPr>
          <p:cNvPr id="359427"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Slide Image Placeholder 1"/>
          <p:cNvSpPr>
            <a:spLocks noGrp="1" noRot="1" noChangeAspect="1" noTextEdit="1"/>
          </p:cNvSpPr>
          <p:nvPr>
            <p:ph type="sldImg"/>
          </p:nvPr>
        </p:nvSpPr>
        <p:spPr bwMode="auto">
          <a:noFill/>
          <a:ln>
            <a:solidFill>
              <a:srgbClr val="000000"/>
            </a:solidFill>
            <a:miter lim="800000"/>
            <a:headEnd/>
            <a:tailEnd/>
          </a:ln>
        </p:spPr>
      </p:sp>
      <p:sp>
        <p:nvSpPr>
          <p:cNvPr id="360451"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Image Placeholder 1"/>
          <p:cNvSpPr>
            <a:spLocks noGrp="1" noRot="1" noChangeAspect="1" noTextEdit="1"/>
          </p:cNvSpPr>
          <p:nvPr>
            <p:ph type="sldImg"/>
          </p:nvPr>
        </p:nvSpPr>
        <p:spPr bwMode="auto">
          <a:noFill/>
          <a:ln>
            <a:solidFill>
              <a:srgbClr val="000000"/>
            </a:solidFill>
            <a:miter lim="800000"/>
            <a:headEnd/>
            <a:tailEnd/>
          </a:ln>
        </p:spPr>
      </p:sp>
      <p:sp>
        <p:nvSpPr>
          <p:cNvPr id="361475"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Slide Image Placeholder 1"/>
          <p:cNvSpPr>
            <a:spLocks noGrp="1" noRot="1" noChangeAspect="1" noTextEdit="1"/>
          </p:cNvSpPr>
          <p:nvPr>
            <p:ph type="sldImg"/>
          </p:nvPr>
        </p:nvSpPr>
        <p:spPr bwMode="auto">
          <a:noFill/>
          <a:ln>
            <a:solidFill>
              <a:srgbClr val="000000"/>
            </a:solidFill>
            <a:miter lim="800000"/>
            <a:headEnd/>
            <a:tailEnd/>
          </a:ln>
        </p:spPr>
      </p:sp>
      <p:sp>
        <p:nvSpPr>
          <p:cNvPr id="362499"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03"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bwMode="auto">
          <a:noFill/>
          <a:ln>
            <a:solidFill>
              <a:srgbClr val="000000"/>
            </a:solidFill>
            <a:miter lim="800000"/>
            <a:headEnd/>
            <a:tailEnd/>
          </a:ln>
        </p:spPr>
      </p:sp>
      <p:sp>
        <p:nvSpPr>
          <p:cNvPr id="363523"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Slide Image Placeholder 1"/>
          <p:cNvSpPr>
            <a:spLocks noGrp="1" noRot="1" noChangeAspect="1" noTextEdit="1"/>
          </p:cNvSpPr>
          <p:nvPr>
            <p:ph type="sldImg"/>
          </p:nvPr>
        </p:nvSpPr>
        <p:spPr bwMode="auto">
          <a:noFill/>
          <a:ln>
            <a:solidFill>
              <a:srgbClr val="000000"/>
            </a:solidFill>
            <a:miter lim="800000"/>
            <a:headEnd/>
            <a:tailEnd/>
          </a:ln>
        </p:spPr>
      </p:sp>
      <p:sp>
        <p:nvSpPr>
          <p:cNvPr id="364547"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p:cNvSpPr>
            <a:spLocks noGrp="1" noRot="1" noChangeAspect="1" noTextEdit="1"/>
          </p:cNvSpPr>
          <p:nvPr>
            <p:ph type="sldImg"/>
          </p:nvPr>
        </p:nvSpPr>
        <p:spPr bwMode="auto">
          <a:noFill/>
          <a:ln>
            <a:solidFill>
              <a:srgbClr val="000000"/>
            </a:solidFill>
            <a:miter lim="800000"/>
            <a:headEnd/>
            <a:tailEnd/>
          </a:ln>
        </p:spPr>
      </p:sp>
      <p:sp>
        <p:nvSpPr>
          <p:cNvPr id="365571"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Slide Image Placeholder 1"/>
          <p:cNvSpPr>
            <a:spLocks noGrp="1" noRot="1" noChangeAspect="1" noTextEdit="1"/>
          </p:cNvSpPr>
          <p:nvPr>
            <p:ph type="sldImg"/>
          </p:nvPr>
        </p:nvSpPr>
        <p:spPr bwMode="auto">
          <a:noFill/>
          <a:ln>
            <a:solidFill>
              <a:srgbClr val="000000"/>
            </a:solidFill>
            <a:miter lim="800000"/>
            <a:headEnd/>
            <a:tailEnd/>
          </a:ln>
        </p:spPr>
      </p:sp>
      <p:sp>
        <p:nvSpPr>
          <p:cNvPr id="366595"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lide Image Placeholder 1"/>
          <p:cNvSpPr>
            <a:spLocks noGrp="1" noRot="1" noChangeAspect="1" noTextEdit="1"/>
          </p:cNvSpPr>
          <p:nvPr>
            <p:ph type="sldImg"/>
          </p:nvPr>
        </p:nvSpPr>
        <p:spPr bwMode="auto">
          <a:noFill/>
          <a:ln>
            <a:solidFill>
              <a:srgbClr val="000000"/>
            </a:solidFill>
            <a:miter lim="800000"/>
            <a:headEnd/>
            <a:tailEnd/>
          </a:ln>
        </p:spPr>
      </p:sp>
      <p:sp>
        <p:nvSpPr>
          <p:cNvPr id="367619"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bwMode="auto">
          <a:noFill/>
          <a:ln>
            <a:solidFill>
              <a:srgbClr val="000000"/>
            </a:solidFill>
            <a:miter lim="800000"/>
            <a:headEnd/>
            <a:tailEnd/>
          </a:ln>
        </p:spPr>
      </p:sp>
      <p:sp>
        <p:nvSpPr>
          <p:cNvPr id="368643"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Slide Image Placeholder 1"/>
          <p:cNvSpPr>
            <a:spLocks noGrp="1" noRot="1" noChangeAspect="1" noTextEdit="1"/>
          </p:cNvSpPr>
          <p:nvPr>
            <p:ph type="sldImg"/>
          </p:nvPr>
        </p:nvSpPr>
        <p:spPr bwMode="auto">
          <a:noFill/>
          <a:ln>
            <a:solidFill>
              <a:srgbClr val="000000"/>
            </a:solidFill>
            <a:miter lim="800000"/>
            <a:headEnd/>
            <a:tailEnd/>
          </a:ln>
        </p:spPr>
      </p:sp>
      <p:sp>
        <p:nvSpPr>
          <p:cNvPr id="369667"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Slide Image Placeholder 1"/>
          <p:cNvSpPr>
            <a:spLocks noGrp="1" noRot="1" noChangeAspect="1" noTextEdit="1"/>
          </p:cNvSpPr>
          <p:nvPr>
            <p:ph type="sldImg"/>
          </p:nvPr>
        </p:nvSpPr>
        <p:spPr bwMode="auto">
          <a:noFill/>
          <a:ln>
            <a:solidFill>
              <a:srgbClr val="000000"/>
            </a:solidFill>
            <a:miter lim="800000"/>
            <a:headEnd/>
            <a:tailEnd/>
          </a:ln>
        </p:spPr>
      </p:sp>
      <p:sp>
        <p:nvSpPr>
          <p:cNvPr id="370691"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Slide Image Placeholder 1"/>
          <p:cNvSpPr>
            <a:spLocks noGrp="1" noRot="1" noChangeAspect="1" noTextEdit="1"/>
          </p:cNvSpPr>
          <p:nvPr>
            <p:ph type="sldImg"/>
          </p:nvPr>
        </p:nvSpPr>
        <p:spPr bwMode="auto">
          <a:noFill/>
          <a:ln>
            <a:solidFill>
              <a:srgbClr val="000000"/>
            </a:solidFill>
            <a:miter lim="800000"/>
            <a:headEnd/>
            <a:tailEnd/>
          </a:ln>
        </p:spPr>
      </p:sp>
      <p:sp>
        <p:nvSpPr>
          <p:cNvPr id="371715"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TextEdit="1"/>
          </p:cNvSpPr>
          <p:nvPr>
            <p:ph type="sldImg"/>
          </p:nvPr>
        </p:nvSpPr>
        <p:spPr bwMode="auto">
          <a:noFill/>
          <a:ln>
            <a:solidFill>
              <a:srgbClr val="000000"/>
            </a:solidFill>
            <a:miter lim="800000"/>
            <a:headEnd/>
            <a:tailEnd/>
          </a:ln>
        </p:spPr>
      </p:sp>
      <p:sp>
        <p:nvSpPr>
          <p:cNvPr id="308227"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Slide Image Placeholder 1"/>
          <p:cNvSpPr>
            <a:spLocks noGrp="1" noRot="1" noChangeAspect="1" noTextEdit="1"/>
          </p:cNvSpPr>
          <p:nvPr>
            <p:ph type="sldImg"/>
          </p:nvPr>
        </p:nvSpPr>
        <p:spPr bwMode="auto">
          <a:noFill/>
          <a:ln>
            <a:solidFill>
              <a:srgbClr val="000000"/>
            </a:solidFill>
            <a:miter lim="800000"/>
            <a:headEnd/>
            <a:tailEnd/>
          </a:ln>
        </p:spPr>
      </p:sp>
      <p:sp>
        <p:nvSpPr>
          <p:cNvPr id="372739"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Slide Image Placeholder 1"/>
          <p:cNvSpPr>
            <a:spLocks noGrp="1" noRot="1" noChangeAspect="1" noTextEdit="1"/>
          </p:cNvSpPr>
          <p:nvPr>
            <p:ph type="sldImg"/>
          </p:nvPr>
        </p:nvSpPr>
        <p:spPr bwMode="auto">
          <a:noFill/>
          <a:ln>
            <a:solidFill>
              <a:srgbClr val="000000"/>
            </a:solidFill>
            <a:miter lim="800000"/>
            <a:headEnd/>
            <a:tailEnd/>
          </a:ln>
        </p:spPr>
      </p:sp>
      <p:sp>
        <p:nvSpPr>
          <p:cNvPr id="373763"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bwMode="auto">
          <a:noFill/>
          <a:ln>
            <a:solidFill>
              <a:srgbClr val="000000"/>
            </a:solidFill>
            <a:miter lim="800000"/>
            <a:headEnd/>
            <a:tailEnd/>
          </a:ln>
        </p:spPr>
      </p:sp>
      <p:sp>
        <p:nvSpPr>
          <p:cNvPr id="374787"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Slide Image Placeholder 1"/>
          <p:cNvSpPr>
            <a:spLocks noGrp="1" noRot="1" noChangeAspect="1" noTextEdit="1"/>
          </p:cNvSpPr>
          <p:nvPr>
            <p:ph type="sldImg"/>
          </p:nvPr>
        </p:nvSpPr>
        <p:spPr bwMode="auto">
          <a:noFill/>
          <a:ln>
            <a:solidFill>
              <a:srgbClr val="000000"/>
            </a:solidFill>
            <a:miter lim="800000"/>
            <a:headEnd/>
            <a:tailEnd/>
          </a:ln>
        </p:spPr>
      </p:sp>
      <p:sp>
        <p:nvSpPr>
          <p:cNvPr id="375811"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Slide Image Placeholder 1"/>
          <p:cNvSpPr>
            <a:spLocks noGrp="1" noRot="1" noChangeAspect="1" noTextEdit="1"/>
          </p:cNvSpPr>
          <p:nvPr>
            <p:ph type="sldImg"/>
          </p:nvPr>
        </p:nvSpPr>
        <p:spPr bwMode="auto">
          <a:noFill/>
          <a:ln>
            <a:solidFill>
              <a:srgbClr val="000000"/>
            </a:solidFill>
            <a:miter lim="800000"/>
            <a:headEnd/>
            <a:tailEnd/>
          </a:ln>
        </p:spPr>
      </p:sp>
      <p:sp>
        <p:nvSpPr>
          <p:cNvPr id="376835"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Slide Image Placeholder 1"/>
          <p:cNvSpPr>
            <a:spLocks noGrp="1" noRot="1" noChangeAspect="1" noTextEdit="1"/>
          </p:cNvSpPr>
          <p:nvPr>
            <p:ph type="sldImg"/>
          </p:nvPr>
        </p:nvSpPr>
        <p:spPr bwMode="auto">
          <a:noFill/>
          <a:ln>
            <a:solidFill>
              <a:srgbClr val="000000"/>
            </a:solidFill>
            <a:miter lim="800000"/>
            <a:headEnd/>
            <a:tailEnd/>
          </a:ln>
        </p:spPr>
      </p:sp>
      <p:sp>
        <p:nvSpPr>
          <p:cNvPr id="377859"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Slide Image Placeholder 1"/>
          <p:cNvSpPr>
            <a:spLocks noGrp="1" noRot="1" noChangeAspect="1" noTextEdit="1"/>
          </p:cNvSpPr>
          <p:nvPr>
            <p:ph type="sldImg"/>
          </p:nvPr>
        </p:nvSpPr>
        <p:spPr bwMode="auto">
          <a:noFill/>
          <a:ln>
            <a:solidFill>
              <a:srgbClr val="000000"/>
            </a:solidFill>
            <a:miter lim="800000"/>
            <a:headEnd/>
            <a:tailEnd/>
          </a:ln>
        </p:spPr>
      </p:sp>
      <p:sp>
        <p:nvSpPr>
          <p:cNvPr id="378883"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Slide Image Placeholder 1"/>
          <p:cNvSpPr>
            <a:spLocks noGrp="1" noRot="1" noChangeAspect="1" noTextEdit="1"/>
          </p:cNvSpPr>
          <p:nvPr>
            <p:ph type="sldImg"/>
          </p:nvPr>
        </p:nvSpPr>
        <p:spPr bwMode="auto">
          <a:noFill/>
          <a:ln>
            <a:solidFill>
              <a:srgbClr val="000000"/>
            </a:solidFill>
            <a:miter lim="800000"/>
            <a:headEnd/>
            <a:tailEnd/>
          </a:ln>
        </p:spPr>
      </p:sp>
      <p:sp>
        <p:nvSpPr>
          <p:cNvPr id="379907"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bwMode="auto">
          <a:noFill/>
          <a:ln>
            <a:solidFill>
              <a:srgbClr val="000000"/>
            </a:solidFill>
            <a:miter lim="800000"/>
            <a:headEnd/>
            <a:tailEnd/>
          </a:ln>
        </p:spPr>
      </p:sp>
      <p:sp>
        <p:nvSpPr>
          <p:cNvPr id="309251"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bwMode="auto">
          <a:noFill/>
          <a:ln>
            <a:solidFill>
              <a:srgbClr val="000000"/>
            </a:solidFill>
            <a:miter lim="800000"/>
            <a:headEnd/>
            <a:tailEnd/>
          </a:ln>
        </p:spPr>
      </p:sp>
      <p:sp>
        <p:nvSpPr>
          <p:cNvPr id="385027"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Slide Image Placeholder 1"/>
          <p:cNvSpPr>
            <a:spLocks noGrp="1" noRot="1" noChangeAspect="1" noTextEdit="1"/>
          </p:cNvSpPr>
          <p:nvPr>
            <p:ph type="sldImg"/>
          </p:nvPr>
        </p:nvSpPr>
        <p:spPr bwMode="auto">
          <a:noFill/>
          <a:ln>
            <a:solidFill>
              <a:srgbClr val="000000"/>
            </a:solidFill>
            <a:miter lim="800000"/>
            <a:headEnd/>
            <a:tailEnd/>
          </a:ln>
        </p:spPr>
      </p:sp>
      <p:sp>
        <p:nvSpPr>
          <p:cNvPr id="386051"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Slide Image Placeholder 1"/>
          <p:cNvSpPr>
            <a:spLocks noGrp="1" noRot="1" noChangeAspect="1" noTextEdit="1"/>
          </p:cNvSpPr>
          <p:nvPr>
            <p:ph type="sldImg"/>
          </p:nvPr>
        </p:nvSpPr>
        <p:spPr bwMode="auto">
          <a:noFill/>
          <a:ln>
            <a:solidFill>
              <a:srgbClr val="000000"/>
            </a:solidFill>
            <a:miter lim="800000"/>
            <a:headEnd/>
            <a:tailEnd/>
          </a:ln>
        </p:spPr>
      </p:sp>
      <p:sp>
        <p:nvSpPr>
          <p:cNvPr id="387075"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Slide Image Placeholder 1"/>
          <p:cNvSpPr>
            <a:spLocks noGrp="1" noRot="1" noChangeAspect="1" noTextEdit="1"/>
          </p:cNvSpPr>
          <p:nvPr>
            <p:ph type="sldImg"/>
          </p:nvPr>
        </p:nvSpPr>
        <p:spPr bwMode="auto">
          <a:noFill/>
          <a:ln>
            <a:solidFill>
              <a:srgbClr val="000000"/>
            </a:solidFill>
            <a:miter lim="800000"/>
            <a:headEnd/>
            <a:tailEnd/>
          </a:ln>
        </p:spPr>
      </p:sp>
      <p:sp>
        <p:nvSpPr>
          <p:cNvPr id="388099"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Slide Image Placeholder 1"/>
          <p:cNvSpPr>
            <a:spLocks noGrp="1" noRot="1" noChangeAspect="1" noTextEdit="1"/>
          </p:cNvSpPr>
          <p:nvPr>
            <p:ph type="sldImg"/>
          </p:nvPr>
        </p:nvSpPr>
        <p:spPr bwMode="auto">
          <a:noFill/>
          <a:ln>
            <a:solidFill>
              <a:srgbClr val="000000"/>
            </a:solidFill>
            <a:miter lim="800000"/>
            <a:headEnd/>
            <a:tailEnd/>
          </a:ln>
        </p:spPr>
      </p:sp>
      <p:sp>
        <p:nvSpPr>
          <p:cNvPr id="389123"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Slide Image Placeholder 1"/>
          <p:cNvSpPr>
            <a:spLocks noGrp="1" noRot="1" noChangeAspect="1" noTextEdit="1"/>
          </p:cNvSpPr>
          <p:nvPr>
            <p:ph type="sldImg"/>
          </p:nvPr>
        </p:nvSpPr>
        <p:spPr bwMode="auto">
          <a:noFill/>
          <a:ln>
            <a:solidFill>
              <a:srgbClr val="000000"/>
            </a:solidFill>
            <a:miter lim="800000"/>
            <a:headEnd/>
            <a:tailEnd/>
          </a:ln>
        </p:spPr>
      </p:sp>
      <p:sp>
        <p:nvSpPr>
          <p:cNvPr id="390147"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Slide Image Placeholder 1"/>
          <p:cNvSpPr>
            <a:spLocks noGrp="1" noRot="1" noChangeAspect="1" noTextEdit="1"/>
          </p:cNvSpPr>
          <p:nvPr>
            <p:ph type="sldImg"/>
          </p:nvPr>
        </p:nvSpPr>
        <p:spPr bwMode="auto">
          <a:noFill/>
          <a:ln>
            <a:solidFill>
              <a:srgbClr val="000000"/>
            </a:solidFill>
            <a:miter lim="800000"/>
            <a:headEnd/>
            <a:tailEnd/>
          </a:ln>
        </p:spPr>
      </p:sp>
      <p:sp>
        <p:nvSpPr>
          <p:cNvPr id="392195"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Slide Image Placeholder 1"/>
          <p:cNvSpPr>
            <a:spLocks noGrp="1" noRot="1" noChangeAspect="1" noTextEdit="1"/>
          </p:cNvSpPr>
          <p:nvPr>
            <p:ph type="sldImg"/>
          </p:nvPr>
        </p:nvSpPr>
        <p:spPr bwMode="auto">
          <a:noFill/>
          <a:ln>
            <a:solidFill>
              <a:srgbClr val="000000"/>
            </a:solidFill>
            <a:miter lim="800000"/>
            <a:headEnd/>
            <a:tailEnd/>
          </a:ln>
        </p:spPr>
      </p:sp>
      <p:sp>
        <p:nvSpPr>
          <p:cNvPr id="393219"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Slide Image Placeholder 1"/>
          <p:cNvSpPr>
            <a:spLocks noGrp="1" noRot="1" noChangeAspect="1" noTextEdit="1"/>
          </p:cNvSpPr>
          <p:nvPr>
            <p:ph type="sldImg"/>
          </p:nvPr>
        </p:nvSpPr>
        <p:spPr bwMode="auto">
          <a:noFill/>
          <a:ln>
            <a:solidFill>
              <a:srgbClr val="000000"/>
            </a:solidFill>
            <a:miter lim="800000"/>
            <a:headEnd/>
            <a:tailEnd/>
          </a:ln>
        </p:spPr>
      </p:sp>
      <p:sp>
        <p:nvSpPr>
          <p:cNvPr id="394243"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bwMode="auto">
          <a:noFill/>
          <a:ln>
            <a:solidFill>
              <a:srgbClr val="000000"/>
            </a:solidFill>
            <a:miter lim="800000"/>
            <a:headEnd/>
            <a:tailEnd/>
          </a:ln>
        </p:spPr>
      </p:sp>
      <p:sp>
        <p:nvSpPr>
          <p:cNvPr id="310275"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Slide Image Placeholder 1"/>
          <p:cNvSpPr>
            <a:spLocks noGrp="1" noRot="1" noChangeAspect="1" noTextEdit="1"/>
          </p:cNvSpPr>
          <p:nvPr>
            <p:ph type="sldImg"/>
          </p:nvPr>
        </p:nvSpPr>
        <p:spPr bwMode="auto">
          <a:noFill/>
          <a:ln>
            <a:solidFill>
              <a:srgbClr val="000000"/>
            </a:solidFill>
            <a:miter lim="800000"/>
            <a:headEnd/>
            <a:tailEnd/>
          </a:ln>
        </p:spPr>
      </p:sp>
      <p:sp>
        <p:nvSpPr>
          <p:cNvPr id="395267"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Slide Image Placeholder 1"/>
          <p:cNvSpPr>
            <a:spLocks noGrp="1" noRot="1" noChangeAspect="1" noTextEdit="1"/>
          </p:cNvSpPr>
          <p:nvPr>
            <p:ph type="sldImg"/>
          </p:nvPr>
        </p:nvSpPr>
        <p:spPr bwMode="auto">
          <a:noFill/>
          <a:ln>
            <a:solidFill>
              <a:srgbClr val="000000"/>
            </a:solidFill>
            <a:miter lim="800000"/>
            <a:headEnd/>
            <a:tailEnd/>
          </a:ln>
        </p:spPr>
      </p:sp>
      <p:sp>
        <p:nvSpPr>
          <p:cNvPr id="396291"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Slide Image Placeholder 1"/>
          <p:cNvSpPr>
            <a:spLocks noGrp="1" noRot="1" noChangeAspect="1" noTextEdit="1"/>
          </p:cNvSpPr>
          <p:nvPr>
            <p:ph type="sldImg"/>
          </p:nvPr>
        </p:nvSpPr>
        <p:spPr bwMode="auto">
          <a:noFill/>
          <a:ln>
            <a:solidFill>
              <a:srgbClr val="000000"/>
            </a:solidFill>
            <a:miter lim="800000"/>
            <a:headEnd/>
            <a:tailEnd/>
          </a:ln>
        </p:spPr>
      </p:sp>
      <p:sp>
        <p:nvSpPr>
          <p:cNvPr id="397315"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Slide Image Placeholder 1"/>
          <p:cNvSpPr>
            <a:spLocks noGrp="1" noRot="1" noChangeAspect="1" noTextEdit="1"/>
          </p:cNvSpPr>
          <p:nvPr>
            <p:ph type="sldImg"/>
          </p:nvPr>
        </p:nvSpPr>
        <p:spPr bwMode="auto">
          <a:noFill/>
          <a:ln>
            <a:solidFill>
              <a:srgbClr val="000000"/>
            </a:solidFill>
            <a:miter lim="800000"/>
            <a:headEnd/>
            <a:tailEnd/>
          </a:ln>
        </p:spPr>
      </p:sp>
      <p:sp>
        <p:nvSpPr>
          <p:cNvPr id="398339"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Slide Image Placeholder 1"/>
          <p:cNvSpPr>
            <a:spLocks noGrp="1" noRot="1" noChangeAspect="1" noTextEdit="1"/>
          </p:cNvSpPr>
          <p:nvPr>
            <p:ph type="sldImg"/>
          </p:nvPr>
        </p:nvSpPr>
        <p:spPr bwMode="auto">
          <a:noFill/>
          <a:ln>
            <a:solidFill>
              <a:srgbClr val="000000"/>
            </a:solidFill>
            <a:miter lim="800000"/>
            <a:headEnd/>
            <a:tailEnd/>
          </a:ln>
        </p:spPr>
      </p:sp>
      <p:sp>
        <p:nvSpPr>
          <p:cNvPr id="399363"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Slide Image Placeholder 1"/>
          <p:cNvSpPr>
            <a:spLocks noGrp="1" noRot="1" noChangeAspect="1" noTextEdit="1"/>
          </p:cNvSpPr>
          <p:nvPr>
            <p:ph type="sldImg"/>
          </p:nvPr>
        </p:nvSpPr>
        <p:spPr bwMode="auto">
          <a:noFill/>
          <a:ln>
            <a:solidFill>
              <a:srgbClr val="000000"/>
            </a:solidFill>
            <a:miter lim="800000"/>
            <a:headEnd/>
            <a:tailEnd/>
          </a:ln>
        </p:spPr>
      </p:sp>
      <p:sp>
        <p:nvSpPr>
          <p:cNvPr id="400387"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Slide Image Placeholder 1"/>
          <p:cNvSpPr>
            <a:spLocks noGrp="1" noRot="1" noChangeAspect="1" noTextEdit="1"/>
          </p:cNvSpPr>
          <p:nvPr>
            <p:ph type="sldImg"/>
          </p:nvPr>
        </p:nvSpPr>
        <p:spPr bwMode="auto">
          <a:noFill/>
          <a:ln>
            <a:solidFill>
              <a:srgbClr val="000000"/>
            </a:solidFill>
            <a:miter lim="800000"/>
            <a:headEnd/>
            <a:tailEnd/>
          </a:ln>
        </p:spPr>
      </p:sp>
      <p:sp>
        <p:nvSpPr>
          <p:cNvPr id="401411"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Slide Image Placeholder 1"/>
          <p:cNvSpPr>
            <a:spLocks noGrp="1" noRot="1" noChangeAspect="1" noTextEdit="1"/>
          </p:cNvSpPr>
          <p:nvPr>
            <p:ph type="sldImg"/>
          </p:nvPr>
        </p:nvSpPr>
        <p:spPr bwMode="auto">
          <a:noFill/>
          <a:ln>
            <a:solidFill>
              <a:srgbClr val="000000"/>
            </a:solidFill>
            <a:miter lim="800000"/>
            <a:headEnd/>
            <a:tailEnd/>
          </a:ln>
        </p:spPr>
      </p:sp>
      <p:sp>
        <p:nvSpPr>
          <p:cNvPr id="402435"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Slide Image Placeholder 1"/>
          <p:cNvSpPr>
            <a:spLocks noGrp="1" noRot="1" noChangeAspect="1" noTextEdit="1"/>
          </p:cNvSpPr>
          <p:nvPr>
            <p:ph type="sldImg"/>
          </p:nvPr>
        </p:nvSpPr>
        <p:spPr bwMode="auto">
          <a:noFill/>
          <a:ln>
            <a:solidFill>
              <a:srgbClr val="000000"/>
            </a:solidFill>
            <a:miter lim="800000"/>
            <a:headEnd/>
            <a:tailEnd/>
          </a:ln>
        </p:spPr>
      </p:sp>
      <p:sp>
        <p:nvSpPr>
          <p:cNvPr id="403459"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Slide Image Placeholder 1"/>
          <p:cNvSpPr>
            <a:spLocks noGrp="1" noRot="1" noChangeAspect="1" noTextEdit="1"/>
          </p:cNvSpPr>
          <p:nvPr>
            <p:ph type="sldImg"/>
          </p:nvPr>
        </p:nvSpPr>
        <p:spPr bwMode="auto">
          <a:noFill/>
          <a:ln>
            <a:solidFill>
              <a:srgbClr val="000000"/>
            </a:solidFill>
            <a:miter lim="800000"/>
            <a:headEnd/>
            <a:tailEnd/>
          </a:ln>
        </p:spPr>
      </p:sp>
      <p:sp>
        <p:nvSpPr>
          <p:cNvPr id="404483"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Intro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a:ext>
            </a:extLst>
          </a:blip>
          <a:stretch>
            <a:fillRect/>
          </a:stretch>
        </p:blipFill>
        <p:spPr>
          <a:xfrm>
            <a:off x="0" y="0"/>
            <a:ext cx="9144000" cy="6858000"/>
          </a:xfrm>
          <a:prstGeom prst="rect">
            <a:avLst/>
          </a:prstGeom>
        </p:spPr>
      </p:pic>
      <p:sp>
        <p:nvSpPr>
          <p:cNvPr id="3" name="TextBox 2"/>
          <p:cNvSpPr txBox="1"/>
          <p:nvPr/>
        </p:nvSpPr>
        <p:spPr>
          <a:xfrm>
            <a:off x="350489" y="6330950"/>
            <a:ext cx="644728" cy="276999"/>
          </a:xfrm>
          <a:prstGeom prst="rect">
            <a:avLst/>
          </a:prstGeom>
          <a:noFill/>
        </p:spPr>
        <p:txBody>
          <a:bodyPr wrap="none" rtlCol="0">
            <a:spAutoFit/>
          </a:bodyPr>
          <a:lstStyle/>
          <a:p>
            <a:r>
              <a:rPr lang="en-US" sz="1200" dirty="0" smtClean="0">
                <a:solidFill>
                  <a:prstClr val="black"/>
                </a:solidFill>
              </a:rPr>
              <a:t>ni.com</a:t>
            </a:r>
            <a:endParaRPr lang="en-US" sz="1200" dirty="0">
              <a:solidFill>
                <a:prstClr val="black"/>
              </a:solidFill>
            </a:endParaRPr>
          </a:p>
        </p:txBody>
      </p:sp>
    </p:spTree>
    <p:extLst>
      <p:ext uri="{BB962C8B-B14F-4D97-AF65-F5344CB8AC3E}">
        <p14:creationId xmlns="" xmlns:p14="http://schemas.microsoft.com/office/powerpoint/2010/main" val="963566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Tree>
    <p:extLst>
      <p:ext uri="{BB962C8B-B14F-4D97-AF65-F5344CB8AC3E}">
        <p14:creationId xmlns="" xmlns:p14="http://schemas.microsoft.com/office/powerpoint/2010/main" val="2315071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ext only-no title">
    <p:spTree>
      <p:nvGrpSpPr>
        <p:cNvPr id="1" name=""/>
        <p:cNvGrpSpPr/>
        <p:nvPr/>
      </p:nvGrpSpPr>
      <p:grpSpPr>
        <a:xfrm>
          <a:off x="0" y="0"/>
          <a:ext cx="0" cy="0"/>
          <a:chOff x="0" y="0"/>
          <a:chExt cx="0" cy="0"/>
        </a:xfrm>
      </p:grpSpPr>
      <p:sp>
        <p:nvSpPr>
          <p:cNvPr id="2" name="Content Placeholder 2"/>
          <p:cNvSpPr>
            <a:spLocks noGrp="1"/>
          </p:cNvSpPr>
          <p:nvPr>
            <p:ph idx="1"/>
          </p:nvPr>
        </p:nvSpPr>
        <p:spPr>
          <a:xfrm>
            <a:off x="469695" y="448733"/>
            <a:ext cx="8228217" cy="5621659"/>
          </a:xfrm>
        </p:spPr>
        <p:txBody>
          <a:bodyPr/>
          <a:lstStyle>
            <a:lvl1pPr marL="0" indent="0">
              <a:buNone/>
              <a:defRPr>
                <a:latin typeface="+mn-lt"/>
              </a:defRPr>
            </a:lvl1pPr>
            <a:lvl2pPr>
              <a:defRPr>
                <a:latin typeface="+mn-lt"/>
              </a:defRPr>
            </a:lvl2pPr>
            <a:lvl3pPr>
              <a:defRPr>
                <a:latin typeface="+mn-lt"/>
              </a:defRPr>
            </a:lvl3pPr>
            <a:lvl4pPr>
              <a:defRPr sz="1400">
                <a:latin typeface="+mn-lt"/>
              </a:defRPr>
            </a:lvl4pPr>
            <a:lvl5pPr>
              <a:defRPr sz="1400">
                <a:latin typeface="+mn-lt"/>
              </a:defRPr>
            </a:lvl5pPr>
          </a:lstStyle>
          <a:p>
            <a:pPr lvl="0"/>
            <a:r>
              <a:rPr lang="en-US" smtClean="0"/>
              <a:t>Click to edit Master text styles</a:t>
            </a:r>
          </a:p>
        </p:txBody>
      </p:sp>
    </p:spTree>
    <p:extLst>
      <p:ext uri="{BB962C8B-B14F-4D97-AF65-F5344CB8AC3E}">
        <p14:creationId xmlns="" xmlns:p14="http://schemas.microsoft.com/office/powerpoint/2010/main" val="1172057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722313" y="1295401"/>
            <a:ext cx="7772400" cy="1295400"/>
          </a:xfrm>
        </p:spPr>
        <p:txBody>
          <a:bodyPr anchor="b"/>
          <a:lstStyle>
            <a:lvl1pPr algn="l">
              <a:defRPr sz="4000" b="0" cap="none" baseline="0"/>
            </a:lvl1pPr>
          </a:lstStyle>
          <a:p>
            <a:r>
              <a:rPr lang="en-US" smtClean="0"/>
              <a:t>Click to edit Master title style</a:t>
            </a:r>
            <a:endParaRPr lang="en-US" dirty="0"/>
          </a:p>
        </p:txBody>
      </p:sp>
      <p:cxnSp>
        <p:nvCxnSpPr>
          <p:cNvPr id="6" name="Straight Connector 5"/>
          <p:cNvCxnSpPr/>
          <p:nvPr/>
        </p:nvCxnSpPr>
        <p:spPr>
          <a:xfrm>
            <a:off x="0" y="990600"/>
            <a:ext cx="914400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sz="quarter" idx="10"/>
          </p:nvPr>
        </p:nvSpPr>
        <p:spPr>
          <a:xfrm>
            <a:off x="685800" y="2667000"/>
            <a:ext cx="784860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Matching Qui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09800"/>
            <a:ext cx="4038600" cy="3916363"/>
          </a:xfrm>
        </p:spPr>
        <p:txBody>
          <a:bodyPr/>
          <a:lstStyle>
            <a:lvl1pPr marL="514350" indent="-514350">
              <a:buFont typeface="+mj-lt"/>
              <a:buAutoNum type="arabicPeriod"/>
              <a:defRPr sz="2800"/>
            </a:lvl1pPr>
            <a:lvl2pPr marL="339725" indent="-339725">
              <a:buFont typeface="+mj-lt"/>
              <a:buAutoNum type="arabicPeriod"/>
              <a:defRPr sz="2400"/>
            </a:lvl2pPr>
            <a:lvl3pPr marL="690563" indent="-350838">
              <a:buFont typeface="+mj-lt"/>
              <a:buAutoNum type="alphaLcPeriod"/>
              <a:defRPr sz="2000"/>
            </a:lvl3pPr>
            <a:lvl4pPr marL="1031875" indent="-341313">
              <a:buFont typeface="+mj-lt"/>
              <a:buAutoNum type="romanLcPeriod"/>
              <a:defRPr sz="1800"/>
            </a:lvl4pPr>
            <a:lvl5pPr marL="1371600" indent="-339725">
              <a:buFont typeface="+mj-lt"/>
              <a:buAutoNum type="alphaLcPeriod"/>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4648200" y="2209800"/>
            <a:ext cx="4038600" cy="3916363"/>
          </a:xfrm>
        </p:spPr>
        <p:txBody>
          <a:bodyPr/>
          <a:lstStyle>
            <a:lvl1pPr marL="514350" indent="-514350">
              <a:buFont typeface="+mj-lt"/>
              <a:buAutoNum type="alphaLcPeriod"/>
              <a:defRPr sz="2800"/>
            </a:lvl1pPr>
            <a:lvl2pPr marL="339725" indent="-339725">
              <a:buFont typeface="+mj-lt"/>
              <a:buAutoNum type="arabicPeriod"/>
              <a:defRPr sz="2400"/>
            </a:lvl2pPr>
            <a:lvl3pPr marL="688975" indent="-349250">
              <a:buFont typeface="+mj-lt"/>
              <a:buAutoNum type="alphaLcPeriod"/>
              <a:defRPr sz="2000"/>
            </a:lvl3pPr>
            <a:lvl4pPr marL="1036638" indent="-346075">
              <a:buFont typeface="+mj-lt"/>
              <a:buAutoNum type="romanLcPeriod"/>
              <a:tabLst/>
              <a:defRPr sz="1800"/>
            </a:lvl4pPr>
            <a:lvl5pPr marL="1371600" indent="-339725">
              <a:buFont typeface="+mj-lt"/>
              <a:buAutoNum type="alphaLcPeriod"/>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5" name="Text Placeholder 2"/>
          <p:cNvSpPr>
            <a:spLocks noGrp="1"/>
          </p:cNvSpPr>
          <p:nvPr>
            <p:ph type="body" idx="10"/>
          </p:nvPr>
        </p:nvSpPr>
        <p:spPr>
          <a:xfrm>
            <a:off x="457200" y="1535113"/>
            <a:ext cx="8229600" cy="63976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ne Content Horizontal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2"/>
          <p:cNvSpPr>
            <a:spLocks noGrp="1"/>
          </p:cNvSpPr>
          <p:nvPr>
            <p:ph idx="1"/>
          </p:nvPr>
        </p:nvSpPr>
        <p:spPr>
          <a:xfrm>
            <a:off x="489098" y="3886200"/>
            <a:ext cx="8197701" cy="1981200"/>
          </a:xfrm>
        </p:spPr>
        <p:txBody>
          <a:bodyPr/>
          <a:lstStyle>
            <a:lvl1pPr marL="225425" indent="-225425">
              <a:buFont typeface="Arial" pitchFamily="34" charset="0"/>
              <a:buChar char="•"/>
              <a:defRPr>
                <a:solidFill>
                  <a:schemeClr val="tx1"/>
                </a:solidFill>
              </a:defRPr>
            </a:lvl1pPr>
            <a:lvl2pPr>
              <a:defRPr sz="2600">
                <a:solidFill>
                  <a:schemeClr val="tx1"/>
                </a:solidFill>
              </a:defRPr>
            </a:lvl2pPr>
            <a:lvl3pPr>
              <a:defRPr>
                <a:solidFill>
                  <a:schemeClr val="tx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1143000"/>
            <a:ext cx="81534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quarter" idx="11"/>
          </p:nvPr>
        </p:nvSpPr>
        <p:spPr>
          <a:xfrm>
            <a:off x="457200" y="3657600"/>
            <a:ext cx="81534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Exercise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2"/>
          <p:cNvSpPr>
            <a:spLocks noGrp="1"/>
          </p:cNvSpPr>
          <p:nvPr>
            <p:ph idx="1"/>
          </p:nvPr>
        </p:nvSpPr>
        <p:spPr>
          <a:xfrm>
            <a:off x="489098" y="4038600"/>
            <a:ext cx="8197701" cy="1945757"/>
          </a:xfrm>
        </p:spPr>
        <p:txBody>
          <a:bodyPr/>
          <a:lstStyle>
            <a:lvl1pPr marL="225425" indent="-225425">
              <a:buFont typeface="Arial" pitchFamily="34" charset="0"/>
              <a:buChar char="•"/>
              <a:defRPr>
                <a:solidFill>
                  <a:schemeClr val="tx1"/>
                </a:solidFill>
              </a:defRPr>
            </a:lvl1pPr>
            <a:lvl2pPr>
              <a:defRPr sz="2600">
                <a:solidFill>
                  <a:schemeClr val="tx1"/>
                </a:solidFill>
              </a:defRPr>
            </a:lvl2pPr>
            <a:lvl3pPr>
              <a:defRPr>
                <a:solidFill>
                  <a:schemeClr val="tx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590550" y="921220"/>
            <a:ext cx="8053387" cy="2498255"/>
          </a:xfrm>
        </p:spPr>
        <p:txBody>
          <a:bodyPr anchor="b">
            <a:normAutofit/>
          </a:bodyPr>
          <a:lstStyle>
            <a:lvl1pPr algn="ctr">
              <a:lnSpc>
                <a:spcPts val="4498"/>
              </a:lnSpc>
              <a:defRPr sz="4500" spc="-150">
                <a:solidFill>
                  <a:schemeClr val="tx2"/>
                </a:solidFill>
                <a:latin typeface="+mn-lt"/>
              </a:defRPr>
            </a:lvl1pPr>
          </a:lstStyle>
          <a:p>
            <a:r>
              <a:rPr lang="en-US" dirty="0" smtClean="0"/>
              <a:t>Click to edit title</a:t>
            </a:r>
            <a:endParaRPr lang="en-US" dirty="0"/>
          </a:p>
        </p:txBody>
      </p:sp>
      <p:sp>
        <p:nvSpPr>
          <p:cNvPr id="3" name="Subtitle 2"/>
          <p:cNvSpPr>
            <a:spLocks noGrp="1"/>
          </p:cNvSpPr>
          <p:nvPr>
            <p:ph type="subTitle" idx="1" hasCustomPrompt="1"/>
          </p:nvPr>
        </p:nvSpPr>
        <p:spPr>
          <a:xfrm>
            <a:off x="590550" y="3634650"/>
            <a:ext cx="8053388" cy="771274"/>
          </a:xfrm>
        </p:spPr>
        <p:txBody>
          <a:bodyPr>
            <a:noAutofit/>
          </a:bodyPr>
          <a:lstStyle>
            <a:lvl1pPr marL="0" indent="0" algn="ctr">
              <a:buNone/>
              <a:defRPr sz="2300">
                <a:solidFill>
                  <a:schemeClr val="tx1">
                    <a:lumMod val="50000"/>
                    <a:lumOff val="50000"/>
                  </a:schemeClr>
                </a:solidFill>
              </a:defRPr>
            </a:lvl1pPr>
            <a:lvl2pPr marL="457174" indent="0" algn="ctr">
              <a:buNone/>
              <a:defRPr>
                <a:solidFill>
                  <a:schemeClr val="tx1">
                    <a:tint val="75000"/>
                  </a:schemeClr>
                </a:solidFill>
              </a:defRPr>
            </a:lvl2pPr>
            <a:lvl3pPr marL="914348" indent="0" algn="ctr">
              <a:buNone/>
              <a:defRPr>
                <a:solidFill>
                  <a:schemeClr val="tx1">
                    <a:tint val="75000"/>
                  </a:schemeClr>
                </a:solidFill>
              </a:defRPr>
            </a:lvl3pPr>
            <a:lvl4pPr marL="1371523" indent="0" algn="ctr">
              <a:buNone/>
              <a:defRPr>
                <a:solidFill>
                  <a:schemeClr val="tx1">
                    <a:tint val="75000"/>
                  </a:schemeClr>
                </a:solidFill>
              </a:defRPr>
            </a:lvl4pPr>
            <a:lvl5pPr marL="1828698" indent="0" algn="ctr">
              <a:buNone/>
              <a:defRPr>
                <a:solidFill>
                  <a:schemeClr val="tx1">
                    <a:tint val="75000"/>
                  </a:schemeClr>
                </a:solidFill>
              </a:defRPr>
            </a:lvl5pPr>
            <a:lvl6pPr marL="2285872" indent="0" algn="ctr">
              <a:buNone/>
              <a:defRPr>
                <a:solidFill>
                  <a:schemeClr val="tx1">
                    <a:tint val="75000"/>
                  </a:schemeClr>
                </a:solidFill>
              </a:defRPr>
            </a:lvl6pPr>
            <a:lvl7pPr marL="2743046" indent="0" algn="ctr">
              <a:buNone/>
              <a:defRPr>
                <a:solidFill>
                  <a:schemeClr val="tx1">
                    <a:tint val="75000"/>
                  </a:schemeClr>
                </a:solidFill>
              </a:defRPr>
            </a:lvl7pPr>
            <a:lvl8pPr marL="3200220" indent="0" algn="ctr">
              <a:buNone/>
              <a:defRPr>
                <a:solidFill>
                  <a:schemeClr val="tx1">
                    <a:tint val="75000"/>
                  </a:schemeClr>
                </a:solidFill>
              </a:defRPr>
            </a:lvl8pPr>
            <a:lvl9pPr marL="3657394" indent="0" algn="ctr">
              <a:buNone/>
              <a:defRPr>
                <a:solidFill>
                  <a:schemeClr val="tx1">
                    <a:tint val="75000"/>
                  </a:schemeClr>
                </a:solidFill>
              </a:defRPr>
            </a:lvl9pPr>
          </a:lstStyle>
          <a:p>
            <a:r>
              <a:rPr lang="en-US" dirty="0" smtClean="0"/>
              <a:t>Click to edit subtitle</a:t>
            </a:r>
            <a:endParaRPr lang="en-US" dirty="0"/>
          </a:p>
        </p:txBody>
      </p:sp>
      <p:sp>
        <p:nvSpPr>
          <p:cNvPr id="5" name="TextBox 4"/>
          <p:cNvSpPr txBox="1"/>
          <p:nvPr/>
        </p:nvSpPr>
        <p:spPr>
          <a:xfrm>
            <a:off x="350489" y="6330950"/>
            <a:ext cx="644728" cy="276999"/>
          </a:xfrm>
          <a:prstGeom prst="rect">
            <a:avLst/>
          </a:prstGeom>
          <a:noFill/>
        </p:spPr>
        <p:txBody>
          <a:bodyPr wrap="none" rtlCol="0">
            <a:spAutoFit/>
          </a:bodyPr>
          <a:lstStyle/>
          <a:p>
            <a:r>
              <a:rPr lang="en-US" sz="1200" dirty="0" smtClean="0">
                <a:solidFill>
                  <a:prstClr val="black"/>
                </a:solidFill>
              </a:rPr>
              <a:t>ni.com</a:t>
            </a:r>
            <a:endParaRPr lang="en-US" sz="1200" dirty="0">
              <a:solidFill>
                <a:prstClr val="black"/>
              </a:solidFill>
            </a:endParaRPr>
          </a:p>
        </p:txBody>
      </p:sp>
    </p:spTree>
    <p:extLst>
      <p:ext uri="{BB962C8B-B14F-4D97-AF65-F5344CB8AC3E}">
        <p14:creationId xmlns="" xmlns:p14="http://schemas.microsoft.com/office/powerpoint/2010/main" val="754216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esson Title Topic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75488" y="3014134"/>
            <a:ext cx="8174736" cy="2972330"/>
          </a:xfrm>
        </p:spPr>
        <p:txBody>
          <a:bodyPr/>
          <a:lstStyle>
            <a:lvl1pPr marL="347663" indent="-347663">
              <a:buFont typeface="+mj-lt"/>
              <a:buAutoNum type="alphaUcPeriod"/>
              <a:defRPr/>
            </a:lvl1pPr>
          </a:lstStyle>
          <a:p>
            <a:pPr lvl="0"/>
            <a:r>
              <a:rPr lang="en-US" smtClean="0"/>
              <a:t>Click to edit Master text styles</a:t>
            </a:r>
          </a:p>
        </p:txBody>
      </p:sp>
      <p:sp>
        <p:nvSpPr>
          <p:cNvPr id="5" name="Rectangle 4"/>
          <p:cNvSpPr/>
          <p:nvPr/>
        </p:nvSpPr>
        <p:spPr>
          <a:xfrm>
            <a:off x="491066" y="2497666"/>
            <a:ext cx="8170333" cy="508001"/>
          </a:xfrm>
          <a:prstGeom prst="rect">
            <a:avLst/>
          </a:prstGeom>
          <a:noFill/>
          <a:ln>
            <a:noFill/>
          </a:ln>
          <a:effectLst>
            <a:outerShdw dist="38100" sx="1000" sy="1000" algn="tl" rotWithShape="0">
              <a:prstClr val="black"/>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400" dirty="0" smtClean="0">
                <a:solidFill>
                  <a:schemeClr val="accent1"/>
                </a:solidFill>
              </a:rPr>
              <a:t>Topics</a:t>
            </a:r>
            <a:endParaRPr lang="en-US" sz="2400" dirty="0">
              <a:solidFill>
                <a:schemeClr val="accent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esson Title Topics 2 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75488" y="3014134"/>
            <a:ext cx="4041648" cy="2972330"/>
          </a:xfrm>
        </p:spPr>
        <p:txBody>
          <a:bodyPr/>
          <a:lstStyle>
            <a:lvl1pPr marL="347663" indent="-347663">
              <a:buFont typeface="+mj-lt"/>
              <a:buAutoNum type="alphaUcPeriod"/>
              <a:defRPr/>
            </a:lvl1pPr>
          </a:lstStyle>
          <a:p>
            <a:pPr lvl="0"/>
            <a:r>
              <a:rPr lang="en-US" smtClean="0"/>
              <a:t>Click to edit Master text styles</a:t>
            </a:r>
          </a:p>
        </p:txBody>
      </p:sp>
      <p:sp>
        <p:nvSpPr>
          <p:cNvPr id="5" name="Content Placeholder 3"/>
          <p:cNvSpPr>
            <a:spLocks noGrp="1"/>
          </p:cNvSpPr>
          <p:nvPr>
            <p:ph sz="quarter" idx="12"/>
          </p:nvPr>
        </p:nvSpPr>
        <p:spPr>
          <a:xfrm>
            <a:off x="4615845" y="3014128"/>
            <a:ext cx="4041648" cy="2972330"/>
          </a:xfrm>
        </p:spPr>
        <p:txBody>
          <a:bodyPr/>
          <a:lstStyle>
            <a:lvl1pPr marL="347663" indent="-347663">
              <a:buFont typeface="+mj-lt"/>
              <a:buAutoNum type="alphaUcPeriod"/>
              <a:defRPr/>
            </a:lvl1pPr>
          </a:lstStyle>
          <a:p>
            <a:pPr lvl="0"/>
            <a:r>
              <a:rPr lang="en-US" smtClean="0"/>
              <a:t>Click to edit Master text styles</a:t>
            </a:r>
          </a:p>
        </p:txBody>
      </p:sp>
      <p:sp>
        <p:nvSpPr>
          <p:cNvPr id="7" name="Rectangle 6"/>
          <p:cNvSpPr/>
          <p:nvPr/>
        </p:nvSpPr>
        <p:spPr>
          <a:xfrm>
            <a:off x="491066" y="2497666"/>
            <a:ext cx="8170333" cy="508001"/>
          </a:xfrm>
          <a:prstGeom prst="rect">
            <a:avLst/>
          </a:prstGeom>
          <a:noFill/>
          <a:ln>
            <a:noFill/>
          </a:ln>
          <a:effectLst>
            <a:outerShdw dist="38100" sx="1000" sy="1000" algn="tl" rotWithShape="0">
              <a:prstClr val="black"/>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400" dirty="0" smtClean="0">
                <a:solidFill>
                  <a:schemeClr val="accent1"/>
                </a:solidFill>
              </a:rPr>
              <a:t>Topics</a:t>
            </a:r>
            <a:endParaRPr lang="en-US" sz="2400" dirty="0">
              <a:solidFill>
                <a:schemeClr val="accent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idx="1" hasCustomPrompt="1"/>
          </p:nvPr>
        </p:nvSpPr>
        <p:spPr>
          <a:xfrm>
            <a:off x="478332" y="1121384"/>
            <a:ext cx="8165605" cy="4949008"/>
          </a:xfrm>
        </p:spPr>
        <p:txBody>
          <a:bodyPr/>
          <a:lstStyle>
            <a:lvl1pPr>
              <a:defRPr>
                <a:latin typeface="+mn-lt"/>
              </a:defRPr>
            </a:lvl1pPr>
            <a:lvl2pPr>
              <a:defRPr>
                <a:latin typeface="+mn-lt"/>
              </a:defRPr>
            </a:lvl2pPr>
            <a:lvl3pPr>
              <a:defRPr>
                <a:latin typeface="+mn-lt"/>
              </a:defRPr>
            </a:lvl3pPr>
            <a:lvl4pPr>
              <a:defRPr sz="1400">
                <a:latin typeface="+mn-lt"/>
              </a:defRPr>
            </a:lvl4pPr>
            <a:lvl5pPr>
              <a:defRPr sz="1400">
                <a:latin typeface="+mn-lt"/>
              </a:defRPr>
            </a:lvl5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 xmlns:p14="http://schemas.microsoft.com/office/powerpoint/2010/main" val="1359158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Exercis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idx="1" hasCustomPrompt="1"/>
          </p:nvPr>
        </p:nvSpPr>
        <p:spPr>
          <a:xfrm>
            <a:off x="478332" y="1121384"/>
            <a:ext cx="8165605" cy="4949008"/>
          </a:xfrm>
        </p:spPr>
        <p:txBody>
          <a:bodyPr/>
          <a:lstStyle>
            <a:lvl1pPr>
              <a:defRPr>
                <a:latin typeface="+mn-lt"/>
              </a:defRPr>
            </a:lvl1pPr>
            <a:lvl2pPr>
              <a:defRPr>
                <a:latin typeface="+mn-lt"/>
              </a:defRPr>
            </a:lvl2pPr>
            <a:lvl3pPr>
              <a:defRPr>
                <a:latin typeface="+mn-lt"/>
              </a:defRPr>
            </a:lvl3pPr>
            <a:lvl4pPr>
              <a:defRPr sz="1400">
                <a:latin typeface="+mn-lt"/>
              </a:defRPr>
            </a:lvl4pPr>
            <a:lvl5pPr>
              <a:defRPr sz="1400">
                <a:latin typeface="+mn-lt"/>
              </a:defRPr>
            </a:lvl5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p:txBody>
      </p:sp>
      <p:sp>
        <p:nvSpPr>
          <p:cNvPr id="4" name="Rectangle 3"/>
          <p:cNvSpPr/>
          <p:nvPr/>
        </p:nvSpPr>
        <p:spPr>
          <a:xfrm>
            <a:off x="6324600" y="0"/>
            <a:ext cx="2819400" cy="364067"/>
          </a:xfrm>
          <a:prstGeom prst="rect">
            <a:avLst/>
          </a:prstGeom>
          <a:solidFill>
            <a:schemeClr val="accent1"/>
          </a:solidFill>
          <a:ln>
            <a:noFill/>
          </a:ln>
          <a:effectLst>
            <a:outerShdw dist="38100" sx="1000" sy="1000" algn="tl" rotWithShape="0">
              <a:prstClr val="black"/>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Exercise</a:t>
            </a:r>
            <a:endParaRPr lang="en-US" dirty="0"/>
          </a:p>
        </p:txBody>
      </p:sp>
    </p:spTree>
    <p:extLst>
      <p:ext uri="{BB962C8B-B14F-4D97-AF65-F5344CB8AC3E}">
        <p14:creationId xmlns="" xmlns:p14="http://schemas.microsoft.com/office/powerpoint/2010/main" val="13591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Discuss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idx="1" hasCustomPrompt="1"/>
          </p:nvPr>
        </p:nvSpPr>
        <p:spPr>
          <a:xfrm>
            <a:off x="478332" y="1121384"/>
            <a:ext cx="8165605" cy="4949008"/>
          </a:xfrm>
        </p:spPr>
        <p:txBody>
          <a:bodyPr/>
          <a:lstStyle>
            <a:lvl1pPr>
              <a:defRPr>
                <a:latin typeface="+mn-lt"/>
              </a:defRPr>
            </a:lvl1pPr>
            <a:lvl2pPr>
              <a:defRPr>
                <a:latin typeface="+mn-lt"/>
              </a:defRPr>
            </a:lvl2pPr>
            <a:lvl3pPr>
              <a:defRPr>
                <a:latin typeface="+mn-lt"/>
              </a:defRPr>
            </a:lvl3pPr>
            <a:lvl4pPr>
              <a:defRPr sz="1400">
                <a:latin typeface="+mn-lt"/>
              </a:defRPr>
            </a:lvl4pPr>
            <a:lvl5pPr>
              <a:defRPr sz="1400">
                <a:latin typeface="+mn-lt"/>
              </a:defRPr>
            </a:lvl5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p:txBody>
      </p:sp>
      <p:sp>
        <p:nvSpPr>
          <p:cNvPr id="4" name="Rectangle 3"/>
          <p:cNvSpPr/>
          <p:nvPr/>
        </p:nvSpPr>
        <p:spPr>
          <a:xfrm>
            <a:off x="6324600" y="0"/>
            <a:ext cx="2819400" cy="364067"/>
          </a:xfrm>
          <a:prstGeom prst="rect">
            <a:avLst/>
          </a:prstGeom>
          <a:solidFill>
            <a:schemeClr val="accent1"/>
          </a:solidFill>
          <a:ln>
            <a:noFill/>
          </a:ln>
          <a:effectLst>
            <a:outerShdw dist="38100" sx="1000" sy="1000" algn="tl" rotWithShape="0">
              <a:prstClr val="black"/>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Discussion</a:t>
            </a:r>
            <a:endParaRPr lang="en-US" dirty="0"/>
          </a:p>
        </p:txBody>
      </p:sp>
    </p:spTree>
    <p:extLst>
      <p:ext uri="{BB962C8B-B14F-4D97-AF65-F5344CB8AC3E}">
        <p14:creationId xmlns="" xmlns:p14="http://schemas.microsoft.com/office/powerpoint/2010/main" val="1359158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Demonstra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idx="1" hasCustomPrompt="1"/>
          </p:nvPr>
        </p:nvSpPr>
        <p:spPr>
          <a:xfrm>
            <a:off x="478332" y="1121384"/>
            <a:ext cx="8165605" cy="4949008"/>
          </a:xfrm>
        </p:spPr>
        <p:txBody>
          <a:bodyPr/>
          <a:lstStyle>
            <a:lvl1pPr>
              <a:defRPr>
                <a:latin typeface="+mn-lt"/>
              </a:defRPr>
            </a:lvl1pPr>
            <a:lvl2pPr>
              <a:defRPr>
                <a:latin typeface="+mn-lt"/>
              </a:defRPr>
            </a:lvl2pPr>
            <a:lvl3pPr>
              <a:defRPr>
                <a:latin typeface="+mn-lt"/>
              </a:defRPr>
            </a:lvl3pPr>
            <a:lvl4pPr>
              <a:defRPr sz="1400">
                <a:latin typeface="+mn-lt"/>
              </a:defRPr>
            </a:lvl4pPr>
            <a:lvl5pPr>
              <a:defRPr sz="1400">
                <a:latin typeface="+mn-lt"/>
              </a:defRPr>
            </a:lvl5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p:txBody>
      </p:sp>
      <p:sp>
        <p:nvSpPr>
          <p:cNvPr id="4" name="Rectangle 3"/>
          <p:cNvSpPr/>
          <p:nvPr/>
        </p:nvSpPr>
        <p:spPr>
          <a:xfrm>
            <a:off x="6324600" y="0"/>
            <a:ext cx="2819400" cy="364067"/>
          </a:xfrm>
          <a:prstGeom prst="rect">
            <a:avLst/>
          </a:prstGeom>
          <a:solidFill>
            <a:schemeClr val="accent1"/>
          </a:solidFill>
          <a:ln>
            <a:noFill/>
          </a:ln>
          <a:effectLst>
            <a:outerShdw dist="38100" sx="1000" sy="1000" algn="tl" rotWithShape="0">
              <a:prstClr val="black"/>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Demonstration</a:t>
            </a:r>
            <a:endParaRPr lang="en-US" dirty="0"/>
          </a:p>
        </p:txBody>
      </p:sp>
    </p:spTree>
    <p:extLst>
      <p:ext uri="{BB962C8B-B14F-4D97-AF65-F5344CB8AC3E}">
        <p14:creationId xmlns="" xmlns:p14="http://schemas.microsoft.com/office/powerpoint/2010/main" val="1359158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3935" y="142829"/>
            <a:ext cx="8223978" cy="964092"/>
          </a:xfrm>
        </p:spPr>
        <p:txBody>
          <a:bodyPr/>
          <a:lstStyle/>
          <a:p>
            <a:r>
              <a:rPr lang="en-US" dirty="0" smtClean="0"/>
              <a:t>Master title style</a:t>
            </a:r>
            <a:endParaRPr lang="en-US" dirty="0"/>
          </a:p>
        </p:txBody>
      </p:sp>
      <p:sp>
        <p:nvSpPr>
          <p:cNvPr id="3" name="Content Placeholder 2"/>
          <p:cNvSpPr>
            <a:spLocks noGrp="1"/>
          </p:cNvSpPr>
          <p:nvPr>
            <p:ph sz="half" idx="1" hasCustomPrompt="1"/>
          </p:nvPr>
        </p:nvSpPr>
        <p:spPr>
          <a:xfrm>
            <a:off x="478333" y="1124712"/>
            <a:ext cx="4028178" cy="4949008"/>
          </a:xfrm>
        </p:spPr>
        <p:txBody>
          <a:bodyPr/>
          <a:lstStyle>
            <a:lvl1pPr>
              <a:defRPr sz="2400">
                <a:latin typeface="+mn-lt"/>
              </a:defRPr>
            </a:lvl1pPr>
            <a:lvl2pPr>
              <a:defRPr sz="2000">
                <a:latin typeface="+mn-lt"/>
              </a:defRPr>
            </a:lvl2pPr>
            <a:lvl3pPr>
              <a:defRPr sz="1700">
                <a:latin typeface="+mn-lt"/>
              </a:defRPr>
            </a:lvl3pPr>
            <a:lvl4pPr>
              <a:defRPr sz="1400">
                <a:latin typeface="+mn-lt"/>
              </a:defRPr>
            </a:lvl4pPr>
            <a:lvl5pPr>
              <a:defRPr sz="1400">
                <a:latin typeface="+mn-lt"/>
              </a:defRPr>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124712"/>
            <a:ext cx="4038600" cy="4949008"/>
          </a:xfrm>
        </p:spPr>
        <p:txBody>
          <a:bodyPr/>
          <a:lstStyle>
            <a:lvl1pPr>
              <a:defRPr sz="2400">
                <a:latin typeface="+mn-lt"/>
              </a:defRPr>
            </a:lvl1pPr>
            <a:lvl2pPr>
              <a:defRPr sz="2000">
                <a:latin typeface="+mn-lt"/>
              </a:defRPr>
            </a:lvl2pPr>
            <a:lvl3pPr>
              <a:defRPr sz="1700">
                <a:latin typeface="+mn-lt"/>
              </a:defRPr>
            </a:lvl3pPr>
            <a:lvl4pPr>
              <a:defRPr sz="1400">
                <a:latin typeface="+mn-lt"/>
              </a:defRPr>
            </a:lvl4pPr>
            <a:lvl5pPr>
              <a:defRPr sz="1400">
                <a:latin typeface="+mn-lt"/>
              </a:defRPr>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008051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20" cstate="print">
            <a:extLst>
              <a:ext uri="{28A0092B-C50C-407E-A947-70E740481C1C}">
                <a14:useLocalDpi xmlns=""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73935" y="142829"/>
            <a:ext cx="8170003" cy="964092"/>
          </a:xfrm>
          <a:prstGeom prst="rect">
            <a:avLst/>
          </a:prstGeom>
        </p:spPr>
        <p:txBody>
          <a:bodyPr vert="horz" lIns="91435" tIns="45717" rIns="91435" bIns="45717" rtlCol="0" anchor="ctr">
            <a:normAutofit/>
          </a:bodyPr>
          <a:lstStyle/>
          <a:p>
            <a:r>
              <a:rPr lang="en-US" dirty="0" err="1" smtClean="0"/>
              <a:t>CustEd</a:t>
            </a:r>
            <a:r>
              <a:rPr lang="en-US" dirty="0" smtClean="0"/>
              <a:t> Slides</a:t>
            </a:r>
            <a:endParaRPr lang="en-US" dirty="0"/>
          </a:p>
        </p:txBody>
      </p:sp>
      <p:sp>
        <p:nvSpPr>
          <p:cNvPr id="3" name="Text Placeholder 2"/>
          <p:cNvSpPr>
            <a:spLocks noGrp="1"/>
          </p:cNvSpPr>
          <p:nvPr>
            <p:ph type="body" idx="1"/>
          </p:nvPr>
        </p:nvSpPr>
        <p:spPr>
          <a:xfrm>
            <a:off x="478333" y="1121384"/>
            <a:ext cx="8165605" cy="4949008"/>
          </a:xfrm>
          <a:prstGeom prst="rect">
            <a:avLst/>
          </a:prstGeom>
        </p:spPr>
        <p:txBody>
          <a:bodyPr vert="horz" lIns="91435" tIns="45717" rIns="91435" bIns="45717" rtlCol="0">
            <a:normAutofit/>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TextBox 4"/>
          <p:cNvSpPr txBox="1"/>
          <p:nvPr/>
        </p:nvSpPr>
        <p:spPr>
          <a:xfrm>
            <a:off x="8978881" y="5106120"/>
            <a:ext cx="129780" cy="346136"/>
          </a:xfrm>
          <a:prstGeom prst="rect">
            <a:avLst/>
          </a:prstGeom>
          <a:noFill/>
        </p:spPr>
        <p:txBody>
          <a:bodyPr wrap="none" lIns="64264" tIns="32132" rIns="64264" bIns="32132" rtlCol="0">
            <a:spAutoFit/>
          </a:bodyPr>
          <a:lstStyle/>
          <a:p>
            <a:endParaRPr lang="en-US" dirty="0">
              <a:solidFill>
                <a:prstClr val="black"/>
              </a:solidFill>
            </a:endParaRPr>
          </a:p>
        </p:txBody>
      </p:sp>
      <p:sp>
        <p:nvSpPr>
          <p:cNvPr id="8" name="TextBox 7"/>
          <p:cNvSpPr txBox="1"/>
          <p:nvPr/>
        </p:nvSpPr>
        <p:spPr>
          <a:xfrm>
            <a:off x="9469774" y="7159279"/>
            <a:ext cx="129780" cy="346136"/>
          </a:xfrm>
          <a:prstGeom prst="rect">
            <a:avLst/>
          </a:prstGeom>
          <a:noFill/>
        </p:spPr>
        <p:txBody>
          <a:bodyPr wrap="none" lIns="64264" tIns="32132" rIns="64264" bIns="32132" rtlCol="0">
            <a:spAutoFit/>
          </a:bodyPr>
          <a:lstStyle/>
          <a:p>
            <a:endParaRPr lang="en-US" dirty="0">
              <a:solidFill>
                <a:prstClr val="black"/>
              </a:solidFill>
            </a:endParaRPr>
          </a:p>
        </p:txBody>
      </p:sp>
      <p:sp>
        <p:nvSpPr>
          <p:cNvPr id="11" name="TextBox 10"/>
          <p:cNvSpPr txBox="1"/>
          <p:nvPr/>
        </p:nvSpPr>
        <p:spPr>
          <a:xfrm>
            <a:off x="9746460" y="2035307"/>
            <a:ext cx="129780" cy="346136"/>
          </a:xfrm>
          <a:prstGeom prst="rect">
            <a:avLst/>
          </a:prstGeom>
          <a:noFill/>
        </p:spPr>
        <p:txBody>
          <a:bodyPr wrap="none" lIns="64264" tIns="32132" rIns="64264" bIns="32132" rtlCol="0">
            <a:spAutoFit/>
          </a:bodyPr>
          <a:lstStyle/>
          <a:p>
            <a:endParaRPr lang="en-US" dirty="0">
              <a:solidFill>
                <a:prstClr val="black"/>
              </a:solidFill>
            </a:endParaRPr>
          </a:p>
        </p:txBody>
      </p:sp>
      <p:sp>
        <p:nvSpPr>
          <p:cNvPr id="13" name="TextBox 12"/>
          <p:cNvSpPr txBox="1"/>
          <p:nvPr/>
        </p:nvSpPr>
        <p:spPr>
          <a:xfrm>
            <a:off x="-160656" y="4070613"/>
            <a:ext cx="129780" cy="346136"/>
          </a:xfrm>
          <a:prstGeom prst="rect">
            <a:avLst/>
          </a:prstGeom>
          <a:noFill/>
        </p:spPr>
        <p:txBody>
          <a:bodyPr wrap="none" lIns="64264" tIns="32132" rIns="64264" bIns="32132" rtlCol="0">
            <a:spAutoFit/>
          </a:bodyPr>
          <a:lstStyle/>
          <a:p>
            <a:endParaRPr lang="en-US" dirty="0">
              <a:solidFill>
                <a:prstClr val="black"/>
              </a:solidFill>
            </a:endParaRPr>
          </a:p>
        </p:txBody>
      </p:sp>
      <p:sp>
        <p:nvSpPr>
          <p:cNvPr id="10" name="TextBox 9"/>
          <p:cNvSpPr txBox="1"/>
          <p:nvPr/>
        </p:nvSpPr>
        <p:spPr>
          <a:xfrm>
            <a:off x="350489" y="6330950"/>
            <a:ext cx="644728" cy="276999"/>
          </a:xfrm>
          <a:prstGeom prst="rect">
            <a:avLst/>
          </a:prstGeom>
          <a:noFill/>
        </p:spPr>
        <p:txBody>
          <a:bodyPr wrap="none" rtlCol="0">
            <a:spAutoFit/>
          </a:bodyPr>
          <a:lstStyle/>
          <a:p>
            <a:r>
              <a:rPr lang="en-US" sz="1200" dirty="0" smtClean="0">
                <a:solidFill>
                  <a:prstClr val="black"/>
                </a:solidFill>
              </a:rPr>
              <a:t>ni.com</a:t>
            </a:r>
            <a:endParaRPr lang="en-US" sz="1200" dirty="0">
              <a:solidFill>
                <a:prstClr val="black"/>
              </a:solidFill>
            </a:endParaRPr>
          </a:p>
        </p:txBody>
      </p:sp>
    </p:spTree>
    <p:extLst>
      <p:ext uri="{BB962C8B-B14F-4D97-AF65-F5344CB8AC3E}">
        <p14:creationId xmlns="" xmlns:p14="http://schemas.microsoft.com/office/powerpoint/2010/main" val="794604837"/>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 id="2147484045" r:id="rId13"/>
    <p:sldLayoutId id="2147484046" r:id="rId14"/>
    <p:sldLayoutId id="2147484047" r:id="rId15"/>
    <p:sldLayoutId id="2147484048" r:id="rId16"/>
    <p:sldLayoutId id="2147484049" r:id="rId17"/>
    <p:sldLayoutId id="2147484150" r:id="rId18"/>
  </p:sldLayoutIdLst>
  <p:txStyles>
    <p:titleStyle>
      <a:lvl1pPr algn="l" defTabSz="457174" rtl="0" eaLnBrk="1" latinLnBrk="0" hangingPunct="1">
        <a:spcBef>
          <a:spcPct val="0"/>
        </a:spcBef>
        <a:buNone/>
        <a:defRPr sz="3200" b="0" i="0" kern="1200" spc="-100">
          <a:solidFill>
            <a:schemeClr val="accent1"/>
          </a:solidFill>
          <a:latin typeface="+mn-lt"/>
          <a:ea typeface="+mj-ea"/>
          <a:cs typeface="Arial"/>
        </a:defRPr>
      </a:lvl1pPr>
    </p:titleStyle>
    <p:bodyStyle>
      <a:lvl1pPr marL="173038" indent="-173038" algn="l" defTabSz="457174" rtl="0" eaLnBrk="1" latinLnBrk="0" hangingPunct="1">
        <a:spcBef>
          <a:spcPts val="573"/>
        </a:spcBef>
        <a:buClr>
          <a:schemeClr val="bg1">
            <a:lumMod val="50000"/>
          </a:schemeClr>
        </a:buClr>
        <a:buSzPct val="70000"/>
        <a:buFont typeface="Arial" pitchFamily="34" charset="0"/>
        <a:buChar char="•"/>
        <a:defRPr sz="2400" kern="1200">
          <a:solidFill>
            <a:schemeClr val="tx1"/>
          </a:solidFill>
          <a:latin typeface="+mn-lt"/>
          <a:ea typeface="+mn-ea"/>
          <a:cs typeface="Arial"/>
        </a:defRPr>
      </a:lvl1pPr>
      <a:lvl2pPr marL="642640" indent="-186321" algn="l" defTabSz="457174" rtl="0" eaLnBrk="1" latinLnBrk="0" hangingPunct="1">
        <a:spcBef>
          <a:spcPct val="20000"/>
        </a:spcBef>
        <a:buClr>
          <a:schemeClr val="bg1">
            <a:lumMod val="50000"/>
          </a:schemeClr>
        </a:buClr>
        <a:buSzPct val="70000"/>
        <a:buFont typeface="Univers Com 45 Light" pitchFamily="34" charset="0"/>
        <a:buChar char="–"/>
        <a:defRPr sz="2000" kern="1200">
          <a:solidFill>
            <a:schemeClr val="tx1"/>
          </a:solidFill>
          <a:latin typeface="+mn-lt"/>
          <a:ea typeface="+mn-ea"/>
          <a:cs typeface="Arial"/>
        </a:defRPr>
      </a:lvl2pPr>
      <a:lvl3pPr marL="1082224" indent="-167354" algn="l" defTabSz="457174" rtl="0" eaLnBrk="1" latinLnBrk="0" hangingPunct="1">
        <a:spcBef>
          <a:spcPct val="20000"/>
        </a:spcBef>
        <a:buClr>
          <a:schemeClr val="bg1">
            <a:lumMod val="50000"/>
          </a:schemeClr>
        </a:buClr>
        <a:buSzPct val="70000"/>
        <a:buFont typeface="Courier New"/>
        <a:buChar char="o"/>
        <a:defRPr sz="1800" kern="1200">
          <a:solidFill>
            <a:schemeClr val="tx1"/>
          </a:solidFill>
          <a:latin typeface="+mn-lt"/>
          <a:ea typeface="+mn-ea"/>
          <a:cs typeface="Arial"/>
        </a:defRPr>
      </a:lvl3pPr>
      <a:lvl4pPr marL="1600110" indent="-228587" algn="l" defTabSz="457174" rtl="0" eaLnBrk="1" latinLnBrk="0" hangingPunct="1">
        <a:spcBef>
          <a:spcPct val="20000"/>
        </a:spcBef>
        <a:buClr>
          <a:schemeClr val="bg1">
            <a:lumMod val="50000"/>
          </a:schemeClr>
        </a:buClr>
        <a:buSzPct val="70000"/>
        <a:buFont typeface="Arial"/>
        <a:buChar char="–"/>
        <a:defRPr sz="1400" kern="1200">
          <a:solidFill>
            <a:schemeClr val="tx1"/>
          </a:solidFill>
          <a:latin typeface="+mn-lt"/>
          <a:ea typeface="+mn-ea"/>
          <a:cs typeface="Arial"/>
        </a:defRPr>
      </a:lvl4pPr>
      <a:lvl5pPr marL="1827213" indent="171450" algn="l" defTabSz="457174" rtl="0" eaLnBrk="1" latinLnBrk="0" hangingPunct="1">
        <a:spcBef>
          <a:spcPct val="20000"/>
        </a:spcBef>
        <a:buClr>
          <a:schemeClr val="bg1">
            <a:lumMod val="50000"/>
          </a:schemeClr>
        </a:buClr>
        <a:buSzPct val="70000"/>
        <a:buFont typeface="Courier New" pitchFamily="49" charset="0"/>
        <a:buChar char="o"/>
        <a:defRPr sz="1200" kern="1200" baseline="0">
          <a:solidFill>
            <a:schemeClr val="tx1"/>
          </a:solidFill>
          <a:latin typeface="+mn-lt"/>
          <a:ea typeface="+mn-ea"/>
          <a:cs typeface="Arial"/>
        </a:defRPr>
      </a:lvl5pPr>
      <a:lvl6pPr marL="2514459" indent="-228587" algn="l" defTabSz="457174" rtl="0" eaLnBrk="1" latinLnBrk="0" hangingPunct="1">
        <a:spcBef>
          <a:spcPct val="20000"/>
        </a:spcBef>
        <a:buFont typeface="Arial"/>
        <a:buChar char="•"/>
        <a:defRPr sz="2000" kern="1200">
          <a:solidFill>
            <a:schemeClr val="tx1"/>
          </a:solidFill>
          <a:latin typeface="+mn-lt"/>
          <a:ea typeface="+mn-ea"/>
          <a:cs typeface="+mn-cs"/>
        </a:defRPr>
      </a:lvl6pPr>
      <a:lvl7pPr marL="2971633" indent="-228587" algn="l" defTabSz="457174" rtl="0" eaLnBrk="1" latinLnBrk="0" hangingPunct="1">
        <a:spcBef>
          <a:spcPct val="20000"/>
        </a:spcBef>
        <a:buFont typeface="Arial"/>
        <a:buChar char="•"/>
        <a:defRPr sz="2000" kern="1200">
          <a:solidFill>
            <a:schemeClr val="tx1"/>
          </a:solidFill>
          <a:latin typeface="+mn-lt"/>
          <a:ea typeface="+mn-ea"/>
          <a:cs typeface="+mn-cs"/>
        </a:defRPr>
      </a:lvl7pPr>
      <a:lvl8pPr marL="3428807" indent="-228587" algn="l" defTabSz="457174" rtl="0" eaLnBrk="1" latinLnBrk="0" hangingPunct="1">
        <a:spcBef>
          <a:spcPct val="20000"/>
        </a:spcBef>
        <a:buFont typeface="Arial"/>
        <a:buChar char="•"/>
        <a:defRPr sz="2000" kern="1200">
          <a:solidFill>
            <a:schemeClr val="tx1"/>
          </a:solidFill>
          <a:latin typeface="+mn-lt"/>
          <a:ea typeface="+mn-ea"/>
          <a:cs typeface="+mn-cs"/>
        </a:defRPr>
      </a:lvl8pPr>
      <a:lvl9pPr marL="3885981" indent="-228587" algn="l" defTabSz="45717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4" rtl="0" eaLnBrk="1" latinLnBrk="0" hangingPunct="1">
        <a:defRPr sz="1800" kern="1200">
          <a:solidFill>
            <a:schemeClr val="tx1"/>
          </a:solidFill>
          <a:latin typeface="+mn-lt"/>
          <a:ea typeface="+mn-ea"/>
          <a:cs typeface="+mn-cs"/>
        </a:defRPr>
      </a:lvl1pPr>
      <a:lvl2pPr marL="457174" algn="l" defTabSz="457174" rtl="0" eaLnBrk="1" latinLnBrk="0" hangingPunct="1">
        <a:defRPr sz="1800" kern="1200">
          <a:solidFill>
            <a:schemeClr val="tx1"/>
          </a:solidFill>
          <a:latin typeface="+mn-lt"/>
          <a:ea typeface="+mn-ea"/>
          <a:cs typeface="+mn-cs"/>
        </a:defRPr>
      </a:lvl2pPr>
      <a:lvl3pPr marL="914348" algn="l" defTabSz="457174" rtl="0" eaLnBrk="1" latinLnBrk="0" hangingPunct="1">
        <a:defRPr sz="1800" kern="1200">
          <a:solidFill>
            <a:schemeClr val="tx1"/>
          </a:solidFill>
          <a:latin typeface="+mn-lt"/>
          <a:ea typeface="+mn-ea"/>
          <a:cs typeface="+mn-cs"/>
        </a:defRPr>
      </a:lvl3pPr>
      <a:lvl4pPr marL="1371523" algn="l" defTabSz="457174" rtl="0" eaLnBrk="1" latinLnBrk="0" hangingPunct="1">
        <a:defRPr sz="1800" kern="1200">
          <a:solidFill>
            <a:schemeClr val="tx1"/>
          </a:solidFill>
          <a:latin typeface="+mn-lt"/>
          <a:ea typeface="+mn-ea"/>
          <a:cs typeface="+mn-cs"/>
        </a:defRPr>
      </a:lvl4pPr>
      <a:lvl5pPr marL="1828698" algn="l" defTabSz="457174" rtl="0" eaLnBrk="1" latinLnBrk="0" hangingPunct="1">
        <a:defRPr sz="1800" kern="1200">
          <a:solidFill>
            <a:schemeClr val="tx1"/>
          </a:solidFill>
          <a:latin typeface="+mn-lt"/>
          <a:ea typeface="+mn-ea"/>
          <a:cs typeface="+mn-cs"/>
        </a:defRPr>
      </a:lvl5pPr>
      <a:lvl6pPr marL="2285872" algn="l" defTabSz="457174" rtl="0" eaLnBrk="1" latinLnBrk="0" hangingPunct="1">
        <a:defRPr sz="1800" kern="1200">
          <a:solidFill>
            <a:schemeClr val="tx1"/>
          </a:solidFill>
          <a:latin typeface="+mn-lt"/>
          <a:ea typeface="+mn-ea"/>
          <a:cs typeface="+mn-cs"/>
        </a:defRPr>
      </a:lvl6pPr>
      <a:lvl7pPr marL="2743046" algn="l" defTabSz="457174" rtl="0" eaLnBrk="1" latinLnBrk="0" hangingPunct="1">
        <a:defRPr sz="1800" kern="1200">
          <a:solidFill>
            <a:schemeClr val="tx1"/>
          </a:solidFill>
          <a:latin typeface="+mn-lt"/>
          <a:ea typeface="+mn-ea"/>
          <a:cs typeface="+mn-cs"/>
        </a:defRPr>
      </a:lvl7pPr>
      <a:lvl8pPr marL="3200220" algn="l" defTabSz="457174" rtl="0" eaLnBrk="1" latinLnBrk="0" hangingPunct="1">
        <a:defRPr sz="1800" kern="1200">
          <a:solidFill>
            <a:schemeClr val="tx1"/>
          </a:solidFill>
          <a:latin typeface="+mn-lt"/>
          <a:ea typeface="+mn-ea"/>
          <a:cs typeface="+mn-cs"/>
        </a:defRPr>
      </a:lvl8pPr>
      <a:lvl9pPr marL="3657394" algn="l" defTabSz="45717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00.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89.xml"/><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93.xml"/><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94.xml"/><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7.xml"/><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5.xml"/><Relationship Id="rId4" Type="http://schemas.openxmlformats.org/officeDocument/2006/relationships/image" Target="../media/image122.png"/></Relationships>
</file>

<file path=ppt/slides/_rels/slide115.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9.xml"/></Relationships>
</file>

<file path=ppt/slides/_rels/slide116.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9.xml"/></Relationships>
</file>

<file path=ppt/slides/_rels/slide118.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19.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9.xml"/></Relationships>
</file>

<file path=ppt/slides/_rels/slide123.xml.rels><?xml version="1.0" encoding="UTF-8" standalone="yes"?>
<Relationships xmlns="http://schemas.openxmlformats.org/package/2006/relationships"><Relationship Id="rId3" Type="http://schemas.openxmlformats.org/officeDocument/2006/relationships/image" Target="../media/image132.png"/><Relationship Id="rId7" Type="http://schemas.openxmlformats.org/officeDocument/2006/relationships/image" Target="../media/image136.png"/><Relationship Id="rId2" Type="http://schemas.openxmlformats.org/officeDocument/2006/relationships/image" Target="../media/image131.png"/><Relationship Id="rId1" Type="http://schemas.openxmlformats.org/officeDocument/2006/relationships/slideLayout" Target="../slideLayouts/slideLayout5.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33.png"/></Relationships>
</file>

<file path=ppt/slides/_rels/slide124.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25.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99.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26.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00.xml"/><Relationship Id="rId1" Type="http://schemas.openxmlformats.org/officeDocument/2006/relationships/slideLayout" Target="../slideLayouts/slideLayout5.xml"/><Relationship Id="rId4" Type="http://schemas.openxmlformats.org/officeDocument/2006/relationships/image" Target="../media/image141.png"/></Relationships>
</file>

<file path=ppt/slides/_rels/slide127.xml.rels><?xml version="1.0" encoding="UTF-8" standalone="yes"?>
<Relationships xmlns="http://schemas.openxmlformats.org/package/2006/relationships"><Relationship Id="rId8" Type="http://schemas.openxmlformats.org/officeDocument/2006/relationships/image" Target="../media/image147.png"/><Relationship Id="rId3" Type="http://schemas.openxmlformats.org/officeDocument/2006/relationships/image" Target="../media/image142.png"/><Relationship Id="rId7" Type="http://schemas.openxmlformats.org/officeDocument/2006/relationships/image" Target="../media/image146.png"/><Relationship Id="rId2" Type="http://schemas.openxmlformats.org/officeDocument/2006/relationships/notesSlide" Target="../notesSlides/notesSlide101.xml"/><Relationship Id="rId1" Type="http://schemas.openxmlformats.org/officeDocument/2006/relationships/slideLayout" Target="../slideLayouts/slideLayout5.xml"/><Relationship Id="rId6" Type="http://schemas.openxmlformats.org/officeDocument/2006/relationships/image" Target="../media/image145.png"/><Relationship Id="rId5" Type="http://schemas.openxmlformats.org/officeDocument/2006/relationships/image" Target="../media/image144.png"/><Relationship Id="rId10" Type="http://schemas.openxmlformats.org/officeDocument/2006/relationships/image" Target="../media/image149.png"/><Relationship Id="rId4" Type="http://schemas.openxmlformats.org/officeDocument/2006/relationships/image" Target="../media/image143.png"/><Relationship Id="rId9" Type="http://schemas.openxmlformats.org/officeDocument/2006/relationships/image" Target="../media/image148.png"/></Relationships>
</file>

<file path=ppt/slides/_rels/slide128.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02.xml"/><Relationship Id="rId1" Type="http://schemas.openxmlformats.org/officeDocument/2006/relationships/slideLayout" Target="../slideLayouts/slideLayout5.xml"/><Relationship Id="rId6" Type="http://schemas.openxmlformats.org/officeDocument/2006/relationships/image" Target="../media/image153.png"/><Relationship Id="rId5" Type="http://schemas.openxmlformats.org/officeDocument/2006/relationships/image" Target="../media/image152.png"/><Relationship Id="rId4" Type="http://schemas.openxmlformats.org/officeDocument/2006/relationships/image" Target="../media/image151.png"/></Relationships>
</file>

<file path=ppt/slides/_rels/slide129.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103.xml"/><Relationship Id="rId1" Type="http://schemas.openxmlformats.org/officeDocument/2006/relationships/slideLayout" Target="../slideLayouts/slideLayout5.xml"/><Relationship Id="rId5" Type="http://schemas.openxmlformats.org/officeDocument/2006/relationships/image" Target="../media/image156.png"/><Relationship Id="rId4" Type="http://schemas.openxmlformats.org/officeDocument/2006/relationships/image" Target="../media/image15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30.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104.xml"/><Relationship Id="rId1" Type="http://schemas.openxmlformats.org/officeDocument/2006/relationships/slideLayout" Target="../slideLayouts/slideLayout5.xml"/><Relationship Id="rId5" Type="http://schemas.openxmlformats.org/officeDocument/2006/relationships/image" Target="../media/image159.png"/><Relationship Id="rId4" Type="http://schemas.openxmlformats.org/officeDocument/2006/relationships/image" Target="../media/image158.png"/></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6.xml"/><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08.xml"/><Relationship Id="rId1" Type="http://schemas.openxmlformats.org/officeDocument/2006/relationships/slideLayout" Target="../slideLayouts/slideLayout9.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110.xml"/><Relationship Id="rId1" Type="http://schemas.openxmlformats.org/officeDocument/2006/relationships/slideLayout" Target="../slideLayouts/slideLayout5.xml"/><Relationship Id="rId5" Type="http://schemas.openxmlformats.org/officeDocument/2006/relationships/image" Target="../media/image163.png"/><Relationship Id="rId4" Type="http://schemas.openxmlformats.org/officeDocument/2006/relationships/image" Target="../media/image162.png"/></Relationships>
</file>

<file path=ppt/slides/_rels/slide137.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notesSlide" Target="../notesSlides/notesSlide111.xml"/><Relationship Id="rId1" Type="http://schemas.openxmlformats.org/officeDocument/2006/relationships/slideLayout" Target="../slideLayouts/slideLayout9.xml"/></Relationships>
</file>

<file path=ppt/slides/_rels/slide138.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notesSlide" Target="../notesSlides/notesSlide112.xml"/><Relationship Id="rId1" Type="http://schemas.openxmlformats.org/officeDocument/2006/relationships/slideLayout" Target="../slideLayouts/slideLayout9.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image" Target="../media/image166.png"/><Relationship Id="rId1" Type="http://schemas.openxmlformats.org/officeDocument/2006/relationships/slideLayout" Target="../slideLayouts/slideLayout5.xml"/></Relationships>
</file>

<file path=ppt/slides/_rels/slide142.xml.rels><?xml version="1.0" encoding="UTF-8" standalone="yes"?>
<Relationships xmlns="http://schemas.openxmlformats.org/package/2006/relationships"><Relationship Id="rId2" Type="http://schemas.openxmlformats.org/officeDocument/2006/relationships/image" Target="../media/image168.png"/><Relationship Id="rId1" Type="http://schemas.openxmlformats.org/officeDocument/2006/relationships/slideLayout" Target="../slideLayouts/slideLayout5.xml"/></Relationships>
</file>

<file path=ppt/slides/_rels/slide1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9.png"/><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5.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6.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5.xml"/></Relationships>
</file>

<file path=ppt/slides/_rels/slide147.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5.xml"/></Relationships>
</file>

<file path=ppt/slides/_rels/slide148.xml.rels><?xml version="1.0" encoding="UTF-8" standalone="yes"?>
<Relationships xmlns="http://schemas.openxmlformats.org/package/2006/relationships"><Relationship Id="rId2" Type="http://schemas.openxmlformats.org/officeDocument/2006/relationships/image" Target="../media/image173.png"/><Relationship Id="rId1" Type="http://schemas.openxmlformats.org/officeDocument/2006/relationships/slideLayout" Target="../slideLayouts/slideLayout9.xml"/></Relationships>
</file>

<file path=ppt/slides/_rels/slide149.xml.rels><?xml version="1.0" encoding="UTF-8" standalone="yes"?>
<Relationships xmlns="http://schemas.openxmlformats.org/package/2006/relationships"><Relationship Id="rId2" Type="http://schemas.openxmlformats.org/officeDocument/2006/relationships/image" Target="../media/image17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3.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image" Target="../media/image175.png"/><Relationship Id="rId1" Type="http://schemas.openxmlformats.org/officeDocument/2006/relationships/slideLayout" Target="../slideLayouts/slideLayout15.xml"/><Relationship Id="rId4" Type="http://schemas.openxmlformats.org/officeDocument/2006/relationships/image" Target="../media/image177.png"/></Relationships>
</file>

<file path=ppt/slides/_rels/slide154.xml.rels><?xml version="1.0" encoding="UTF-8" standalone="yes"?>
<Relationships xmlns="http://schemas.openxmlformats.org/package/2006/relationships"><Relationship Id="rId2" Type="http://schemas.openxmlformats.org/officeDocument/2006/relationships/image" Target="../media/image178.png"/><Relationship Id="rId1" Type="http://schemas.openxmlformats.org/officeDocument/2006/relationships/slideLayout" Target="../slideLayouts/slideLayout5.xml"/></Relationships>
</file>

<file path=ppt/slides/_rels/slide155.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image" Target="../media/image178.png"/><Relationship Id="rId1" Type="http://schemas.openxmlformats.org/officeDocument/2006/relationships/slideLayout" Target="../slideLayouts/slideLayout5.xml"/></Relationships>
</file>

<file path=ppt/slides/_rels/slide156.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8.png"/><Relationship Id="rId1" Type="http://schemas.openxmlformats.org/officeDocument/2006/relationships/slideLayout" Target="../slideLayouts/slideLayout9.xml"/></Relationships>
</file>

<file path=ppt/slides/_rels/slide157.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78.png"/><Relationship Id="rId1" Type="http://schemas.openxmlformats.org/officeDocument/2006/relationships/slideLayout" Target="../slideLayouts/slideLayout9.xml"/></Relationships>
</file>

<file path=ppt/slides/_rels/slide158.xml.rels><?xml version="1.0" encoding="UTF-8" standalone="yes"?>
<Relationships xmlns="http://schemas.openxmlformats.org/package/2006/relationships"><Relationship Id="rId2" Type="http://schemas.openxmlformats.org/officeDocument/2006/relationships/image" Target="../media/image182.png"/><Relationship Id="rId1" Type="http://schemas.openxmlformats.org/officeDocument/2006/relationships/slideLayout" Target="../slideLayouts/slideLayout5.xml"/></Relationships>
</file>

<file path=ppt/slides/_rels/slide159.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image" Target="../media/image18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60.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image" Target="../media/image185.png"/><Relationship Id="rId1" Type="http://schemas.openxmlformats.org/officeDocument/2006/relationships/slideLayout" Target="../slideLayouts/slideLayout9.xml"/></Relationships>
</file>

<file path=ppt/slides/_rels/slide161.xml.rels><?xml version="1.0" encoding="UTF-8" standalone="yes"?>
<Relationships xmlns="http://schemas.openxmlformats.org/package/2006/relationships"><Relationship Id="rId2" Type="http://schemas.openxmlformats.org/officeDocument/2006/relationships/image" Target="../media/image187.png"/><Relationship Id="rId1" Type="http://schemas.openxmlformats.org/officeDocument/2006/relationships/slideLayout" Target="../slideLayouts/slideLayout5.xml"/></Relationships>
</file>

<file path=ppt/slides/_rels/slide162.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image" Target="../media/image188.png"/><Relationship Id="rId1" Type="http://schemas.openxmlformats.org/officeDocument/2006/relationships/slideLayout" Target="../slideLayouts/slideLayout5.xml"/></Relationships>
</file>

<file path=ppt/slides/_rels/slide163.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notesSlide" Target="../notesSlides/notesSlide115.xml"/><Relationship Id="rId1" Type="http://schemas.openxmlformats.org/officeDocument/2006/relationships/slideLayout" Target="../slideLayouts/slideLayout9.xml"/><Relationship Id="rId4" Type="http://schemas.openxmlformats.org/officeDocument/2006/relationships/image" Target="../media/image190.png"/></Relationships>
</file>

<file path=ppt/slides/_rels/slide1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78.png"/><Relationship Id="rId1" Type="http://schemas.openxmlformats.org/officeDocument/2006/relationships/slideLayout" Target="../slideLayouts/slideLayout9.xml"/><Relationship Id="rId4" Type="http://schemas.openxmlformats.org/officeDocument/2006/relationships/image" Target="../media/image191.png"/></Relationships>
</file>

<file path=ppt/slides/_rels/slide1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8.png"/><Relationship Id="rId1" Type="http://schemas.openxmlformats.org/officeDocument/2006/relationships/slideLayout" Target="../slideLayouts/slideLayout9.xml"/><Relationship Id="rId4" Type="http://schemas.openxmlformats.org/officeDocument/2006/relationships/image" Target="../media/image192.png"/></Relationships>
</file>

<file path=ppt/slides/_rels/slide166.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16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78.png"/><Relationship Id="rId1" Type="http://schemas.openxmlformats.org/officeDocument/2006/relationships/slideLayout" Target="../slideLayouts/slideLayout9.xml"/><Relationship Id="rId4" Type="http://schemas.openxmlformats.org/officeDocument/2006/relationships/image" Target="../media/image194.png"/></Relationships>
</file>

<file path=ppt/slides/_rels/slide168.xml.rels><?xml version="1.0" encoding="UTF-8" standalone="yes"?>
<Relationships xmlns="http://schemas.openxmlformats.org/package/2006/relationships"><Relationship Id="rId3" Type="http://schemas.openxmlformats.org/officeDocument/2006/relationships/image" Target="../media/image195.png"/><Relationship Id="rId2" Type="http://schemas.openxmlformats.org/officeDocument/2006/relationships/image" Target="../media/image178.png"/><Relationship Id="rId1" Type="http://schemas.openxmlformats.org/officeDocument/2006/relationships/slideLayout" Target="../slideLayouts/slideLayout9.xml"/></Relationships>
</file>

<file path=ppt/slides/_rels/slide169.xml.rels><?xml version="1.0" encoding="UTF-8" standalone="yes"?>
<Relationships xmlns="http://schemas.openxmlformats.org/package/2006/relationships"><Relationship Id="rId2" Type="http://schemas.openxmlformats.org/officeDocument/2006/relationships/image" Target="../media/image196.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0.xml.rels><?xml version="1.0" encoding="UTF-8" standalone="yes"?>
<Relationships xmlns="http://schemas.openxmlformats.org/package/2006/relationships"><Relationship Id="rId2" Type="http://schemas.openxmlformats.org/officeDocument/2006/relationships/image" Target="../media/image197.png"/><Relationship Id="rId1" Type="http://schemas.openxmlformats.org/officeDocument/2006/relationships/slideLayout" Target="../slideLayouts/slideLayout5.xml"/></Relationships>
</file>

<file path=ppt/slides/_rels/slide171.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98.png"/><Relationship Id="rId1" Type="http://schemas.openxmlformats.org/officeDocument/2006/relationships/slideLayout" Target="../slideLayouts/slideLayout5.xml"/><Relationship Id="rId4" Type="http://schemas.openxmlformats.org/officeDocument/2006/relationships/image" Target="../media/image199.png"/></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5.xml"/></Relationships>
</file>

<file path=ppt/slides/_rels/slide175.xml.rels><?xml version="1.0" encoding="UTF-8" standalone="yes"?>
<Relationships xmlns="http://schemas.openxmlformats.org/package/2006/relationships"><Relationship Id="rId3" Type="http://schemas.openxmlformats.org/officeDocument/2006/relationships/image" Target="../media/image202.png"/><Relationship Id="rId2" Type="http://schemas.openxmlformats.org/officeDocument/2006/relationships/image" Target="../media/image201.png"/><Relationship Id="rId1" Type="http://schemas.openxmlformats.org/officeDocument/2006/relationships/slideLayout" Target="../slideLayouts/slideLayout5.xml"/><Relationship Id="rId5" Type="http://schemas.openxmlformats.org/officeDocument/2006/relationships/image" Target="../media/image204.png"/><Relationship Id="rId4" Type="http://schemas.openxmlformats.org/officeDocument/2006/relationships/image" Target="../media/image203.png"/></Relationships>
</file>

<file path=ppt/slides/_rels/slide176.xml.rels><?xml version="1.0" encoding="UTF-8" standalone="yes"?>
<Relationships xmlns="http://schemas.openxmlformats.org/package/2006/relationships"><Relationship Id="rId2" Type="http://schemas.openxmlformats.org/officeDocument/2006/relationships/image" Target="../media/image205.png"/><Relationship Id="rId1" Type="http://schemas.openxmlformats.org/officeDocument/2006/relationships/slideLayout" Target="../slideLayouts/slideLayout9.xml"/></Relationships>
</file>

<file path=ppt/slides/_rels/slide177.xml.rels><?xml version="1.0" encoding="UTF-8" standalone="yes"?>
<Relationships xmlns="http://schemas.openxmlformats.org/package/2006/relationships"><Relationship Id="rId3" Type="http://schemas.openxmlformats.org/officeDocument/2006/relationships/image" Target="../media/image207.png"/><Relationship Id="rId2" Type="http://schemas.openxmlformats.org/officeDocument/2006/relationships/image" Target="../media/image206.png"/><Relationship Id="rId1" Type="http://schemas.openxmlformats.org/officeDocument/2006/relationships/slideLayout" Target="../slideLayouts/slideLayout5.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9.xml.rels><?xml version="1.0" encoding="UTF-8" standalone="yes"?>
<Relationships xmlns="http://schemas.openxmlformats.org/package/2006/relationships"><Relationship Id="rId3" Type="http://schemas.openxmlformats.org/officeDocument/2006/relationships/image" Target="../media/image209.png"/><Relationship Id="rId2" Type="http://schemas.openxmlformats.org/officeDocument/2006/relationships/image" Target="../media/image208.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80.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image" Target="../media/image210.png"/><Relationship Id="rId1" Type="http://schemas.openxmlformats.org/officeDocument/2006/relationships/slideLayout" Target="../slideLayouts/slideLayout5.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image" Target="../media/image212.png"/><Relationship Id="rId1" Type="http://schemas.openxmlformats.org/officeDocument/2006/relationships/slideLayout" Target="../slideLayouts/slideLayout5.xml"/></Relationships>
</file>

<file path=ppt/slides/_rels/slide184.xml.rels><?xml version="1.0" encoding="UTF-8" standalone="yes"?>
<Relationships xmlns="http://schemas.openxmlformats.org/package/2006/relationships"><Relationship Id="rId2" Type="http://schemas.openxmlformats.org/officeDocument/2006/relationships/image" Target="../media/image214.png"/><Relationship Id="rId1" Type="http://schemas.openxmlformats.org/officeDocument/2006/relationships/slideLayout" Target="../slideLayouts/slideLayout9.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5.xml"/><Relationship Id="rId5" Type="http://schemas.openxmlformats.org/officeDocument/2006/relationships/image" Target="../media/image31.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5.xml"/><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omments" Target="../comments/comment1.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7.xml"/><Relationship Id="rId1" Type="http://schemas.openxmlformats.org/officeDocument/2006/relationships/slideLayout" Target="../slideLayouts/slideLayout5.xml"/><Relationship Id="rId5" Type="http://schemas.openxmlformats.org/officeDocument/2006/relationships/image" Target="../media/image64.png"/><Relationship Id="rId4" Type="http://schemas.openxmlformats.org/officeDocument/2006/relationships/image" Target="../media/image63.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5.xml"/><Relationship Id="rId16" Type="http://schemas.openxmlformats.org/officeDocument/2006/relationships/diagramColors" Target="../diagrams/colors4.xml"/><Relationship Id="rId1" Type="http://schemas.openxmlformats.org/officeDocument/2006/relationships/slideLayout" Target="../slideLayouts/slideLayout10.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3.xml"/><Relationship Id="rId1" Type="http://schemas.openxmlformats.org/officeDocument/2006/relationships/slideLayout" Target="../slideLayouts/slideLayout5.xml"/><Relationship Id="rId4" Type="http://schemas.openxmlformats.org/officeDocument/2006/relationships/image" Target="../media/image66.png"/></Relationships>
</file>

<file path=ppt/slides/_rels/slide5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5.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56.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54.xml"/><Relationship Id="rId1" Type="http://schemas.openxmlformats.org/officeDocument/2006/relationships/slideLayout" Target="../slideLayouts/slideLayout5.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 Id="rId9" Type="http://schemas.openxmlformats.org/officeDocument/2006/relationships/image" Target="../media/image78.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7.xml"/><Relationship Id="rId1" Type="http://schemas.openxmlformats.org/officeDocument/2006/relationships/slideLayout" Target="../slideLayouts/slideLayout9.xml"/><Relationship Id="rId5" Type="http://schemas.openxmlformats.org/officeDocument/2006/relationships/image" Target="../media/image82.png"/><Relationship Id="rId4" Type="http://schemas.openxmlformats.org/officeDocument/2006/relationships/image" Target="../media/image8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9.xml"/><Relationship Id="rId1" Type="http://schemas.openxmlformats.org/officeDocument/2006/relationships/slideLayout" Target="../slideLayouts/slideLayout5.xml"/><Relationship Id="rId4" Type="http://schemas.openxmlformats.org/officeDocument/2006/relationships/image" Target="../media/image77.png"/></Relationships>
</file>

<file path=ppt/slides/_rels/slide6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7.xml"/><Relationship Id="rId1" Type="http://schemas.openxmlformats.org/officeDocument/2006/relationships/slideLayout" Target="../slideLayouts/slideLayout5.xml"/><Relationship Id="rId4" Type="http://schemas.openxmlformats.org/officeDocument/2006/relationships/image" Target="../media/image8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70.xml"/><Relationship Id="rId1" Type="http://schemas.openxmlformats.org/officeDocument/2006/relationships/slideLayout" Target="../slideLayouts/slideLayout9.xml"/><Relationship Id="rId4" Type="http://schemas.openxmlformats.org/officeDocument/2006/relationships/image" Target="../media/image92.png"/></Relationships>
</file>

<file path=ppt/slides/_rels/slide7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7.pn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9.xml"/><Relationship Id="rId1" Type="http://schemas.openxmlformats.org/officeDocument/2006/relationships/slideLayout" Target="../slideLayouts/slideLayout5.xml"/><Relationship Id="rId5" Type="http://schemas.openxmlformats.org/officeDocument/2006/relationships/image" Target="../media/image100.png"/><Relationship Id="rId4" Type="http://schemas.openxmlformats.org/officeDocument/2006/relationships/image" Target="../media/image99.png"/></Relationships>
</file>

<file path=ppt/slides/_rels/slide86.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2.pn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83.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86.xml"/><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7.xml"/><Relationship Id="rId1" Type="http://schemas.openxmlformats.org/officeDocument/2006/relationships/slideLayout" Target="../slideLayouts/slideLayout5.xml"/><Relationship Id="rId6" Type="http://schemas.openxmlformats.org/officeDocument/2006/relationships/image" Target="../media/image112.png"/><Relationship Id="rId5" Type="http://schemas.openxmlformats.org/officeDocument/2006/relationships/image" Target="../media/image7.png"/><Relationship Id="rId4" Type="http://schemas.openxmlformats.org/officeDocument/2006/relationships/image" Target="../media/image111.png"/></Relationships>
</file>

<file path=ppt/slides/_rels/slide99.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88.xml"/><Relationship Id="rId1" Type="http://schemas.openxmlformats.org/officeDocument/2006/relationships/slideLayout" Target="../slideLayouts/slideLayout5.xml"/><Relationship Id="rId4" Type="http://schemas.openxmlformats.org/officeDocument/2006/relationships/image" Target="../media/image1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rmAutofit/>
          </a:bodyPr>
          <a:lstStyle/>
          <a:p>
            <a:pPr fontAlgn="auto">
              <a:spcAft>
                <a:spcPts val="0"/>
              </a:spcAft>
              <a:defRPr/>
            </a:pPr>
            <a:r>
              <a:rPr lang="en-CA" sz="4000" dirty="0" smtClean="0"/>
              <a:t>NI Multisim</a:t>
            </a:r>
            <a:r>
              <a:rPr lang="en-CA" sz="3200" baseline="40000" dirty="0" smtClean="0"/>
              <a:t>TM</a:t>
            </a:r>
            <a:r>
              <a:rPr lang="en-CA" sz="4000" baseline="50000" dirty="0" smtClean="0"/>
              <a:t> </a:t>
            </a:r>
            <a:r>
              <a:rPr lang="en-CA" sz="4000" dirty="0" smtClean="0"/>
              <a:t>Basics</a:t>
            </a:r>
            <a:br>
              <a:rPr lang="en-CA" sz="4000" dirty="0" smtClean="0"/>
            </a:br>
            <a:r>
              <a:rPr lang="en-CA" sz="4000" dirty="0" smtClean="0"/>
              <a:t>Schematic Capture &amp; Simulation</a:t>
            </a:r>
            <a:endParaRPr lang="en-US" dirty="0"/>
          </a:p>
        </p:txBody>
      </p:sp>
      <p:sp>
        <p:nvSpPr>
          <p:cNvPr id="105475" name="Subtitle 10"/>
          <p:cNvSpPr>
            <a:spLocks noGrp="1"/>
          </p:cNvSpPr>
          <p:nvPr>
            <p:ph type="subTitle" idx="1"/>
          </p:nvPr>
        </p:nvSpPr>
        <p:spPr/>
        <p:txBody>
          <a:bodyPr/>
          <a:lstStyle/>
          <a:p>
            <a:r>
              <a:rPr lang="en-US" dirty="0" smtClean="0"/>
              <a:t>Hands-On Training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CA" dirty="0" smtClean="0"/>
              <a:t>The Design Process</a:t>
            </a:r>
            <a:endParaRPr lang="en-US" dirty="0" smtClean="0"/>
          </a:p>
        </p:txBody>
      </p:sp>
      <p:sp>
        <p:nvSpPr>
          <p:cNvPr id="15" name="Content Placeholder 14"/>
          <p:cNvSpPr>
            <a:spLocks noGrp="1"/>
          </p:cNvSpPr>
          <p:nvPr>
            <p:ph idx="1"/>
          </p:nvPr>
        </p:nvSpPr>
        <p:spPr/>
        <p:txBody>
          <a:bodyPr/>
          <a:lstStyle/>
          <a:p>
            <a:r>
              <a:rPr lang="en-CA" dirty="0" smtClean="0"/>
              <a:t>Where does Multisim fit in the design flow?</a:t>
            </a:r>
            <a:endParaRPr lang="en-US" dirty="0" smtClean="0"/>
          </a:p>
        </p:txBody>
      </p:sp>
      <p:grpSp>
        <p:nvGrpSpPr>
          <p:cNvPr id="114692" name="Group 12"/>
          <p:cNvGrpSpPr>
            <a:grpSpLocks/>
          </p:cNvGrpSpPr>
          <p:nvPr/>
        </p:nvGrpSpPr>
        <p:grpSpPr bwMode="auto">
          <a:xfrm>
            <a:off x="827088" y="1943100"/>
            <a:ext cx="7273925" cy="3814763"/>
            <a:chOff x="827088" y="1943419"/>
            <a:chExt cx="7273925" cy="3814444"/>
          </a:xfrm>
        </p:grpSpPr>
        <p:grpSp>
          <p:nvGrpSpPr>
            <p:cNvPr id="114693" name="Group 12"/>
            <p:cNvGrpSpPr>
              <a:grpSpLocks/>
            </p:cNvGrpSpPr>
            <p:nvPr/>
          </p:nvGrpSpPr>
          <p:grpSpPr bwMode="auto">
            <a:xfrm>
              <a:off x="827088" y="1989138"/>
              <a:ext cx="7273925" cy="3768725"/>
              <a:chOff x="521" y="1389"/>
              <a:chExt cx="4582" cy="2374"/>
            </a:xfrm>
          </p:grpSpPr>
          <p:pic>
            <p:nvPicPr>
              <p:cNvPr id="114696" name="Picture 4" descr="Fig01-01_TheDesignFlow"/>
              <p:cNvPicPr>
                <a:picLocks noChangeAspect="1" noChangeArrowheads="1"/>
              </p:cNvPicPr>
              <p:nvPr/>
            </p:nvPicPr>
            <p:blipFill>
              <a:blip r:embed="rId3" cstate="print"/>
              <a:srcRect/>
              <a:stretch>
                <a:fillRect/>
              </a:stretch>
            </p:blipFill>
            <p:spPr bwMode="auto">
              <a:xfrm>
                <a:off x="521" y="1588"/>
                <a:ext cx="4582" cy="1388"/>
              </a:xfrm>
              <a:prstGeom prst="rect">
                <a:avLst/>
              </a:prstGeom>
              <a:noFill/>
              <a:ln w="9525">
                <a:noFill/>
                <a:miter lim="800000"/>
                <a:headEnd/>
                <a:tailEnd/>
              </a:ln>
            </p:spPr>
          </p:pic>
          <p:pic>
            <p:nvPicPr>
              <p:cNvPr id="114697" name="Picture 5" descr="Intro02_MultisimLogo"/>
              <p:cNvPicPr>
                <a:picLocks noChangeAspect="1" noChangeArrowheads="1"/>
              </p:cNvPicPr>
              <p:nvPr/>
            </p:nvPicPr>
            <p:blipFill>
              <a:blip r:embed="rId4" cstate="print"/>
              <a:srcRect/>
              <a:stretch>
                <a:fillRect/>
              </a:stretch>
            </p:blipFill>
            <p:spPr bwMode="auto">
              <a:xfrm>
                <a:off x="1656" y="1389"/>
                <a:ext cx="1043" cy="158"/>
              </a:xfrm>
              <a:prstGeom prst="rect">
                <a:avLst/>
              </a:prstGeom>
              <a:noFill/>
              <a:ln w="9525">
                <a:noFill/>
                <a:miter lim="800000"/>
                <a:headEnd/>
                <a:tailEnd/>
              </a:ln>
            </p:spPr>
          </p:pic>
          <p:pic>
            <p:nvPicPr>
              <p:cNvPr id="114698" name="Picture 6" descr="Ultiboard_Logo"/>
              <p:cNvPicPr>
                <a:picLocks noChangeAspect="1" noChangeArrowheads="1"/>
              </p:cNvPicPr>
              <p:nvPr/>
            </p:nvPicPr>
            <p:blipFill>
              <a:blip r:embed="rId5" cstate="print"/>
              <a:srcRect/>
              <a:stretch>
                <a:fillRect/>
              </a:stretch>
            </p:blipFill>
            <p:spPr bwMode="auto">
              <a:xfrm>
                <a:off x="2880" y="1401"/>
                <a:ext cx="1043" cy="143"/>
              </a:xfrm>
              <a:prstGeom prst="rect">
                <a:avLst/>
              </a:prstGeom>
              <a:noFill/>
              <a:ln w="9525">
                <a:noFill/>
                <a:miter lim="800000"/>
                <a:headEnd/>
                <a:tailEnd/>
              </a:ln>
            </p:spPr>
          </p:pic>
          <p:pic>
            <p:nvPicPr>
              <p:cNvPr id="114699" name="Picture 7"/>
              <p:cNvPicPr>
                <a:picLocks noChangeAspect="1" noChangeArrowheads="1"/>
              </p:cNvPicPr>
              <p:nvPr/>
            </p:nvPicPr>
            <p:blipFill>
              <a:blip r:embed="rId6" cstate="print"/>
              <a:srcRect/>
              <a:stretch>
                <a:fillRect/>
              </a:stretch>
            </p:blipFill>
            <p:spPr bwMode="auto">
              <a:xfrm>
                <a:off x="4150" y="1389"/>
                <a:ext cx="772" cy="146"/>
              </a:xfrm>
              <a:prstGeom prst="rect">
                <a:avLst/>
              </a:prstGeom>
              <a:noFill/>
              <a:ln w="9525">
                <a:noFill/>
                <a:miter lim="800000"/>
                <a:headEnd/>
                <a:tailEnd/>
              </a:ln>
            </p:spPr>
          </p:pic>
          <p:pic>
            <p:nvPicPr>
              <p:cNvPr id="114700" name="Picture 10" descr="Fig01-04_PCBLayout"/>
              <p:cNvPicPr>
                <a:picLocks noChangeAspect="1" noChangeArrowheads="1"/>
              </p:cNvPicPr>
              <p:nvPr/>
            </p:nvPicPr>
            <p:blipFill>
              <a:blip r:embed="rId7" cstate="print"/>
              <a:srcRect/>
              <a:stretch>
                <a:fillRect/>
              </a:stretch>
            </p:blipFill>
            <p:spPr bwMode="auto">
              <a:xfrm>
                <a:off x="2880" y="2996"/>
                <a:ext cx="1043" cy="752"/>
              </a:xfrm>
              <a:prstGeom prst="rect">
                <a:avLst/>
              </a:prstGeom>
              <a:noFill/>
              <a:ln w="9525">
                <a:noFill/>
                <a:miter lim="800000"/>
                <a:headEnd/>
                <a:tailEnd/>
              </a:ln>
            </p:spPr>
          </p:pic>
          <p:pic>
            <p:nvPicPr>
              <p:cNvPr id="114701" name="Picture 11" descr="Fig01-02_SchematicCapture"/>
              <p:cNvPicPr>
                <a:picLocks noChangeAspect="1" noChangeArrowheads="1"/>
              </p:cNvPicPr>
              <p:nvPr/>
            </p:nvPicPr>
            <p:blipFill>
              <a:blip r:embed="rId8" cstate="print"/>
              <a:srcRect/>
              <a:stretch>
                <a:fillRect/>
              </a:stretch>
            </p:blipFill>
            <p:spPr bwMode="auto">
              <a:xfrm>
                <a:off x="1701" y="2999"/>
                <a:ext cx="1020" cy="764"/>
              </a:xfrm>
              <a:prstGeom prst="rect">
                <a:avLst/>
              </a:prstGeom>
              <a:noFill/>
              <a:ln w="9525">
                <a:noFill/>
                <a:miter lim="800000"/>
                <a:headEnd/>
                <a:tailEnd/>
              </a:ln>
            </p:spPr>
          </p:pic>
        </p:grpSp>
        <p:pic>
          <p:nvPicPr>
            <p:cNvPr id="114694" name="Picture 10" descr="Multisim.bmp"/>
            <p:cNvPicPr>
              <a:picLocks noChangeAspect="1"/>
            </p:cNvPicPr>
            <p:nvPr/>
          </p:nvPicPr>
          <p:blipFill>
            <a:blip r:embed="rId9" cstate="print"/>
            <a:srcRect/>
            <a:stretch>
              <a:fillRect/>
            </a:stretch>
          </p:blipFill>
          <p:spPr bwMode="auto">
            <a:xfrm>
              <a:off x="2643182" y="1943419"/>
              <a:ext cx="319093" cy="323525"/>
            </a:xfrm>
            <a:prstGeom prst="rect">
              <a:avLst/>
            </a:prstGeom>
            <a:noFill/>
            <a:ln w="9525">
              <a:noFill/>
              <a:miter lim="800000"/>
              <a:headEnd/>
              <a:tailEnd/>
            </a:ln>
          </p:spPr>
        </p:pic>
        <p:pic>
          <p:nvPicPr>
            <p:cNvPr id="114695" name="Picture 11" descr="Multisim.bmp"/>
            <p:cNvPicPr>
              <a:picLocks noChangeAspect="1"/>
            </p:cNvPicPr>
            <p:nvPr/>
          </p:nvPicPr>
          <p:blipFill>
            <a:blip r:embed="rId9" cstate="print"/>
            <a:srcRect/>
            <a:stretch>
              <a:fillRect/>
            </a:stretch>
          </p:blipFill>
          <p:spPr bwMode="auto">
            <a:xfrm>
              <a:off x="4573582" y="1943419"/>
              <a:ext cx="319093" cy="32352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en-CA" dirty="0" smtClean="0"/>
              <a:t>Title Block Editor</a:t>
            </a:r>
            <a:endParaRPr lang="en-US" dirty="0" smtClean="0"/>
          </a:p>
        </p:txBody>
      </p:sp>
      <p:sp>
        <p:nvSpPr>
          <p:cNvPr id="198659" name="Rectangle 3"/>
          <p:cNvSpPr>
            <a:spLocks noGrp="1" noChangeArrowheads="1"/>
          </p:cNvSpPr>
          <p:nvPr>
            <p:ph sz="half" idx="1"/>
          </p:nvPr>
        </p:nvSpPr>
        <p:spPr/>
        <p:txBody>
          <a:bodyPr/>
          <a:lstStyle/>
          <a:p>
            <a:r>
              <a:rPr lang="en-CA" dirty="0" smtClean="0"/>
              <a:t>Specialized graphics editor</a:t>
            </a:r>
          </a:p>
          <a:p>
            <a:r>
              <a:rPr lang="en-CA" dirty="0" smtClean="0"/>
              <a:t>Create or modify title blocks</a:t>
            </a:r>
          </a:p>
          <a:p>
            <a:r>
              <a:rPr lang="en-CA" dirty="0" smtClean="0"/>
              <a:t>Position title block data</a:t>
            </a:r>
          </a:p>
          <a:p>
            <a:r>
              <a:rPr lang="en-CA" dirty="0" smtClean="0"/>
              <a:t>Change font properties</a:t>
            </a:r>
          </a:p>
          <a:p>
            <a:r>
              <a:rPr lang="en-CA" dirty="0" smtClean="0"/>
              <a:t>Place or move graphics</a:t>
            </a:r>
            <a:endParaRPr lang="en-US" dirty="0" smtClean="0"/>
          </a:p>
        </p:txBody>
      </p:sp>
      <p:sp>
        <p:nvSpPr>
          <p:cNvPr id="8" name="Content Placeholder 7"/>
          <p:cNvSpPr>
            <a:spLocks noGrp="1"/>
          </p:cNvSpPr>
          <p:nvPr>
            <p:ph sz="half" idx="2"/>
          </p:nvPr>
        </p:nvSpPr>
        <p:spPr/>
        <p:txBody>
          <a:bodyPr/>
          <a:lstStyle/>
          <a:p>
            <a:endParaRPr lang="en-US" dirty="0"/>
          </a:p>
        </p:txBody>
      </p:sp>
      <p:pic>
        <p:nvPicPr>
          <p:cNvPr id="18434" name="Picture 2"/>
          <p:cNvPicPr>
            <a:picLocks noChangeAspect="1" noChangeArrowheads="1"/>
          </p:cNvPicPr>
          <p:nvPr/>
        </p:nvPicPr>
        <p:blipFill>
          <a:blip r:embed="rId3" cstate="print"/>
          <a:srcRect/>
          <a:stretch>
            <a:fillRect/>
          </a:stretch>
        </p:blipFill>
        <p:spPr bwMode="auto">
          <a:xfrm>
            <a:off x="4538148" y="1304925"/>
            <a:ext cx="4310578" cy="3486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normAutofit fontScale="90000"/>
          </a:bodyPr>
          <a:lstStyle/>
          <a:p>
            <a:r>
              <a:rPr lang="en-CA" dirty="0" smtClean="0"/>
              <a:t>Lesson 5 Exercises</a:t>
            </a:r>
            <a:br>
              <a:rPr lang="en-CA" dirty="0" smtClean="0"/>
            </a:br>
            <a:r>
              <a:rPr lang="en-CA" dirty="0" smtClean="0"/>
              <a:t>Advanced Schematic Capture</a:t>
            </a:r>
            <a:endParaRPr lang="en-US" dirty="0" smtClean="0"/>
          </a:p>
        </p:txBody>
      </p:sp>
      <p:sp>
        <p:nvSpPr>
          <p:cNvPr id="199683" name="Rectangle 3"/>
          <p:cNvSpPr>
            <a:spLocks noGrp="1" noChangeArrowheads="1"/>
          </p:cNvSpPr>
          <p:nvPr>
            <p:ph idx="1"/>
          </p:nvPr>
        </p:nvSpPr>
        <p:spPr/>
        <p:txBody>
          <a:bodyPr/>
          <a:lstStyle/>
          <a:p>
            <a:pPr>
              <a:buFont typeface="Arial" charset="0"/>
              <a:buChar char="•"/>
            </a:pPr>
            <a:r>
              <a:rPr lang="en-CA" dirty="0" smtClean="0"/>
              <a:t>Use advanced features to edit the bandpass filter</a:t>
            </a:r>
          </a:p>
          <a:p>
            <a:pPr>
              <a:buFont typeface="Arial" charset="0"/>
              <a:buChar char="•"/>
            </a:pPr>
            <a:r>
              <a:rPr lang="en-CA" dirty="0" smtClean="0"/>
              <a:t>Document your schematic</a:t>
            </a:r>
            <a:endParaRPr lang="en-US" dirty="0" smtClean="0"/>
          </a:p>
        </p:txBody>
      </p:sp>
      <p:sp>
        <p:nvSpPr>
          <p:cNvPr id="199684" name="Text Box 4"/>
          <p:cNvSpPr txBox="1">
            <a:spLocks noChangeArrowheads="1"/>
          </p:cNvSpPr>
          <p:nvPr/>
        </p:nvSpPr>
        <p:spPr bwMode="auto">
          <a:xfrm>
            <a:off x="571500" y="4481513"/>
            <a:ext cx="3332163" cy="915987"/>
          </a:xfrm>
          <a:prstGeom prst="rect">
            <a:avLst/>
          </a:prstGeom>
          <a:noFill/>
          <a:ln w="9525">
            <a:noFill/>
            <a:miter lim="800000"/>
            <a:headEnd/>
            <a:tailEnd/>
          </a:ln>
        </p:spPr>
        <p:txBody>
          <a:bodyPr>
            <a:spAutoFit/>
          </a:bodyPr>
          <a:lstStyle/>
          <a:p>
            <a:r>
              <a:rPr lang="en-CA" dirty="0">
                <a:latin typeface="+mn-lt"/>
              </a:rPr>
              <a:t>NI Multisim Basics Exercises</a:t>
            </a:r>
          </a:p>
          <a:p>
            <a:r>
              <a:rPr lang="en-CA" dirty="0">
                <a:latin typeface="+mn-lt"/>
              </a:rPr>
              <a:t>Page </a:t>
            </a:r>
            <a:r>
              <a:rPr lang="en-CA" dirty="0" smtClean="0">
                <a:latin typeface="+mn-lt"/>
              </a:rPr>
              <a:t>5-1</a:t>
            </a:r>
            <a:endParaRPr lang="en-CA" dirty="0">
              <a:latin typeface="+mn-lt"/>
            </a:endParaRPr>
          </a:p>
          <a:p>
            <a:r>
              <a:rPr lang="en-CA" dirty="0">
                <a:latin typeface="+mn-lt"/>
              </a:rPr>
              <a:t>40 minutes</a:t>
            </a:r>
            <a:endParaRPr lang="en-US" dirty="0">
              <a:latin typeface="+mn-lt"/>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normAutofit fontScale="90000"/>
          </a:bodyPr>
          <a:lstStyle/>
          <a:p>
            <a:r>
              <a:rPr lang="en-CA" dirty="0" smtClean="0"/>
              <a:t>Lesson 6</a:t>
            </a:r>
            <a:br>
              <a:rPr lang="en-CA" dirty="0" smtClean="0"/>
            </a:br>
            <a:r>
              <a:rPr lang="en-CA" dirty="0" smtClean="0"/>
              <a:t>Communication and Transfer</a:t>
            </a:r>
            <a:endParaRPr lang="en-US" dirty="0" smtClean="0"/>
          </a:p>
        </p:txBody>
      </p:sp>
      <p:sp>
        <p:nvSpPr>
          <p:cNvPr id="200707" name="Rectangle 3"/>
          <p:cNvSpPr>
            <a:spLocks noGrp="1" noChangeArrowheads="1"/>
          </p:cNvSpPr>
          <p:nvPr>
            <p:ph sz="quarter" idx="10"/>
          </p:nvPr>
        </p:nvSpPr>
        <p:spPr/>
        <p:txBody>
          <a:bodyPr/>
          <a:lstStyle/>
          <a:p>
            <a:r>
              <a:rPr lang="en-CA" dirty="0" smtClean="0"/>
              <a:t>Reports</a:t>
            </a:r>
          </a:p>
          <a:p>
            <a:r>
              <a:rPr lang="en-CA" dirty="0" smtClean="0"/>
              <a:t>Transfer to PCB Layout software</a:t>
            </a:r>
            <a:endParaRPr lang="en-US" dirty="0"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en-CA" dirty="0" smtClean="0"/>
              <a:t>Reports</a:t>
            </a:r>
            <a:endParaRPr lang="en-US" dirty="0" smtClean="0"/>
          </a:p>
        </p:txBody>
      </p:sp>
      <p:sp>
        <p:nvSpPr>
          <p:cNvPr id="52227" name="Rectangle 3"/>
          <p:cNvSpPr>
            <a:spLocks noGrp="1" noChangeArrowheads="1"/>
          </p:cNvSpPr>
          <p:nvPr>
            <p:ph idx="1"/>
          </p:nvPr>
        </p:nvSpPr>
        <p:spPr/>
        <p:txBody>
          <a:bodyPr/>
          <a:lstStyle/>
          <a:p>
            <a:r>
              <a:rPr lang="en-CA" dirty="0" smtClean="0"/>
              <a:t>Use to aid manufacturing</a:t>
            </a:r>
          </a:p>
          <a:p>
            <a:r>
              <a:rPr lang="en-CA" dirty="0" smtClean="0"/>
              <a:t>Prepare production plans</a:t>
            </a:r>
          </a:p>
          <a:p>
            <a:r>
              <a:rPr lang="en-CA" dirty="0" smtClean="0"/>
              <a:t>Reports available:</a:t>
            </a:r>
          </a:p>
          <a:p>
            <a:pPr lvl="1"/>
            <a:r>
              <a:rPr lang="en-CA" dirty="0" smtClean="0"/>
              <a:t>Bill of Materials</a:t>
            </a:r>
          </a:p>
          <a:p>
            <a:pPr lvl="1"/>
            <a:r>
              <a:rPr lang="en-CA" dirty="0" smtClean="0"/>
              <a:t>Component Detail Report</a:t>
            </a:r>
          </a:p>
          <a:p>
            <a:pPr lvl="1"/>
            <a:r>
              <a:rPr lang="en-CA" dirty="0" smtClean="0"/>
              <a:t>Netlist Report</a:t>
            </a:r>
          </a:p>
          <a:p>
            <a:pPr lvl="1"/>
            <a:r>
              <a:rPr lang="en-CA" dirty="0" smtClean="0"/>
              <a:t>Cross Reference Report</a:t>
            </a:r>
          </a:p>
          <a:p>
            <a:pPr lvl="1"/>
            <a:r>
              <a:rPr lang="en-CA" dirty="0" smtClean="0"/>
              <a:t>Schematic Statistics</a:t>
            </a:r>
          </a:p>
          <a:p>
            <a:pPr lvl="1"/>
            <a:r>
              <a:rPr lang="en-CA" dirty="0" smtClean="0"/>
              <a:t>Spare Gates</a:t>
            </a:r>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en-CA" dirty="0" smtClean="0"/>
              <a:t>Bill of Materials (BOM)</a:t>
            </a:r>
            <a:endParaRPr lang="en-US" dirty="0" smtClean="0"/>
          </a:p>
        </p:txBody>
      </p:sp>
      <p:sp>
        <p:nvSpPr>
          <p:cNvPr id="202755" name="Rectangle 3"/>
          <p:cNvSpPr>
            <a:spLocks noGrp="1" noChangeArrowheads="1"/>
          </p:cNvSpPr>
          <p:nvPr>
            <p:ph idx="1"/>
          </p:nvPr>
        </p:nvSpPr>
        <p:spPr/>
        <p:txBody>
          <a:bodyPr/>
          <a:lstStyle/>
          <a:p>
            <a:r>
              <a:rPr lang="en-CA" dirty="0" smtClean="0"/>
              <a:t>Lists components used in the design</a:t>
            </a:r>
          </a:p>
          <a:p>
            <a:r>
              <a:rPr lang="en-CA" dirty="0" smtClean="0"/>
              <a:t>Summary of components needed for manufacture</a:t>
            </a:r>
          </a:p>
          <a:p>
            <a:r>
              <a:rPr lang="en-CA" b="1" dirty="0" smtClean="0"/>
              <a:t>Reports»Bill of Materials</a:t>
            </a:r>
          </a:p>
          <a:p>
            <a:r>
              <a:rPr lang="en-CA" dirty="0" smtClean="0"/>
              <a:t>Separates real vs. virtual</a:t>
            </a:r>
          </a:p>
          <a:p>
            <a:r>
              <a:rPr lang="en-CA" dirty="0" smtClean="0"/>
              <a:t>Exports to Excel</a:t>
            </a:r>
            <a:r>
              <a:rPr lang="en-CA" baseline="30000" dirty="0" smtClean="0"/>
              <a:t>®</a:t>
            </a:r>
          </a:p>
          <a:p>
            <a:r>
              <a:rPr lang="en-CA" dirty="0" smtClean="0"/>
              <a:t>Customize columns</a:t>
            </a:r>
          </a:p>
        </p:txBody>
      </p:sp>
      <p:pic>
        <p:nvPicPr>
          <p:cNvPr id="19458" name="Picture 2"/>
          <p:cNvPicPr>
            <a:picLocks noChangeAspect="1" noChangeArrowheads="1"/>
          </p:cNvPicPr>
          <p:nvPr/>
        </p:nvPicPr>
        <p:blipFill>
          <a:blip r:embed="rId3" cstate="print"/>
          <a:srcRect/>
          <a:stretch>
            <a:fillRect/>
          </a:stretch>
        </p:blipFill>
        <p:spPr bwMode="auto">
          <a:xfrm>
            <a:off x="4391024" y="2654645"/>
            <a:ext cx="4486275" cy="34842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en-CA" dirty="0" smtClean="0"/>
              <a:t>Schematic Statistics</a:t>
            </a:r>
            <a:endParaRPr lang="en-US" dirty="0" smtClean="0"/>
          </a:p>
        </p:txBody>
      </p:sp>
      <p:sp>
        <p:nvSpPr>
          <p:cNvPr id="203779" name="Rectangle 3"/>
          <p:cNvSpPr>
            <a:spLocks noGrp="1" noChangeArrowheads="1"/>
          </p:cNvSpPr>
          <p:nvPr>
            <p:ph idx="1"/>
          </p:nvPr>
        </p:nvSpPr>
        <p:spPr/>
        <p:txBody>
          <a:bodyPr/>
          <a:lstStyle/>
          <a:p>
            <a:r>
              <a:rPr lang="en-CA" dirty="0" smtClean="0"/>
              <a:t>Quantitative report</a:t>
            </a:r>
          </a:p>
          <a:p>
            <a:r>
              <a:rPr lang="en-CA" b="1" dirty="0" smtClean="0"/>
              <a:t>Reports»Schematic statistics</a:t>
            </a:r>
            <a:endParaRPr lang="en-US" b="1" dirty="0" smtClean="0"/>
          </a:p>
        </p:txBody>
      </p:sp>
      <p:pic>
        <p:nvPicPr>
          <p:cNvPr id="20482" name="Picture 2"/>
          <p:cNvPicPr>
            <a:picLocks noChangeAspect="1" noChangeArrowheads="1"/>
          </p:cNvPicPr>
          <p:nvPr/>
        </p:nvPicPr>
        <p:blipFill>
          <a:blip r:embed="rId3" cstate="print"/>
          <a:srcRect/>
          <a:stretch>
            <a:fillRect/>
          </a:stretch>
        </p:blipFill>
        <p:spPr bwMode="auto">
          <a:xfrm>
            <a:off x="2538413" y="2433638"/>
            <a:ext cx="4010025" cy="3609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CA" dirty="0" smtClean="0"/>
              <a:t>Other Reports</a:t>
            </a:r>
            <a:endParaRPr lang="en-US" dirty="0" smtClean="0"/>
          </a:p>
        </p:txBody>
      </p:sp>
      <p:sp>
        <p:nvSpPr>
          <p:cNvPr id="204803" name="Rectangle 3"/>
          <p:cNvSpPr>
            <a:spLocks noGrp="1" noChangeArrowheads="1"/>
          </p:cNvSpPr>
          <p:nvPr>
            <p:ph idx="1"/>
          </p:nvPr>
        </p:nvSpPr>
        <p:spPr/>
        <p:txBody>
          <a:bodyPr/>
          <a:lstStyle/>
          <a:p>
            <a:r>
              <a:rPr lang="en-CA" dirty="0" smtClean="0"/>
              <a:t>Spare Gates Report</a:t>
            </a:r>
          </a:p>
          <a:p>
            <a:pPr lvl="1"/>
            <a:r>
              <a:rPr lang="en-CA" dirty="0" smtClean="0"/>
              <a:t>Reports which ICs have unused gates</a:t>
            </a:r>
          </a:p>
          <a:p>
            <a:r>
              <a:rPr lang="en-CA" dirty="0" smtClean="0"/>
              <a:t>Netlist Report</a:t>
            </a:r>
          </a:p>
          <a:p>
            <a:pPr lvl="1"/>
            <a:r>
              <a:rPr lang="en-CA" dirty="0" smtClean="0"/>
              <a:t>Details relationship between nets, pins, blocks, pages</a:t>
            </a:r>
          </a:p>
          <a:p>
            <a:r>
              <a:rPr lang="en-CA" dirty="0" smtClean="0"/>
              <a:t>Cross Reference Report</a:t>
            </a:r>
          </a:p>
          <a:p>
            <a:pPr lvl="1"/>
            <a:r>
              <a:rPr lang="en-CA" dirty="0" smtClean="0"/>
              <a:t>RefDes, description</a:t>
            </a:r>
          </a:p>
          <a:p>
            <a:pPr lvl="1"/>
            <a:r>
              <a:rPr lang="en-CA" dirty="0" smtClean="0"/>
              <a:t>Family, package</a:t>
            </a:r>
          </a:p>
          <a:p>
            <a:pPr lvl="1"/>
            <a:r>
              <a:rPr lang="en-CA" dirty="0" smtClean="0"/>
              <a:t>Page</a:t>
            </a:r>
            <a:endParaRPr lang="en-US" dirty="0"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r>
              <a:rPr lang="en-CA" dirty="0" smtClean="0"/>
              <a:t>Transfer</a:t>
            </a:r>
            <a:endParaRPr lang="en-US" dirty="0" smtClean="0"/>
          </a:p>
        </p:txBody>
      </p:sp>
      <p:sp>
        <p:nvSpPr>
          <p:cNvPr id="140291" name="Rectangle 3"/>
          <p:cNvSpPr>
            <a:spLocks noGrp="1" noChangeArrowheads="1"/>
          </p:cNvSpPr>
          <p:nvPr>
            <p:ph idx="1"/>
          </p:nvPr>
        </p:nvSpPr>
        <p:spPr/>
        <p:txBody>
          <a:bodyPr/>
          <a:lstStyle/>
          <a:p>
            <a:r>
              <a:rPr lang="en-CA" dirty="0" smtClean="0"/>
              <a:t>Transfer design to PCB Layout</a:t>
            </a:r>
          </a:p>
          <a:p>
            <a:pPr lvl="1"/>
            <a:r>
              <a:rPr lang="en-CA" b="1" dirty="0" smtClean="0"/>
              <a:t>Transfer»Transfer to Ultiboard»Transfer to Ultiboard 14.0</a:t>
            </a:r>
          </a:p>
          <a:p>
            <a:pPr lvl="1"/>
            <a:r>
              <a:rPr lang="en-CA" dirty="0" smtClean="0"/>
              <a:t>Versions prior to 14.0 are also supported and are listed if that version is installed</a:t>
            </a:r>
          </a:p>
          <a:p>
            <a:r>
              <a:rPr lang="en-CA" dirty="0" smtClean="0"/>
              <a:t>Transfer to third-party PCB Layout</a:t>
            </a:r>
          </a:p>
          <a:p>
            <a:pPr lvl="1"/>
            <a:r>
              <a:rPr lang="en-CA" dirty="0" smtClean="0"/>
              <a:t>Mentor Graphics PADS Layout</a:t>
            </a:r>
            <a:r>
              <a:rPr lang="en-CA" baseline="30000" dirty="0" smtClean="0"/>
              <a:t>®</a:t>
            </a:r>
            <a:r>
              <a:rPr lang="en-CA" dirty="0" smtClean="0"/>
              <a:t> 2005</a:t>
            </a:r>
          </a:p>
          <a:p>
            <a:pPr lvl="1"/>
            <a:r>
              <a:rPr lang="en-CA" dirty="0" smtClean="0"/>
              <a:t>Special library added for PADS</a:t>
            </a:r>
          </a:p>
          <a:p>
            <a:r>
              <a:rPr lang="en-CA" dirty="0" smtClean="0"/>
              <a:t>Forward and back annotate changes from Ultiboard</a:t>
            </a:r>
          </a:p>
          <a:p>
            <a:r>
              <a:rPr lang="en-CA" dirty="0" smtClean="0"/>
              <a:t>Highlight selection in Ultiboard</a:t>
            </a:r>
            <a:endParaRPr lang="en-CA"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CA" dirty="0" smtClean="0"/>
              <a:t>Export Netlist</a:t>
            </a:r>
            <a:endParaRPr lang="en-US" dirty="0" smtClean="0"/>
          </a:p>
        </p:txBody>
      </p:sp>
      <p:sp>
        <p:nvSpPr>
          <p:cNvPr id="206851" name="Rectangle 3"/>
          <p:cNvSpPr>
            <a:spLocks noGrp="1" noChangeArrowheads="1"/>
          </p:cNvSpPr>
          <p:nvPr>
            <p:ph idx="1"/>
          </p:nvPr>
        </p:nvSpPr>
        <p:spPr/>
        <p:txBody>
          <a:bodyPr/>
          <a:lstStyle/>
          <a:p>
            <a:r>
              <a:rPr lang="en-CA" dirty="0" smtClean="0"/>
              <a:t>Create a complete SPICE netlist (*.cir file)</a:t>
            </a:r>
          </a:p>
          <a:p>
            <a:r>
              <a:rPr lang="en-CA" dirty="0" smtClean="0"/>
              <a:t>Used for troubleshooting simulation problems</a:t>
            </a:r>
          </a:p>
          <a:p>
            <a:r>
              <a:rPr lang="en-CA" dirty="0" smtClean="0"/>
              <a:t>Used for non-supported third-party applications</a:t>
            </a:r>
          </a:p>
          <a:p>
            <a:r>
              <a:rPr lang="en-CA" b="1" dirty="0" smtClean="0"/>
              <a:t>Transfer»Export SPICE netlist</a:t>
            </a:r>
          </a:p>
          <a:p>
            <a:r>
              <a:rPr lang="en-CA" dirty="0" smtClean="0"/>
              <a:t>Alternatively, you could open the </a:t>
            </a:r>
            <a:r>
              <a:rPr lang="en-CA" b="1" dirty="0" smtClean="0"/>
              <a:t>SPICE Netlist Viewer</a:t>
            </a:r>
            <a:endParaRPr lang="en-US" b="1" dirty="0" smtClean="0"/>
          </a:p>
        </p:txBody>
      </p:sp>
      <p:grpSp>
        <p:nvGrpSpPr>
          <p:cNvPr id="206852" name="Group 8"/>
          <p:cNvGrpSpPr>
            <a:grpSpLocks/>
          </p:cNvGrpSpPr>
          <p:nvPr/>
        </p:nvGrpSpPr>
        <p:grpSpPr bwMode="auto">
          <a:xfrm>
            <a:off x="539750" y="5372100"/>
            <a:ext cx="6432550" cy="649288"/>
            <a:chOff x="476" y="2341"/>
            <a:chExt cx="3719" cy="409"/>
          </a:xfrm>
        </p:grpSpPr>
        <p:sp>
          <p:nvSpPr>
            <p:cNvPr id="206853" name="Text Box 5"/>
            <p:cNvSpPr txBox="1">
              <a:spLocks noChangeArrowheads="1"/>
            </p:cNvSpPr>
            <p:nvPr/>
          </p:nvSpPr>
          <p:spPr bwMode="auto">
            <a:xfrm>
              <a:off x="748" y="2432"/>
              <a:ext cx="3447" cy="194"/>
            </a:xfrm>
            <a:prstGeom prst="rect">
              <a:avLst/>
            </a:prstGeom>
            <a:noFill/>
            <a:ln w="9525">
              <a:noFill/>
              <a:miter lim="800000"/>
              <a:headEnd/>
              <a:tailEnd/>
            </a:ln>
          </p:spPr>
          <p:txBody>
            <a:bodyPr>
              <a:spAutoFit/>
            </a:bodyPr>
            <a:lstStyle/>
            <a:p>
              <a:r>
                <a:rPr lang="en-CA" sz="1400" b="1" dirty="0">
                  <a:latin typeface="+mn-lt"/>
                </a:rPr>
                <a:t>Tip:</a:t>
              </a:r>
              <a:r>
                <a:rPr lang="en-CA" sz="1400" dirty="0">
                  <a:latin typeface="+mn-lt"/>
                </a:rPr>
                <a:t> A netlist can also help to transfer a schematic to legacy software.</a:t>
              </a:r>
              <a:endParaRPr lang="en-US" sz="1400" dirty="0">
                <a:latin typeface="+mn-lt"/>
              </a:endParaRPr>
            </a:p>
          </p:txBody>
        </p:sp>
        <p:pic>
          <p:nvPicPr>
            <p:cNvPr id="206854" name="Picture 6"/>
            <p:cNvPicPr>
              <a:picLocks noChangeAspect="1" noChangeArrowheads="1"/>
            </p:cNvPicPr>
            <p:nvPr/>
          </p:nvPicPr>
          <p:blipFill>
            <a:blip r:embed="rId3" cstate="print"/>
            <a:srcRect/>
            <a:stretch>
              <a:fillRect/>
            </a:stretch>
          </p:blipFill>
          <p:spPr bwMode="auto">
            <a:xfrm>
              <a:off x="523" y="2387"/>
              <a:ext cx="168" cy="246"/>
            </a:xfrm>
            <a:prstGeom prst="rect">
              <a:avLst/>
            </a:prstGeom>
            <a:noFill/>
            <a:ln w="9525">
              <a:noFill/>
              <a:miter lim="800000"/>
              <a:headEnd/>
              <a:tailEnd/>
            </a:ln>
          </p:spPr>
        </p:pic>
        <p:sp>
          <p:nvSpPr>
            <p:cNvPr id="206855" name="Rectangle 7"/>
            <p:cNvSpPr>
              <a:spLocks noChangeArrowheads="1"/>
            </p:cNvSpPr>
            <p:nvPr/>
          </p:nvSpPr>
          <p:spPr bwMode="auto">
            <a:xfrm>
              <a:off x="476" y="2341"/>
              <a:ext cx="3674" cy="409"/>
            </a:xfrm>
            <a:prstGeom prst="rect">
              <a:avLst/>
            </a:prstGeom>
            <a:noFill/>
            <a:ln w="9525">
              <a:solidFill>
                <a:schemeClr val="tx1"/>
              </a:solidFill>
              <a:prstDash val="dash"/>
              <a:miter lim="800000"/>
              <a:headEnd/>
              <a:tailEnd/>
            </a:ln>
          </p:spPr>
          <p:txBody>
            <a:bodyPr wrap="none" anchor="ctr"/>
            <a:lstStyle/>
            <a:p>
              <a:endParaRPr lang="en-US" dirty="0">
                <a:latin typeface="Arial Narrow" pitchFamily="34" charset="0"/>
              </a:endParaRPr>
            </a:p>
          </p:txBody>
        </p:sp>
      </p:gr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normAutofit fontScale="90000"/>
          </a:bodyPr>
          <a:lstStyle/>
          <a:p>
            <a:r>
              <a:rPr lang="en-CA" dirty="0" smtClean="0"/>
              <a:t>Lesson 6 Exercises</a:t>
            </a:r>
            <a:br>
              <a:rPr lang="en-CA" dirty="0" smtClean="0"/>
            </a:br>
            <a:r>
              <a:rPr lang="en-CA" dirty="0" smtClean="0"/>
              <a:t>Communication and Transfer</a:t>
            </a:r>
            <a:endParaRPr lang="en-US" dirty="0" smtClean="0"/>
          </a:p>
        </p:txBody>
      </p:sp>
      <p:sp>
        <p:nvSpPr>
          <p:cNvPr id="207875" name="Rectangle 3"/>
          <p:cNvSpPr>
            <a:spLocks noGrp="1" noChangeArrowheads="1"/>
          </p:cNvSpPr>
          <p:nvPr>
            <p:ph idx="1"/>
          </p:nvPr>
        </p:nvSpPr>
        <p:spPr/>
        <p:txBody>
          <a:bodyPr/>
          <a:lstStyle/>
          <a:p>
            <a:r>
              <a:rPr lang="en-CA" dirty="0" smtClean="0"/>
              <a:t>Generate meaningful reports</a:t>
            </a:r>
          </a:p>
          <a:p>
            <a:r>
              <a:rPr lang="en-CA" dirty="0" smtClean="0"/>
              <a:t>Transfer your design to Ultiboard</a:t>
            </a:r>
            <a:endParaRPr lang="en-US" dirty="0" smtClean="0"/>
          </a:p>
        </p:txBody>
      </p:sp>
      <p:sp>
        <p:nvSpPr>
          <p:cNvPr id="207876" name="Text Box 4"/>
          <p:cNvSpPr txBox="1">
            <a:spLocks noChangeArrowheads="1"/>
          </p:cNvSpPr>
          <p:nvPr/>
        </p:nvSpPr>
        <p:spPr bwMode="auto">
          <a:xfrm>
            <a:off x="571500" y="4624388"/>
            <a:ext cx="3332163" cy="915987"/>
          </a:xfrm>
          <a:prstGeom prst="rect">
            <a:avLst/>
          </a:prstGeom>
          <a:noFill/>
          <a:ln w="9525">
            <a:noFill/>
            <a:miter lim="800000"/>
            <a:headEnd/>
            <a:tailEnd/>
          </a:ln>
        </p:spPr>
        <p:txBody>
          <a:bodyPr>
            <a:spAutoFit/>
          </a:bodyPr>
          <a:lstStyle/>
          <a:p>
            <a:r>
              <a:rPr lang="en-CA" dirty="0">
                <a:latin typeface="+mn-lt"/>
              </a:rPr>
              <a:t>NI Multisim Basics Exercises</a:t>
            </a:r>
          </a:p>
          <a:p>
            <a:r>
              <a:rPr lang="en-CA" dirty="0">
                <a:latin typeface="+mn-lt"/>
              </a:rPr>
              <a:t>Page </a:t>
            </a:r>
            <a:r>
              <a:rPr lang="en-CA" dirty="0" smtClean="0">
                <a:latin typeface="+mn-lt"/>
              </a:rPr>
              <a:t>6-1</a:t>
            </a:r>
            <a:endParaRPr lang="en-CA" dirty="0">
              <a:latin typeface="+mn-lt"/>
            </a:endParaRPr>
          </a:p>
          <a:p>
            <a:r>
              <a:rPr lang="en-CA" dirty="0">
                <a:latin typeface="+mn-lt"/>
              </a:rPr>
              <a:t>30 minutes</a:t>
            </a:r>
            <a:endParaRPr lang="en-US"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3803011" y="1567543"/>
            <a:ext cx="5139108" cy="4037524"/>
          </a:xfrm>
          <a:prstGeom prst="rect">
            <a:avLst/>
          </a:prstGeom>
          <a:noFill/>
          <a:ln w="9525">
            <a:noFill/>
            <a:miter lim="800000"/>
            <a:headEnd/>
            <a:tailEnd/>
          </a:ln>
        </p:spPr>
      </p:pic>
      <p:sp>
        <p:nvSpPr>
          <p:cNvPr id="115714" name="Rectangle 2"/>
          <p:cNvSpPr>
            <a:spLocks noGrp="1" noChangeArrowheads="1"/>
          </p:cNvSpPr>
          <p:nvPr>
            <p:ph type="title"/>
          </p:nvPr>
        </p:nvSpPr>
        <p:spPr/>
        <p:txBody>
          <a:bodyPr/>
          <a:lstStyle/>
          <a:p>
            <a:r>
              <a:rPr lang="en-CA" dirty="0" smtClean="0"/>
              <a:t>The Multisim GUI</a:t>
            </a:r>
            <a:endParaRPr lang="en-US" dirty="0" smtClean="0"/>
          </a:p>
        </p:txBody>
      </p:sp>
      <p:sp>
        <p:nvSpPr>
          <p:cNvPr id="115715" name="Rectangle 6"/>
          <p:cNvSpPr>
            <a:spLocks noGrp="1" noChangeArrowheads="1"/>
          </p:cNvSpPr>
          <p:nvPr>
            <p:ph idx="1"/>
          </p:nvPr>
        </p:nvSpPr>
        <p:spPr/>
        <p:txBody>
          <a:bodyPr/>
          <a:lstStyle/>
          <a:p>
            <a:r>
              <a:rPr lang="en-CA" dirty="0" smtClean="0"/>
              <a:t>Organized menus</a:t>
            </a:r>
          </a:p>
          <a:p>
            <a:r>
              <a:rPr lang="en-CA" dirty="0" smtClean="0"/>
              <a:t>Quick access toolbars</a:t>
            </a:r>
          </a:p>
          <a:p>
            <a:r>
              <a:rPr lang="en-CA" dirty="0" smtClean="0"/>
              <a:t>Design Toolbox</a:t>
            </a:r>
          </a:p>
          <a:p>
            <a:r>
              <a:rPr lang="en-CA" dirty="0" smtClean="0"/>
              <a:t>Spreadsheet View</a:t>
            </a:r>
          </a:p>
          <a:p>
            <a:r>
              <a:rPr lang="en-CA" dirty="0" smtClean="0"/>
              <a:t>Resizable Workspace</a:t>
            </a:r>
            <a:endParaRPr lang="en-US" dirty="0" smtClean="0"/>
          </a:p>
        </p:txBody>
      </p:sp>
      <p:sp>
        <p:nvSpPr>
          <p:cNvPr id="115718" name="TextBox 5"/>
          <p:cNvSpPr txBox="1">
            <a:spLocks noChangeArrowheads="1"/>
          </p:cNvSpPr>
          <p:nvPr/>
        </p:nvSpPr>
        <p:spPr bwMode="auto">
          <a:xfrm>
            <a:off x="4155484" y="994150"/>
            <a:ext cx="648069" cy="430792"/>
          </a:xfrm>
          <a:prstGeom prst="rect">
            <a:avLst/>
          </a:prstGeom>
          <a:noFill/>
          <a:ln w="9525">
            <a:noFill/>
            <a:miter lim="800000"/>
            <a:headEnd/>
            <a:tailEnd/>
          </a:ln>
        </p:spPr>
        <p:txBody>
          <a:bodyPr>
            <a:spAutoFit/>
          </a:bodyPr>
          <a:lstStyle/>
          <a:p>
            <a:pPr algn="ctr"/>
            <a:r>
              <a:rPr lang="en-CA" sz="1100" dirty="0">
                <a:latin typeface="Arial Narrow" pitchFamily="34" charset="0"/>
              </a:rPr>
              <a:t>Design Toolbox</a:t>
            </a:r>
            <a:endParaRPr lang="en-US" sz="1100" dirty="0">
              <a:latin typeface="Arial Narrow" pitchFamily="34" charset="0"/>
            </a:endParaRPr>
          </a:p>
        </p:txBody>
      </p:sp>
      <p:sp>
        <p:nvSpPr>
          <p:cNvPr id="115719" name="TextBox 6"/>
          <p:cNvSpPr txBox="1">
            <a:spLocks noChangeArrowheads="1"/>
          </p:cNvSpPr>
          <p:nvPr/>
        </p:nvSpPr>
        <p:spPr bwMode="auto">
          <a:xfrm>
            <a:off x="5089859" y="1078769"/>
            <a:ext cx="648069" cy="261552"/>
          </a:xfrm>
          <a:prstGeom prst="rect">
            <a:avLst/>
          </a:prstGeom>
          <a:noFill/>
          <a:ln w="9525">
            <a:noFill/>
            <a:miter lim="800000"/>
            <a:headEnd/>
            <a:tailEnd/>
          </a:ln>
        </p:spPr>
        <p:txBody>
          <a:bodyPr>
            <a:spAutoFit/>
          </a:bodyPr>
          <a:lstStyle/>
          <a:p>
            <a:pPr algn="ctr"/>
            <a:r>
              <a:rPr lang="en-CA" sz="1100" dirty="0">
                <a:latin typeface="Arial Narrow" pitchFamily="34" charset="0"/>
              </a:rPr>
              <a:t>Menus</a:t>
            </a:r>
            <a:endParaRPr lang="en-US" sz="1100" dirty="0">
              <a:latin typeface="Arial Narrow" pitchFamily="34" charset="0"/>
            </a:endParaRPr>
          </a:p>
        </p:txBody>
      </p:sp>
      <p:sp>
        <p:nvSpPr>
          <p:cNvPr id="115720" name="TextBox 7"/>
          <p:cNvSpPr txBox="1">
            <a:spLocks noChangeArrowheads="1"/>
          </p:cNvSpPr>
          <p:nvPr/>
        </p:nvSpPr>
        <p:spPr bwMode="auto">
          <a:xfrm>
            <a:off x="6024234" y="1078769"/>
            <a:ext cx="648069" cy="261552"/>
          </a:xfrm>
          <a:prstGeom prst="rect">
            <a:avLst/>
          </a:prstGeom>
          <a:noFill/>
          <a:ln w="9525">
            <a:noFill/>
            <a:miter lim="800000"/>
            <a:headEnd/>
            <a:tailEnd/>
          </a:ln>
        </p:spPr>
        <p:txBody>
          <a:bodyPr>
            <a:spAutoFit/>
          </a:bodyPr>
          <a:lstStyle/>
          <a:p>
            <a:pPr algn="ctr"/>
            <a:r>
              <a:rPr lang="en-CA" sz="1100" dirty="0">
                <a:latin typeface="Arial Narrow" pitchFamily="34" charset="0"/>
              </a:rPr>
              <a:t>Toolbars</a:t>
            </a:r>
            <a:endParaRPr lang="en-US" sz="1100" dirty="0">
              <a:latin typeface="Arial Narrow" pitchFamily="34" charset="0"/>
            </a:endParaRPr>
          </a:p>
        </p:txBody>
      </p:sp>
      <p:sp>
        <p:nvSpPr>
          <p:cNvPr id="115721" name="TextBox 8"/>
          <p:cNvSpPr txBox="1">
            <a:spLocks noChangeArrowheads="1"/>
          </p:cNvSpPr>
          <p:nvPr/>
        </p:nvSpPr>
        <p:spPr bwMode="auto">
          <a:xfrm>
            <a:off x="6958609" y="1078769"/>
            <a:ext cx="648069" cy="261552"/>
          </a:xfrm>
          <a:prstGeom prst="rect">
            <a:avLst/>
          </a:prstGeom>
          <a:noFill/>
          <a:ln w="9525">
            <a:noFill/>
            <a:miter lim="800000"/>
            <a:headEnd/>
            <a:tailEnd/>
          </a:ln>
        </p:spPr>
        <p:txBody>
          <a:bodyPr>
            <a:spAutoFit/>
          </a:bodyPr>
          <a:lstStyle/>
          <a:p>
            <a:pPr algn="ctr"/>
            <a:r>
              <a:rPr lang="en-CA" sz="1100" dirty="0">
                <a:latin typeface="Arial Narrow" pitchFamily="34" charset="0"/>
              </a:rPr>
              <a:t>Title Bar</a:t>
            </a:r>
            <a:endParaRPr lang="en-US" sz="1100" dirty="0">
              <a:latin typeface="Arial Narrow" pitchFamily="34" charset="0"/>
            </a:endParaRPr>
          </a:p>
        </p:txBody>
      </p:sp>
      <p:sp>
        <p:nvSpPr>
          <p:cNvPr id="115722" name="TextBox 9"/>
          <p:cNvSpPr txBox="1">
            <a:spLocks noChangeArrowheads="1"/>
          </p:cNvSpPr>
          <p:nvPr/>
        </p:nvSpPr>
        <p:spPr bwMode="auto">
          <a:xfrm>
            <a:off x="7892983" y="994150"/>
            <a:ext cx="781234" cy="430792"/>
          </a:xfrm>
          <a:prstGeom prst="rect">
            <a:avLst/>
          </a:prstGeom>
          <a:noFill/>
          <a:ln w="9525">
            <a:noFill/>
            <a:miter lim="800000"/>
            <a:headEnd/>
            <a:tailEnd/>
          </a:ln>
        </p:spPr>
        <p:txBody>
          <a:bodyPr>
            <a:spAutoFit/>
          </a:bodyPr>
          <a:lstStyle/>
          <a:p>
            <a:pPr algn="ctr"/>
            <a:r>
              <a:rPr lang="en-CA" sz="1100" dirty="0">
                <a:latin typeface="Arial Narrow" pitchFamily="34" charset="0"/>
              </a:rPr>
              <a:t>Workspace Area</a:t>
            </a:r>
            <a:endParaRPr lang="en-US" sz="1100" dirty="0">
              <a:latin typeface="Arial Narrow" pitchFamily="34" charset="0"/>
            </a:endParaRPr>
          </a:p>
        </p:txBody>
      </p:sp>
      <p:sp>
        <p:nvSpPr>
          <p:cNvPr id="115723" name="TextBox 10"/>
          <p:cNvSpPr txBox="1">
            <a:spLocks noChangeArrowheads="1"/>
          </p:cNvSpPr>
          <p:nvPr/>
        </p:nvSpPr>
        <p:spPr bwMode="auto">
          <a:xfrm>
            <a:off x="4741397" y="5600866"/>
            <a:ext cx="861134" cy="430792"/>
          </a:xfrm>
          <a:prstGeom prst="rect">
            <a:avLst/>
          </a:prstGeom>
          <a:noFill/>
          <a:ln w="9525">
            <a:noFill/>
            <a:miter lim="800000"/>
            <a:headEnd/>
            <a:tailEnd/>
          </a:ln>
        </p:spPr>
        <p:txBody>
          <a:bodyPr>
            <a:spAutoFit/>
          </a:bodyPr>
          <a:lstStyle/>
          <a:p>
            <a:pPr algn="ctr"/>
            <a:r>
              <a:rPr lang="en-CA" sz="1100" dirty="0">
                <a:latin typeface="Arial Narrow" pitchFamily="34" charset="0"/>
              </a:rPr>
              <a:t>Spreadsheet View</a:t>
            </a:r>
            <a:endParaRPr lang="en-US" sz="1100" dirty="0">
              <a:latin typeface="Arial Narrow" pitchFamily="34" charset="0"/>
            </a:endParaRPr>
          </a:p>
        </p:txBody>
      </p:sp>
      <p:sp>
        <p:nvSpPr>
          <p:cNvPr id="115724" name="TextBox 11"/>
          <p:cNvSpPr txBox="1">
            <a:spLocks noChangeArrowheads="1"/>
          </p:cNvSpPr>
          <p:nvPr/>
        </p:nvSpPr>
        <p:spPr bwMode="auto">
          <a:xfrm>
            <a:off x="7449087" y="5611499"/>
            <a:ext cx="861134" cy="430792"/>
          </a:xfrm>
          <a:prstGeom prst="rect">
            <a:avLst/>
          </a:prstGeom>
          <a:noFill/>
          <a:ln w="9525">
            <a:noFill/>
            <a:miter lim="800000"/>
            <a:headEnd/>
            <a:tailEnd/>
          </a:ln>
        </p:spPr>
        <p:txBody>
          <a:bodyPr>
            <a:spAutoFit/>
          </a:bodyPr>
          <a:lstStyle/>
          <a:p>
            <a:pPr algn="ctr"/>
            <a:r>
              <a:rPr lang="en-CA" sz="1100" dirty="0">
                <a:latin typeface="Arial Narrow" pitchFamily="34" charset="0"/>
              </a:rPr>
              <a:t>Instruments Toolbar</a:t>
            </a:r>
            <a:endParaRPr lang="en-US" sz="1100" dirty="0">
              <a:latin typeface="Arial Narrow" pitchFamily="34" charset="0"/>
            </a:endParaRPr>
          </a:p>
        </p:txBody>
      </p:sp>
      <p:cxnSp>
        <p:nvCxnSpPr>
          <p:cNvPr id="14" name="Straight Arrow Connector 13"/>
          <p:cNvCxnSpPr/>
          <p:nvPr/>
        </p:nvCxnSpPr>
        <p:spPr bwMode="auto">
          <a:xfrm flipH="1">
            <a:off x="4286992" y="1376862"/>
            <a:ext cx="192935" cy="772572"/>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5719" idx="2"/>
          </p:cNvCxnSpPr>
          <p:nvPr/>
        </p:nvCxnSpPr>
        <p:spPr bwMode="auto">
          <a:xfrm flipH="1">
            <a:off x="5391400" y="1340321"/>
            <a:ext cx="22494" cy="381604"/>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15720" idx="2"/>
          </p:cNvCxnSpPr>
          <p:nvPr/>
        </p:nvCxnSpPr>
        <p:spPr bwMode="auto">
          <a:xfrm rot="5400000">
            <a:off x="5993606" y="1695032"/>
            <a:ext cx="709613" cy="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5721" idx="2"/>
          </p:cNvCxnSpPr>
          <p:nvPr/>
        </p:nvCxnSpPr>
        <p:spPr bwMode="auto">
          <a:xfrm>
            <a:off x="7282644" y="1340321"/>
            <a:ext cx="20684" cy="23910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15722" idx="2"/>
          </p:cNvCxnSpPr>
          <p:nvPr/>
        </p:nvCxnSpPr>
        <p:spPr bwMode="auto">
          <a:xfrm rot="5400000">
            <a:off x="6830219" y="1634707"/>
            <a:ext cx="1663700" cy="1243012"/>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15723" idx="0"/>
          </p:cNvCxnSpPr>
          <p:nvPr/>
        </p:nvCxnSpPr>
        <p:spPr bwMode="auto">
          <a:xfrm rot="16200000" flipV="1">
            <a:off x="4837113" y="5266483"/>
            <a:ext cx="668337" cy="1587"/>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15724" idx="0"/>
          </p:cNvCxnSpPr>
          <p:nvPr/>
        </p:nvCxnSpPr>
        <p:spPr bwMode="auto">
          <a:xfrm rot="5400000" flipH="1" flipV="1">
            <a:off x="7441407" y="4304771"/>
            <a:ext cx="1746250" cy="868363"/>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normAutofit fontScale="90000"/>
          </a:bodyPr>
          <a:lstStyle/>
          <a:p>
            <a:r>
              <a:rPr lang="en-CA" dirty="0" smtClean="0"/>
              <a:t>Lesson 7</a:t>
            </a:r>
            <a:br>
              <a:rPr lang="en-CA" dirty="0" smtClean="0"/>
            </a:br>
            <a:r>
              <a:rPr lang="en-CA" dirty="0" smtClean="0"/>
              <a:t>Projects and Design Sharing</a:t>
            </a:r>
            <a:endParaRPr lang="en-US" dirty="0" smtClean="0"/>
          </a:p>
        </p:txBody>
      </p:sp>
      <p:sp>
        <p:nvSpPr>
          <p:cNvPr id="208899" name="Rectangle 3"/>
          <p:cNvSpPr>
            <a:spLocks noGrp="1" noChangeArrowheads="1"/>
          </p:cNvSpPr>
          <p:nvPr>
            <p:ph sz="quarter" idx="10"/>
          </p:nvPr>
        </p:nvSpPr>
        <p:spPr/>
        <p:txBody>
          <a:bodyPr/>
          <a:lstStyle/>
          <a:p>
            <a:r>
              <a:rPr lang="en-CA" dirty="0" smtClean="0"/>
              <a:t>Design Blocks (Hierarchical Blocks, Subcircuits)</a:t>
            </a:r>
          </a:p>
          <a:p>
            <a:r>
              <a:rPr lang="en-CA" dirty="0" smtClean="0"/>
              <a:t>Buses</a:t>
            </a:r>
          </a:p>
          <a:p>
            <a:r>
              <a:rPr lang="en-CA" dirty="0" smtClean="0"/>
              <a:t>Electrical Rules Check (ERC)</a:t>
            </a:r>
          </a:p>
          <a:p>
            <a:r>
              <a:rPr lang="en-CA" dirty="0" smtClean="0"/>
              <a:t>Project View</a:t>
            </a:r>
            <a:endParaRPr lang="en-US" dirty="0" smtClean="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r>
              <a:rPr lang="en-CA" dirty="0" smtClean="0"/>
              <a:t>Design Blocks</a:t>
            </a:r>
            <a:endParaRPr lang="en-US" dirty="0" smtClean="0"/>
          </a:p>
        </p:txBody>
      </p:sp>
      <p:sp>
        <p:nvSpPr>
          <p:cNvPr id="209923" name="Rectangle 3"/>
          <p:cNvSpPr>
            <a:spLocks noGrp="1" noChangeArrowheads="1"/>
          </p:cNvSpPr>
          <p:nvPr>
            <p:ph idx="1"/>
          </p:nvPr>
        </p:nvSpPr>
        <p:spPr/>
        <p:txBody>
          <a:bodyPr/>
          <a:lstStyle/>
          <a:p>
            <a:r>
              <a:rPr lang="en-CA" dirty="0" smtClean="0"/>
              <a:t>Build a library of commonly used circuits</a:t>
            </a:r>
          </a:p>
          <a:p>
            <a:r>
              <a:rPr lang="en-CA" dirty="0" smtClean="0"/>
              <a:t>Reuse circuit models</a:t>
            </a:r>
          </a:p>
          <a:p>
            <a:r>
              <a:rPr lang="en-CA" dirty="0" smtClean="0"/>
              <a:t>Changes propagate</a:t>
            </a:r>
          </a:p>
          <a:p>
            <a:r>
              <a:rPr lang="en-CA" dirty="0" smtClean="0"/>
              <a:t>Cleaner, modularized architecture</a:t>
            </a:r>
          </a:p>
          <a:p>
            <a:r>
              <a:rPr lang="en-CA" dirty="0" smtClean="0"/>
              <a:t>Use the Design Toolbox to browse through the hierarchy</a:t>
            </a:r>
          </a:p>
          <a:p>
            <a:r>
              <a:rPr lang="en-CA" dirty="0" smtClean="0"/>
              <a:t>Three options:</a:t>
            </a:r>
          </a:p>
          <a:p>
            <a:pPr lvl="1"/>
            <a:r>
              <a:rPr lang="en-CA" dirty="0" smtClean="0"/>
              <a:t>Hierarchical Blocks</a:t>
            </a:r>
          </a:p>
          <a:p>
            <a:pPr lvl="1"/>
            <a:r>
              <a:rPr lang="en-CA" dirty="0" smtClean="0"/>
              <a:t>Subcircuits</a:t>
            </a:r>
          </a:p>
          <a:p>
            <a:pPr lvl="1"/>
            <a:r>
              <a:rPr lang="en-CA" dirty="0" smtClean="0"/>
              <a:t>Multi-page</a:t>
            </a:r>
            <a:endParaRPr lang="en-US" dirty="0" smtClean="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r>
              <a:rPr lang="en-CA" dirty="0" smtClean="0"/>
              <a:t>Design Blocks—Before</a:t>
            </a:r>
            <a:endParaRPr lang="en-US" dirty="0" smtClean="0"/>
          </a:p>
        </p:txBody>
      </p:sp>
      <p:pic>
        <p:nvPicPr>
          <p:cNvPr id="210947" name="Picture 5" descr="Fig07-35_CircuitMess"/>
          <p:cNvPicPr>
            <a:picLocks noChangeAspect="1" noChangeArrowheads="1"/>
          </p:cNvPicPr>
          <p:nvPr/>
        </p:nvPicPr>
        <p:blipFill>
          <a:blip r:embed="rId2" cstate="print"/>
          <a:srcRect/>
          <a:stretch>
            <a:fillRect/>
          </a:stretch>
        </p:blipFill>
        <p:spPr bwMode="auto">
          <a:xfrm>
            <a:off x="504825" y="1125538"/>
            <a:ext cx="7812088" cy="4957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CA" dirty="0" smtClean="0"/>
              <a:t>Design Blocks—After</a:t>
            </a:r>
            <a:endParaRPr lang="en-US" dirty="0" smtClean="0"/>
          </a:p>
        </p:txBody>
      </p:sp>
      <p:pic>
        <p:nvPicPr>
          <p:cNvPr id="211971" name="Picture 4" descr="Fig07-36_ModularCircuit"/>
          <p:cNvPicPr>
            <a:picLocks noChangeAspect="1" noChangeArrowheads="1"/>
          </p:cNvPicPr>
          <p:nvPr/>
        </p:nvPicPr>
        <p:blipFill>
          <a:blip r:embed="rId2" cstate="print"/>
          <a:srcRect/>
          <a:stretch>
            <a:fillRect/>
          </a:stretch>
        </p:blipFill>
        <p:spPr bwMode="auto">
          <a:xfrm>
            <a:off x="2051050" y="1628775"/>
            <a:ext cx="4600575" cy="392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Picture 6" descr="Fig07-43_HBSCRenameDiagram"/>
          <p:cNvPicPr>
            <a:picLocks noChangeAspect="1" noChangeArrowheads="1"/>
          </p:cNvPicPr>
          <p:nvPr/>
        </p:nvPicPr>
        <p:blipFill>
          <a:blip r:embed="rId2" cstate="print"/>
          <a:srcRect/>
          <a:stretch>
            <a:fillRect/>
          </a:stretch>
        </p:blipFill>
        <p:spPr bwMode="auto">
          <a:xfrm>
            <a:off x="4972050" y="2022261"/>
            <a:ext cx="4171950" cy="2476500"/>
          </a:xfrm>
          <a:prstGeom prst="rect">
            <a:avLst/>
          </a:prstGeom>
          <a:noFill/>
          <a:ln w="9525">
            <a:noFill/>
            <a:miter lim="800000"/>
            <a:headEnd/>
            <a:tailEnd/>
          </a:ln>
        </p:spPr>
      </p:pic>
      <p:sp>
        <p:nvSpPr>
          <p:cNvPr id="212995" name="Rectangle 2"/>
          <p:cNvSpPr>
            <a:spLocks noGrp="1" noChangeArrowheads="1"/>
          </p:cNvSpPr>
          <p:nvPr>
            <p:ph type="title"/>
          </p:nvPr>
        </p:nvSpPr>
        <p:spPr/>
        <p:txBody>
          <a:bodyPr/>
          <a:lstStyle/>
          <a:p>
            <a:r>
              <a:rPr lang="en-CA" dirty="0" smtClean="0"/>
              <a:t>Design Blocks – Connectors</a:t>
            </a:r>
            <a:endParaRPr lang="en-US" dirty="0" smtClean="0"/>
          </a:p>
        </p:txBody>
      </p:sp>
      <p:sp>
        <p:nvSpPr>
          <p:cNvPr id="212996" name="Rectangle 4"/>
          <p:cNvSpPr>
            <a:spLocks noGrp="1" noChangeArrowheads="1"/>
          </p:cNvSpPr>
          <p:nvPr>
            <p:ph idx="1"/>
          </p:nvPr>
        </p:nvSpPr>
        <p:spPr/>
        <p:txBody>
          <a:bodyPr/>
          <a:lstStyle/>
          <a:p>
            <a:r>
              <a:rPr lang="en-CA" dirty="0" smtClean="0"/>
              <a:t>Interconnect circuits with hierarchical connectors</a:t>
            </a:r>
          </a:p>
          <a:p>
            <a:r>
              <a:rPr lang="en-CA" dirty="0" smtClean="0"/>
              <a:t>Rename connectors</a:t>
            </a:r>
          </a:p>
          <a:p>
            <a:r>
              <a:rPr lang="en-CA" dirty="0" smtClean="0"/>
              <a:t>Connector name = netnames</a:t>
            </a:r>
          </a:p>
        </p:txBody>
      </p:sp>
      <p:pic>
        <p:nvPicPr>
          <p:cNvPr id="7" name="Picture 6" descr="s104A.png"/>
          <p:cNvPicPr>
            <a:picLocks noChangeAspect="1"/>
          </p:cNvPicPr>
          <p:nvPr/>
        </p:nvPicPr>
        <p:blipFill>
          <a:blip r:embed="rId3" cstate="print"/>
          <a:stretch>
            <a:fillRect/>
          </a:stretch>
        </p:blipFill>
        <p:spPr>
          <a:xfrm>
            <a:off x="561731" y="2525013"/>
            <a:ext cx="3067294" cy="3809112"/>
          </a:xfrm>
          <a:prstGeom prst="rect">
            <a:avLst/>
          </a:prstGeom>
        </p:spPr>
      </p:pic>
      <p:pic>
        <p:nvPicPr>
          <p:cNvPr id="8" name="Picture 7" descr="s104B.png"/>
          <p:cNvPicPr>
            <a:picLocks noChangeAspect="1"/>
          </p:cNvPicPr>
          <p:nvPr/>
        </p:nvPicPr>
        <p:blipFill>
          <a:blip r:embed="rId4" cstate="print"/>
          <a:stretch>
            <a:fillRect/>
          </a:stretch>
        </p:blipFill>
        <p:spPr>
          <a:xfrm>
            <a:off x="3709856" y="4786221"/>
            <a:ext cx="1876687" cy="1305107"/>
          </a:xfrm>
          <a:prstGeom prst="rect">
            <a:avLst/>
          </a:prstGeom>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r>
              <a:rPr lang="en-CA" dirty="0" smtClean="0"/>
              <a:t>Nested Circuits</a:t>
            </a:r>
            <a:endParaRPr lang="en-US" dirty="0" smtClean="0"/>
          </a:p>
        </p:txBody>
      </p:sp>
      <p:sp>
        <p:nvSpPr>
          <p:cNvPr id="214019" name="Rectangle 3"/>
          <p:cNvSpPr>
            <a:spLocks noGrp="1" noChangeArrowheads="1"/>
          </p:cNvSpPr>
          <p:nvPr>
            <p:ph sz="half" idx="1"/>
          </p:nvPr>
        </p:nvSpPr>
        <p:spPr/>
        <p:txBody>
          <a:bodyPr/>
          <a:lstStyle/>
          <a:p>
            <a:r>
              <a:rPr lang="en-CA" dirty="0" smtClean="0"/>
              <a:t>Hierarchy tree organization</a:t>
            </a:r>
          </a:p>
          <a:p>
            <a:r>
              <a:rPr lang="en-CA" dirty="0" smtClean="0"/>
              <a:t>Use Design Toolbox</a:t>
            </a:r>
            <a:endParaRPr lang="en-US" dirty="0" smtClean="0"/>
          </a:p>
        </p:txBody>
      </p:sp>
      <p:sp>
        <p:nvSpPr>
          <p:cNvPr id="14" name="Content Placeholder 13"/>
          <p:cNvSpPr>
            <a:spLocks noGrp="1"/>
          </p:cNvSpPr>
          <p:nvPr>
            <p:ph sz="half" idx="2"/>
          </p:nvPr>
        </p:nvSpPr>
        <p:spPr/>
        <p:txBody>
          <a:bodyPr/>
          <a:lstStyle/>
          <a:p>
            <a:endParaRPr lang="en-US" dirty="0"/>
          </a:p>
        </p:txBody>
      </p:sp>
      <p:grpSp>
        <p:nvGrpSpPr>
          <p:cNvPr id="26" name="Group 25"/>
          <p:cNvGrpSpPr/>
          <p:nvPr/>
        </p:nvGrpSpPr>
        <p:grpSpPr>
          <a:xfrm>
            <a:off x="4776788" y="1733550"/>
            <a:ext cx="2867025" cy="3620274"/>
            <a:chOff x="4776788" y="1733550"/>
            <a:chExt cx="2867025" cy="3620274"/>
          </a:xfrm>
        </p:grpSpPr>
        <p:sp>
          <p:nvSpPr>
            <p:cNvPr id="10" name="TextBox 9"/>
            <p:cNvSpPr txBox="1"/>
            <p:nvPr/>
          </p:nvSpPr>
          <p:spPr>
            <a:xfrm>
              <a:off x="4933950" y="5076825"/>
              <a:ext cx="1819729" cy="276999"/>
            </a:xfrm>
            <a:prstGeom prst="rect">
              <a:avLst/>
            </a:prstGeom>
            <a:noFill/>
          </p:spPr>
          <p:txBody>
            <a:bodyPr wrap="none" rtlCol="0">
              <a:spAutoFit/>
            </a:bodyPr>
            <a:lstStyle/>
            <a:p>
              <a:r>
                <a:rPr lang="en-CA" sz="1200" dirty="0" smtClean="0">
                  <a:latin typeface="+mn-lt"/>
                </a:rPr>
                <a:t>Design Level (Main filename)</a:t>
              </a:r>
              <a:endParaRPr lang="en-CA" sz="1200" dirty="0">
                <a:latin typeface="+mn-lt"/>
              </a:endParaRPr>
            </a:p>
          </p:txBody>
        </p:sp>
        <p:sp>
          <p:nvSpPr>
            <p:cNvPr id="11" name="TextBox 10"/>
            <p:cNvSpPr txBox="1"/>
            <p:nvPr/>
          </p:nvSpPr>
          <p:spPr>
            <a:xfrm>
              <a:off x="5095875" y="4800600"/>
              <a:ext cx="2481770" cy="276999"/>
            </a:xfrm>
            <a:prstGeom prst="rect">
              <a:avLst/>
            </a:prstGeom>
            <a:noFill/>
          </p:spPr>
          <p:txBody>
            <a:bodyPr wrap="none" rtlCol="0">
              <a:spAutoFit/>
            </a:bodyPr>
            <a:lstStyle/>
            <a:p>
              <a:r>
                <a:rPr lang="en-CA" sz="1200" dirty="0" smtClean="0">
                  <a:latin typeface="+mn-lt"/>
                </a:rPr>
                <a:t>Page Level (Single or Multi-page design)</a:t>
              </a:r>
              <a:endParaRPr lang="en-CA" sz="1200" dirty="0">
                <a:latin typeface="+mn-lt"/>
              </a:endParaRPr>
            </a:p>
          </p:txBody>
        </p:sp>
        <p:sp>
          <p:nvSpPr>
            <p:cNvPr id="12" name="TextBox 11"/>
            <p:cNvSpPr txBox="1"/>
            <p:nvPr/>
          </p:nvSpPr>
          <p:spPr>
            <a:xfrm>
              <a:off x="5286375" y="4486275"/>
              <a:ext cx="1976823" cy="276999"/>
            </a:xfrm>
            <a:prstGeom prst="rect">
              <a:avLst/>
            </a:prstGeom>
            <a:noFill/>
          </p:spPr>
          <p:txBody>
            <a:bodyPr wrap="none" rtlCol="0">
              <a:spAutoFit/>
            </a:bodyPr>
            <a:lstStyle/>
            <a:p>
              <a:r>
                <a:rPr lang="en-CA" sz="1200" dirty="0" smtClean="0">
                  <a:latin typeface="+mn-lt"/>
                </a:rPr>
                <a:t>1</a:t>
              </a:r>
              <a:r>
                <a:rPr lang="en-CA" sz="1200" baseline="30000" dirty="0" smtClean="0">
                  <a:latin typeface="+mn-lt"/>
                </a:rPr>
                <a:t>st</a:t>
              </a:r>
              <a:r>
                <a:rPr lang="en-CA" sz="1200" dirty="0" smtClean="0">
                  <a:latin typeface="+mn-lt"/>
                </a:rPr>
                <a:t> Child Nested Circuit (HB/SC)</a:t>
              </a:r>
              <a:endParaRPr lang="en-CA" sz="1200" dirty="0">
                <a:latin typeface="+mn-lt"/>
              </a:endParaRPr>
            </a:p>
          </p:txBody>
        </p:sp>
        <p:sp>
          <p:nvSpPr>
            <p:cNvPr id="13" name="TextBox 12"/>
            <p:cNvSpPr txBox="1"/>
            <p:nvPr/>
          </p:nvSpPr>
          <p:spPr>
            <a:xfrm>
              <a:off x="5457825" y="4181475"/>
              <a:ext cx="2004075" cy="276999"/>
            </a:xfrm>
            <a:prstGeom prst="rect">
              <a:avLst/>
            </a:prstGeom>
            <a:noFill/>
          </p:spPr>
          <p:txBody>
            <a:bodyPr wrap="none" rtlCol="0">
              <a:spAutoFit/>
            </a:bodyPr>
            <a:lstStyle/>
            <a:p>
              <a:r>
                <a:rPr lang="en-CA" sz="1200" dirty="0" smtClean="0">
                  <a:latin typeface="+mn-lt"/>
                </a:rPr>
                <a:t>2</a:t>
              </a:r>
              <a:r>
                <a:rPr lang="en-CA" sz="1200" baseline="30000" dirty="0" smtClean="0">
                  <a:latin typeface="+mn-lt"/>
                </a:rPr>
                <a:t>nd</a:t>
              </a:r>
              <a:r>
                <a:rPr lang="en-CA" sz="1200" dirty="0" smtClean="0">
                  <a:latin typeface="+mn-lt"/>
                </a:rPr>
                <a:t> Child Nested Circuit (HB/SC)</a:t>
              </a:r>
              <a:endParaRPr lang="en-CA" sz="1200" dirty="0">
                <a:latin typeface="+mn-lt"/>
              </a:endParaRPr>
            </a:p>
          </p:txBody>
        </p:sp>
        <p:pic>
          <p:nvPicPr>
            <p:cNvPr id="2054" name="Picture 6" descr="C:\Users\fdomingu\Desktop\Course Update\NEW Multisim Files\Presentation\Screenshots\S 107.png"/>
            <p:cNvPicPr>
              <a:picLocks noChangeAspect="1" noChangeArrowheads="1"/>
            </p:cNvPicPr>
            <p:nvPr/>
          </p:nvPicPr>
          <p:blipFill>
            <a:blip r:embed="rId2" cstate="print"/>
            <a:srcRect/>
            <a:stretch>
              <a:fillRect/>
            </a:stretch>
          </p:blipFill>
          <p:spPr bwMode="auto">
            <a:xfrm>
              <a:off x="4776788" y="1733550"/>
              <a:ext cx="2867025" cy="2095500"/>
            </a:xfrm>
            <a:prstGeom prst="rect">
              <a:avLst/>
            </a:prstGeom>
            <a:noFill/>
          </p:spPr>
        </p:pic>
        <p:cxnSp>
          <p:nvCxnSpPr>
            <p:cNvPr id="18" name="Straight Arrow Connector 17"/>
            <p:cNvCxnSpPr/>
            <p:nvPr/>
          </p:nvCxnSpPr>
          <p:spPr>
            <a:xfrm flipV="1">
              <a:off x="5600700" y="3886200"/>
              <a:ext cx="0" cy="2762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flipV="1">
              <a:off x="5391150" y="3905251"/>
              <a:ext cx="9525" cy="55244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flipV="1">
              <a:off x="5210175" y="3905252"/>
              <a:ext cx="0" cy="89534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flipH="1" flipV="1">
              <a:off x="5038725" y="3914777"/>
              <a:ext cx="9525" cy="116204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CA" dirty="0" smtClean="0"/>
              <a:t>Creating Design Blocks</a:t>
            </a:r>
            <a:endParaRPr lang="en-US" dirty="0" smtClean="0"/>
          </a:p>
        </p:txBody>
      </p:sp>
      <p:sp>
        <p:nvSpPr>
          <p:cNvPr id="215043" name="Rectangle 3"/>
          <p:cNvSpPr>
            <a:spLocks noGrp="1" noChangeArrowheads="1"/>
          </p:cNvSpPr>
          <p:nvPr>
            <p:ph idx="1"/>
          </p:nvPr>
        </p:nvSpPr>
        <p:spPr/>
        <p:txBody>
          <a:bodyPr/>
          <a:lstStyle/>
          <a:p>
            <a:r>
              <a:rPr lang="en-CA" dirty="0" smtClean="0"/>
              <a:t>Multiple options to create or use blocks</a:t>
            </a:r>
          </a:p>
          <a:p>
            <a:pPr lvl="1"/>
            <a:r>
              <a:rPr lang="en-CA" b="1" dirty="0" smtClean="0"/>
              <a:t>Place»New subcircuit (or hierarchical block)</a:t>
            </a:r>
          </a:p>
          <a:p>
            <a:pPr lvl="1"/>
            <a:r>
              <a:rPr lang="en-CA" b="1" dirty="0" smtClean="0"/>
              <a:t>Place»Hierarchical block from file</a:t>
            </a:r>
          </a:p>
          <a:p>
            <a:pPr lvl="1"/>
            <a:r>
              <a:rPr lang="en-CA" b="1" dirty="0" smtClean="0"/>
              <a:t>Place»Replace by subcircuit (or hierarchical block)</a:t>
            </a:r>
          </a:p>
        </p:txBody>
      </p:sp>
      <p:pic>
        <p:nvPicPr>
          <p:cNvPr id="215044" name="Picture 4" descr="Fig07-37_BlockStep1"/>
          <p:cNvPicPr>
            <a:picLocks noChangeAspect="1" noChangeArrowheads="1"/>
          </p:cNvPicPr>
          <p:nvPr/>
        </p:nvPicPr>
        <p:blipFill>
          <a:blip r:embed="rId2" cstate="print"/>
          <a:srcRect/>
          <a:stretch>
            <a:fillRect/>
          </a:stretch>
        </p:blipFill>
        <p:spPr bwMode="auto">
          <a:xfrm>
            <a:off x="1547813" y="3573463"/>
            <a:ext cx="5629275" cy="2562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6" name="Picture 4" descr="Fig07-28_MultiPageDesign"/>
          <p:cNvPicPr>
            <a:picLocks noChangeAspect="1" noChangeArrowheads="1"/>
          </p:cNvPicPr>
          <p:nvPr/>
        </p:nvPicPr>
        <p:blipFill>
          <a:blip r:embed="rId2" cstate="print"/>
          <a:srcRect/>
          <a:stretch>
            <a:fillRect/>
          </a:stretch>
        </p:blipFill>
        <p:spPr bwMode="auto">
          <a:xfrm>
            <a:off x="2214563" y="1714500"/>
            <a:ext cx="6357937" cy="4210050"/>
          </a:xfrm>
          <a:prstGeom prst="rect">
            <a:avLst/>
          </a:prstGeom>
          <a:noFill/>
          <a:ln w="9525">
            <a:noFill/>
            <a:miter lim="800000"/>
            <a:headEnd/>
            <a:tailEnd/>
          </a:ln>
        </p:spPr>
      </p:pic>
      <p:sp>
        <p:nvSpPr>
          <p:cNvPr id="216067" name="Rectangle 2"/>
          <p:cNvSpPr>
            <a:spLocks noGrp="1" noChangeArrowheads="1"/>
          </p:cNvSpPr>
          <p:nvPr>
            <p:ph type="title"/>
          </p:nvPr>
        </p:nvSpPr>
        <p:spPr/>
        <p:txBody>
          <a:bodyPr/>
          <a:lstStyle/>
          <a:p>
            <a:r>
              <a:rPr lang="en-CA" dirty="0" smtClean="0"/>
              <a:t>Multi-page Design</a:t>
            </a:r>
            <a:endParaRPr lang="en-US" dirty="0" smtClean="0"/>
          </a:p>
        </p:txBody>
      </p:sp>
      <p:sp>
        <p:nvSpPr>
          <p:cNvPr id="216068" name="Rectangle 3"/>
          <p:cNvSpPr>
            <a:spLocks noGrp="1" noChangeArrowheads="1"/>
          </p:cNvSpPr>
          <p:nvPr>
            <p:ph sz="half" idx="1"/>
          </p:nvPr>
        </p:nvSpPr>
        <p:spPr/>
        <p:txBody>
          <a:bodyPr/>
          <a:lstStyle/>
          <a:p>
            <a:r>
              <a:rPr lang="en-CA" dirty="0" smtClean="0"/>
              <a:t>For flat design</a:t>
            </a:r>
          </a:p>
          <a:p>
            <a:r>
              <a:rPr lang="en-CA" dirty="0" smtClean="0"/>
              <a:t>Split in pages</a:t>
            </a:r>
            <a:endParaRPr lang="en-US" dirty="0" smtClean="0"/>
          </a:p>
        </p:txBody>
      </p:sp>
      <p:sp>
        <p:nvSpPr>
          <p:cNvPr id="5" name="Content Placeholder 4"/>
          <p:cNvSpPr>
            <a:spLocks noGrp="1"/>
          </p:cNvSpPr>
          <p:nvPr>
            <p:ph sz="half" idx="2"/>
          </p:nvPr>
        </p:nvSpPr>
        <p:spPr/>
        <p:txBody>
          <a:bodyPr/>
          <a:lstStyle/>
          <a:p>
            <a:endParaRPr lang="en-U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title"/>
          </p:nvPr>
        </p:nvSpPr>
        <p:spPr/>
        <p:txBody>
          <a:bodyPr/>
          <a:lstStyle/>
          <a:p>
            <a:r>
              <a:rPr lang="en-CA" dirty="0" smtClean="0"/>
              <a:t>Multi-page Design</a:t>
            </a:r>
            <a:endParaRPr lang="en-US" dirty="0" smtClean="0"/>
          </a:p>
        </p:txBody>
      </p:sp>
      <p:sp>
        <p:nvSpPr>
          <p:cNvPr id="217091" name="Rectangle 4"/>
          <p:cNvSpPr>
            <a:spLocks noGrp="1" noChangeArrowheads="1"/>
          </p:cNvSpPr>
          <p:nvPr>
            <p:ph idx="1"/>
          </p:nvPr>
        </p:nvSpPr>
        <p:spPr/>
        <p:txBody>
          <a:bodyPr/>
          <a:lstStyle/>
          <a:p>
            <a:r>
              <a:rPr lang="en-CA" dirty="0" smtClean="0"/>
              <a:t>Same hierarchy level as top-level page</a:t>
            </a:r>
          </a:p>
          <a:p>
            <a:endParaRPr lang="en-CA" dirty="0" smtClean="0"/>
          </a:p>
          <a:p>
            <a:endParaRPr lang="en-CA" dirty="0" smtClean="0"/>
          </a:p>
          <a:p>
            <a:endParaRPr lang="en-CA" dirty="0" smtClean="0"/>
          </a:p>
          <a:p>
            <a:endParaRPr lang="en-CA" dirty="0" smtClean="0"/>
          </a:p>
          <a:p>
            <a:endParaRPr lang="en-CA" dirty="0" smtClean="0"/>
          </a:p>
          <a:p>
            <a:r>
              <a:rPr lang="en-CA" dirty="0" smtClean="0"/>
              <a:t>Workspace tabs per page (reorder in Design Toolbox)</a:t>
            </a:r>
            <a:endParaRPr lang="en-US" dirty="0" smtClean="0"/>
          </a:p>
        </p:txBody>
      </p:sp>
      <p:pic>
        <p:nvPicPr>
          <p:cNvPr id="3074" name="Picture 2" descr="C:\Users\fdomingu\Desktop\Course Update\NEW Multisim Files\Presentation\Screenshots\S 110a.png"/>
          <p:cNvPicPr>
            <a:picLocks noChangeAspect="1" noChangeArrowheads="1"/>
          </p:cNvPicPr>
          <p:nvPr/>
        </p:nvPicPr>
        <p:blipFill>
          <a:blip r:embed="rId2" cstate="print"/>
          <a:srcRect/>
          <a:stretch>
            <a:fillRect/>
          </a:stretch>
        </p:blipFill>
        <p:spPr bwMode="auto">
          <a:xfrm>
            <a:off x="3081338" y="1547813"/>
            <a:ext cx="2428875" cy="2257425"/>
          </a:xfrm>
          <a:prstGeom prst="rect">
            <a:avLst/>
          </a:prstGeom>
          <a:noFill/>
        </p:spPr>
      </p:pic>
      <p:pic>
        <p:nvPicPr>
          <p:cNvPr id="3077" name="Picture 5" descr="C:\Users\fdomingu\Desktop\Course Update\NEW Multisim Files\Presentation\Screenshots\S 110b.png"/>
          <p:cNvPicPr>
            <a:picLocks noChangeAspect="1" noChangeArrowheads="1"/>
          </p:cNvPicPr>
          <p:nvPr/>
        </p:nvPicPr>
        <p:blipFill>
          <a:blip r:embed="rId3" cstate="print"/>
          <a:srcRect/>
          <a:stretch>
            <a:fillRect/>
          </a:stretch>
        </p:blipFill>
        <p:spPr bwMode="auto">
          <a:xfrm>
            <a:off x="2847975" y="4400550"/>
            <a:ext cx="3048000" cy="1257300"/>
          </a:xfrm>
          <a:prstGeom prst="rect">
            <a:avLst/>
          </a:prstGeom>
          <a:noFill/>
        </p:spPr>
      </p:pic>
      <p:pic>
        <p:nvPicPr>
          <p:cNvPr id="11" name="Picture 9" descr="C:\Users\fdomingu\Desktop\cursors\cursor3.png"/>
          <p:cNvPicPr>
            <a:picLocks noChangeAspect="1" noChangeArrowheads="1"/>
          </p:cNvPicPr>
          <p:nvPr/>
        </p:nvPicPr>
        <p:blipFill>
          <a:blip r:embed="rId4" cstate="print"/>
          <a:srcRect/>
          <a:stretch>
            <a:fillRect/>
          </a:stretch>
        </p:blipFill>
        <p:spPr bwMode="auto">
          <a:xfrm>
            <a:off x="5186363" y="5876925"/>
            <a:ext cx="276225" cy="323850"/>
          </a:xfrm>
          <a:prstGeom prst="rect">
            <a:avLst/>
          </a:prstGeom>
          <a:noFill/>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6" descr="Fig07-33_MultiPageSplit"/>
          <p:cNvPicPr>
            <a:picLocks noChangeAspect="1" noChangeArrowheads="1"/>
          </p:cNvPicPr>
          <p:nvPr/>
        </p:nvPicPr>
        <p:blipFill>
          <a:blip r:embed="rId2" cstate="print"/>
          <a:srcRect/>
          <a:stretch>
            <a:fillRect/>
          </a:stretch>
        </p:blipFill>
        <p:spPr bwMode="auto">
          <a:xfrm>
            <a:off x="1169988" y="2668588"/>
            <a:ext cx="6973887" cy="3403600"/>
          </a:xfrm>
          <a:prstGeom prst="rect">
            <a:avLst/>
          </a:prstGeom>
          <a:noFill/>
          <a:ln w="9525">
            <a:noFill/>
            <a:miter lim="800000"/>
            <a:headEnd/>
            <a:tailEnd/>
          </a:ln>
        </p:spPr>
      </p:pic>
      <p:sp>
        <p:nvSpPr>
          <p:cNvPr id="218115" name="Rectangle 2"/>
          <p:cNvSpPr>
            <a:spLocks noGrp="1" noChangeArrowheads="1"/>
          </p:cNvSpPr>
          <p:nvPr>
            <p:ph type="title"/>
          </p:nvPr>
        </p:nvSpPr>
        <p:spPr/>
        <p:txBody>
          <a:bodyPr/>
          <a:lstStyle/>
          <a:p>
            <a:r>
              <a:rPr lang="en-CA" dirty="0" smtClean="0"/>
              <a:t>Multi-page Design</a:t>
            </a:r>
            <a:endParaRPr lang="en-US" dirty="0" smtClean="0"/>
          </a:p>
        </p:txBody>
      </p:sp>
      <p:sp>
        <p:nvSpPr>
          <p:cNvPr id="218116" name="Rectangle 3"/>
          <p:cNvSpPr>
            <a:spLocks noGrp="1" noChangeArrowheads="1"/>
          </p:cNvSpPr>
          <p:nvPr>
            <p:ph idx="1"/>
          </p:nvPr>
        </p:nvSpPr>
        <p:spPr/>
        <p:txBody>
          <a:bodyPr/>
          <a:lstStyle/>
          <a:p>
            <a:r>
              <a:rPr lang="en-CA" dirty="0" smtClean="0"/>
              <a:t>Interconnect pages with Off-page connectors.</a:t>
            </a:r>
          </a:p>
          <a:p>
            <a:r>
              <a:rPr lang="en-CA" dirty="0" smtClean="0"/>
              <a:t>Alternatively, you could use Global with On-page connectors.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CA" dirty="0" smtClean="0"/>
              <a:t>Global Options</a:t>
            </a:r>
            <a:endParaRPr lang="en-US" dirty="0" smtClean="0"/>
          </a:p>
        </p:txBody>
      </p:sp>
      <p:sp>
        <p:nvSpPr>
          <p:cNvPr id="93187" name="Rectangle 3"/>
          <p:cNvSpPr>
            <a:spLocks noGrp="1" noChangeArrowheads="1"/>
          </p:cNvSpPr>
          <p:nvPr>
            <p:ph idx="1"/>
          </p:nvPr>
        </p:nvSpPr>
        <p:spPr/>
        <p:txBody>
          <a:bodyPr/>
          <a:lstStyle/>
          <a:p>
            <a:pPr>
              <a:buNone/>
            </a:pPr>
            <a:r>
              <a:rPr lang="en-CA" b="1" dirty="0" smtClean="0"/>
              <a:t>Options»Global options</a:t>
            </a:r>
          </a:p>
          <a:p>
            <a:r>
              <a:rPr lang="en-CA" dirty="0" smtClean="0"/>
              <a:t>Vary from computer to computer</a:t>
            </a:r>
          </a:p>
          <a:p>
            <a:r>
              <a:rPr lang="en-CA" dirty="0" smtClean="0"/>
              <a:t>Stored in the User configuration file</a:t>
            </a:r>
          </a:p>
          <a:p>
            <a:pPr lvl="1"/>
            <a:r>
              <a:rPr lang="en-CA" dirty="0" smtClean="0"/>
              <a:t>Change config file and database paths</a:t>
            </a:r>
          </a:p>
          <a:p>
            <a:pPr lvl="1"/>
            <a:r>
              <a:rPr lang="en-CA" dirty="0" smtClean="0"/>
              <a:t>Save settings (security copy, backup, simulation data)</a:t>
            </a:r>
          </a:p>
          <a:p>
            <a:pPr lvl="1"/>
            <a:r>
              <a:rPr lang="en-CA" dirty="0" smtClean="0"/>
              <a:t>Component placement mode, symbol standard</a:t>
            </a:r>
          </a:p>
          <a:p>
            <a:pPr lvl="1"/>
            <a:r>
              <a:rPr lang="en-CA" dirty="0" smtClean="0"/>
              <a:t>Rectangle behavior, mouse wheel behavior, bus wiring</a:t>
            </a:r>
          </a:p>
          <a:p>
            <a:pPr lvl="1"/>
            <a:r>
              <a:rPr lang="en-CA" dirty="0" smtClean="0"/>
              <a:t>Message prompts and general simulation settings</a:t>
            </a:r>
          </a:p>
          <a:p>
            <a:endParaRPr lang="en-US" dirty="0"/>
          </a:p>
        </p:txBody>
      </p:sp>
      <p:pic>
        <p:nvPicPr>
          <p:cNvPr id="116740" name="Picture 4"/>
          <p:cNvPicPr>
            <a:picLocks noChangeAspect="1" noChangeArrowheads="1"/>
          </p:cNvPicPr>
          <p:nvPr/>
        </p:nvPicPr>
        <p:blipFill>
          <a:blip r:embed="rId3" cstate="print"/>
          <a:srcRect/>
          <a:stretch>
            <a:fillRect/>
          </a:stretch>
        </p:blipFill>
        <p:spPr bwMode="auto">
          <a:xfrm>
            <a:off x="3206750" y="392113"/>
            <a:ext cx="431800" cy="43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lang="en-CA" dirty="0" smtClean="0"/>
              <a:t>Modular Design Summary—Pros &amp; Cons</a:t>
            </a:r>
            <a:endParaRPr lang="en-US" dirty="0" smtClean="0"/>
          </a:p>
        </p:txBody>
      </p:sp>
      <p:grpSp>
        <p:nvGrpSpPr>
          <p:cNvPr id="219139" name="Group 17"/>
          <p:cNvGrpSpPr>
            <a:grpSpLocks/>
          </p:cNvGrpSpPr>
          <p:nvPr/>
        </p:nvGrpSpPr>
        <p:grpSpPr bwMode="auto">
          <a:xfrm>
            <a:off x="107950" y="1484313"/>
            <a:ext cx="9001125" cy="4608512"/>
            <a:chOff x="68" y="1026"/>
            <a:chExt cx="5670" cy="2903"/>
          </a:xfrm>
        </p:grpSpPr>
        <p:sp>
          <p:nvSpPr>
            <p:cNvPr id="219140" name="AutoShape 4"/>
            <p:cNvSpPr>
              <a:spLocks noChangeArrowheads="1"/>
            </p:cNvSpPr>
            <p:nvPr/>
          </p:nvSpPr>
          <p:spPr bwMode="auto">
            <a:xfrm>
              <a:off x="68" y="2886"/>
              <a:ext cx="817" cy="938"/>
            </a:xfrm>
            <a:prstGeom prst="roundRect">
              <a:avLst>
                <a:gd name="adj" fmla="val 16667"/>
              </a:avLst>
            </a:prstGeom>
            <a:solidFill>
              <a:srgbClr val="5E84B8"/>
            </a:solidFill>
            <a:ln w="9525">
              <a:noFill/>
              <a:round/>
              <a:headEnd/>
              <a:tailEnd/>
            </a:ln>
          </p:spPr>
          <p:txBody>
            <a:bodyPr wrap="none" anchor="ctr"/>
            <a:lstStyle/>
            <a:p>
              <a:pPr algn="ctr"/>
              <a:r>
                <a:rPr lang="en-CA" b="1" dirty="0">
                  <a:solidFill>
                    <a:srgbClr val="FFFFFF"/>
                  </a:solidFill>
                  <a:latin typeface="+mn-lt"/>
                </a:rPr>
                <a:t>Hierarchical</a:t>
              </a:r>
            </a:p>
            <a:p>
              <a:pPr algn="ctr"/>
              <a:r>
                <a:rPr lang="en-CA" b="1" dirty="0">
                  <a:solidFill>
                    <a:srgbClr val="FFFFFF"/>
                  </a:solidFill>
                  <a:latin typeface="+mn-lt"/>
                </a:rPr>
                <a:t>Blocks (HB)</a:t>
              </a:r>
              <a:endParaRPr lang="en-US" b="1" dirty="0">
                <a:solidFill>
                  <a:srgbClr val="FFFFFF"/>
                </a:solidFill>
                <a:latin typeface="+mn-lt"/>
              </a:endParaRPr>
            </a:p>
          </p:txBody>
        </p:sp>
        <p:sp>
          <p:nvSpPr>
            <p:cNvPr id="219141" name="AutoShape 5"/>
            <p:cNvSpPr>
              <a:spLocks noChangeArrowheads="1"/>
            </p:cNvSpPr>
            <p:nvPr/>
          </p:nvSpPr>
          <p:spPr bwMode="auto">
            <a:xfrm>
              <a:off x="68" y="2161"/>
              <a:ext cx="817" cy="635"/>
            </a:xfrm>
            <a:prstGeom prst="roundRect">
              <a:avLst>
                <a:gd name="adj" fmla="val 16667"/>
              </a:avLst>
            </a:prstGeom>
            <a:solidFill>
              <a:srgbClr val="5E84B8"/>
            </a:solidFill>
            <a:ln w="9525">
              <a:noFill/>
              <a:round/>
              <a:headEnd/>
              <a:tailEnd/>
            </a:ln>
          </p:spPr>
          <p:txBody>
            <a:bodyPr wrap="none" anchor="ctr"/>
            <a:lstStyle/>
            <a:p>
              <a:pPr algn="ctr"/>
              <a:r>
                <a:rPr lang="en-CA" b="1" dirty="0">
                  <a:solidFill>
                    <a:srgbClr val="FFFFFF"/>
                  </a:solidFill>
                  <a:latin typeface="+mn-lt"/>
                </a:rPr>
                <a:t>Subcircuits</a:t>
              </a:r>
            </a:p>
            <a:p>
              <a:pPr algn="ctr"/>
              <a:r>
                <a:rPr lang="en-CA" b="1" dirty="0">
                  <a:solidFill>
                    <a:srgbClr val="FFFFFF"/>
                  </a:solidFill>
                  <a:latin typeface="+mn-lt"/>
                </a:rPr>
                <a:t>(SC)</a:t>
              </a:r>
              <a:endParaRPr lang="en-US" b="1" dirty="0">
                <a:solidFill>
                  <a:srgbClr val="FFFFFF"/>
                </a:solidFill>
                <a:latin typeface="+mn-lt"/>
              </a:endParaRPr>
            </a:p>
          </p:txBody>
        </p:sp>
        <p:sp>
          <p:nvSpPr>
            <p:cNvPr id="219142" name="AutoShape 6"/>
            <p:cNvSpPr>
              <a:spLocks noChangeArrowheads="1"/>
            </p:cNvSpPr>
            <p:nvPr/>
          </p:nvSpPr>
          <p:spPr bwMode="auto">
            <a:xfrm>
              <a:off x="68" y="1253"/>
              <a:ext cx="817" cy="848"/>
            </a:xfrm>
            <a:prstGeom prst="roundRect">
              <a:avLst>
                <a:gd name="adj" fmla="val 16667"/>
              </a:avLst>
            </a:prstGeom>
            <a:solidFill>
              <a:srgbClr val="5E84B8"/>
            </a:solidFill>
            <a:ln w="9525">
              <a:noFill/>
              <a:round/>
              <a:headEnd/>
              <a:tailEnd/>
            </a:ln>
          </p:spPr>
          <p:txBody>
            <a:bodyPr wrap="none" anchor="ctr"/>
            <a:lstStyle/>
            <a:p>
              <a:pPr algn="ctr"/>
              <a:r>
                <a:rPr lang="en-CA" b="1" dirty="0">
                  <a:solidFill>
                    <a:srgbClr val="FFFFFF"/>
                  </a:solidFill>
                  <a:latin typeface="+mn-lt"/>
                </a:rPr>
                <a:t>Multi-page</a:t>
              </a:r>
              <a:endParaRPr lang="en-US" b="1" dirty="0">
                <a:solidFill>
                  <a:srgbClr val="FFFFFF"/>
                </a:solidFill>
                <a:latin typeface="+mn-lt"/>
              </a:endParaRPr>
            </a:p>
          </p:txBody>
        </p:sp>
        <p:sp>
          <p:nvSpPr>
            <p:cNvPr id="219143" name="AutoShape 7"/>
            <p:cNvSpPr>
              <a:spLocks noChangeArrowheads="1"/>
            </p:cNvSpPr>
            <p:nvPr/>
          </p:nvSpPr>
          <p:spPr bwMode="auto">
            <a:xfrm>
              <a:off x="930" y="1026"/>
              <a:ext cx="2223" cy="181"/>
            </a:xfrm>
            <a:prstGeom prst="roundRect">
              <a:avLst>
                <a:gd name="adj" fmla="val 16667"/>
              </a:avLst>
            </a:prstGeom>
            <a:solidFill>
              <a:srgbClr val="99CCFF"/>
            </a:solidFill>
            <a:ln w="9525">
              <a:noFill/>
              <a:round/>
              <a:headEnd/>
              <a:tailEnd/>
            </a:ln>
          </p:spPr>
          <p:txBody>
            <a:bodyPr wrap="none" anchor="ctr"/>
            <a:lstStyle/>
            <a:p>
              <a:pPr algn="ctr"/>
              <a:r>
                <a:rPr lang="en-CA" sz="2000" b="1" dirty="0">
                  <a:solidFill>
                    <a:srgbClr val="000000"/>
                  </a:solidFill>
                  <a:latin typeface="+mn-lt"/>
                </a:rPr>
                <a:t>Pros</a:t>
              </a:r>
              <a:endParaRPr lang="en-US" sz="2000" b="1" dirty="0">
                <a:solidFill>
                  <a:srgbClr val="000000"/>
                </a:solidFill>
                <a:latin typeface="+mn-lt"/>
              </a:endParaRPr>
            </a:p>
          </p:txBody>
        </p:sp>
        <p:sp>
          <p:nvSpPr>
            <p:cNvPr id="219144" name="AutoShape 8"/>
            <p:cNvSpPr>
              <a:spLocks noChangeArrowheads="1"/>
            </p:cNvSpPr>
            <p:nvPr/>
          </p:nvSpPr>
          <p:spPr bwMode="auto">
            <a:xfrm>
              <a:off x="3198" y="1026"/>
              <a:ext cx="2222" cy="181"/>
            </a:xfrm>
            <a:prstGeom prst="roundRect">
              <a:avLst>
                <a:gd name="adj" fmla="val 16667"/>
              </a:avLst>
            </a:prstGeom>
            <a:solidFill>
              <a:srgbClr val="99CCFF"/>
            </a:solidFill>
            <a:ln w="9525">
              <a:noFill/>
              <a:round/>
              <a:headEnd/>
              <a:tailEnd/>
            </a:ln>
          </p:spPr>
          <p:txBody>
            <a:bodyPr wrap="none" anchor="ctr"/>
            <a:lstStyle/>
            <a:p>
              <a:pPr algn="ctr"/>
              <a:r>
                <a:rPr lang="en-CA" sz="2000" b="1" dirty="0">
                  <a:solidFill>
                    <a:srgbClr val="000000"/>
                  </a:solidFill>
                  <a:latin typeface="+mn-lt"/>
                </a:rPr>
                <a:t>Cons</a:t>
              </a:r>
              <a:endParaRPr lang="en-US" sz="2000" b="1" dirty="0">
                <a:solidFill>
                  <a:srgbClr val="000000"/>
                </a:solidFill>
                <a:latin typeface="+mn-lt"/>
              </a:endParaRPr>
            </a:p>
          </p:txBody>
        </p:sp>
        <p:sp>
          <p:nvSpPr>
            <p:cNvPr id="219145" name="Text Box 9"/>
            <p:cNvSpPr txBox="1">
              <a:spLocks noChangeArrowheads="1"/>
            </p:cNvSpPr>
            <p:nvPr/>
          </p:nvSpPr>
          <p:spPr bwMode="auto">
            <a:xfrm>
              <a:off x="930" y="1253"/>
              <a:ext cx="2223" cy="465"/>
            </a:xfrm>
            <a:prstGeom prst="rect">
              <a:avLst/>
            </a:prstGeom>
            <a:gradFill rotWithShape="1">
              <a:gsLst>
                <a:gs pos="0">
                  <a:srgbClr val="EAEAEA"/>
                </a:gs>
                <a:gs pos="100000">
                  <a:schemeClr val="bg1"/>
                </a:gs>
              </a:gsLst>
              <a:lin ang="5400000" scaled="1"/>
            </a:gradFill>
            <a:ln w="9525">
              <a:noFill/>
              <a:miter lim="800000"/>
              <a:headEnd/>
              <a:tailEnd/>
            </a:ln>
          </p:spPr>
          <p:txBody>
            <a:bodyPr>
              <a:spAutoFit/>
            </a:bodyPr>
            <a:lstStyle/>
            <a:p>
              <a:pPr marL="114300" indent="-114300">
                <a:buFontTx/>
                <a:buChar char="•"/>
              </a:pPr>
              <a:r>
                <a:rPr lang="en-CA" sz="1400" dirty="0">
                  <a:solidFill>
                    <a:srgbClr val="000000"/>
                  </a:solidFill>
                  <a:latin typeface="+mn-lt"/>
                </a:rPr>
                <a:t>Good for flat designs</a:t>
              </a:r>
            </a:p>
            <a:p>
              <a:pPr marL="114300" indent="-114300">
                <a:buFontTx/>
                <a:buChar char="•"/>
              </a:pPr>
              <a:r>
                <a:rPr lang="en-CA" sz="1400" dirty="0">
                  <a:solidFill>
                    <a:srgbClr val="000000"/>
                  </a:solidFill>
                  <a:latin typeface="+mn-lt"/>
                </a:rPr>
                <a:t>Every page saved in the same circuit file</a:t>
              </a:r>
            </a:p>
            <a:p>
              <a:pPr marL="114300" indent="-114300">
                <a:buFontTx/>
                <a:buChar char="•"/>
              </a:pPr>
              <a:r>
                <a:rPr lang="en-CA" sz="1400" dirty="0">
                  <a:solidFill>
                    <a:srgbClr val="000000"/>
                  </a:solidFill>
                  <a:latin typeface="+mn-lt"/>
                </a:rPr>
                <a:t>Organized horizontal view of design</a:t>
              </a:r>
              <a:endParaRPr lang="en-US" sz="1400" dirty="0">
                <a:solidFill>
                  <a:srgbClr val="000000"/>
                </a:solidFill>
                <a:latin typeface="+mn-lt"/>
              </a:endParaRPr>
            </a:p>
          </p:txBody>
        </p:sp>
        <p:sp>
          <p:nvSpPr>
            <p:cNvPr id="219146" name="Text Box 10"/>
            <p:cNvSpPr txBox="1">
              <a:spLocks noChangeArrowheads="1"/>
            </p:cNvSpPr>
            <p:nvPr/>
          </p:nvSpPr>
          <p:spPr bwMode="auto">
            <a:xfrm>
              <a:off x="3198" y="1253"/>
              <a:ext cx="2223" cy="737"/>
            </a:xfrm>
            <a:prstGeom prst="rect">
              <a:avLst/>
            </a:prstGeom>
            <a:gradFill rotWithShape="1">
              <a:gsLst>
                <a:gs pos="0">
                  <a:srgbClr val="EAEAEA"/>
                </a:gs>
                <a:gs pos="100000">
                  <a:schemeClr val="bg1"/>
                </a:gs>
              </a:gsLst>
              <a:lin ang="5400000" scaled="1"/>
            </a:gradFill>
            <a:ln w="9525">
              <a:noFill/>
              <a:miter lim="800000"/>
              <a:headEnd/>
              <a:tailEnd/>
            </a:ln>
          </p:spPr>
          <p:txBody>
            <a:bodyPr>
              <a:spAutoFit/>
            </a:bodyPr>
            <a:lstStyle/>
            <a:p>
              <a:pPr marL="114300" indent="-114300">
                <a:buFontTx/>
                <a:buChar char="•"/>
              </a:pPr>
              <a:r>
                <a:rPr lang="en-CA" sz="1400" dirty="0">
                  <a:solidFill>
                    <a:srgbClr val="000000"/>
                  </a:solidFill>
                  <a:latin typeface="+mn-lt"/>
                </a:rPr>
                <a:t>Not for reusing blocks in a later project</a:t>
              </a:r>
            </a:p>
            <a:p>
              <a:pPr marL="114300" indent="-114300">
                <a:buFontTx/>
                <a:buChar char="•"/>
              </a:pPr>
              <a:r>
                <a:rPr lang="en-CA" sz="1400" dirty="0">
                  <a:solidFill>
                    <a:srgbClr val="000000"/>
                  </a:solidFill>
                  <a:latin typeface="+mn-lt"/>
                </a:rPr>
                <a:t>Not recommended for non-flat designs</a:t>
              </a:r>
              <a:endParaRPr lang="en-US" sz="1400" dirty="0">
                <a:solidFill>
                  <a:srgbClr val="000000"/>
                </a:solidFill>
                <a:latin typeface="+mn-lt"/>
              </a:endParaRPr>
            </a:p>
            <a:p>
              <a:pPr marL="114300" indent="-114300">
                <a:buFontTx/>
                <a:buChar char="•"/>
              </a:pPr>
              <a:r>
                <a:rPr lang="en-CA" sz="1400" dirty="0">
                  <a:solidFill>
                    <a:srgbClr val="000000"/>
                  </a:solidFill>
                  <a:latin typeface="+mn-lt"/>
                </a:rPr>
                <a:t>File size is bigger</a:t>
              </a:r>
            </a:p>
            <a:p>
              <a:pPr marL="114300" indent="-114300">
                <a:buFontTx/>
                <a:buChar char="•"/>
              </a:pPr>
              <a:r>
                <a:rPr lang="en-CA" sz="1400" dirty="0">
                  <a:solidFill>
                    <a:srgbClr val="000000"/>
                  </a:solidFill>
                  <a:latin typeface="+mn-lt"/>
                </a:rPr>
                <a:t>Updating a section requires the complete circuit to be open</a:t>
              </a:r>
              <a:endParaRPr lang="en-US" sz="1400" dirty="0">
                <a:solidFill>
                  <a:srgbClr val="000000"/>
                </a:solidFill>
                <a:latin typeface="+mn-lt"/>
              </a:endParaRPr>
            </a:p>
          </p:txBody>
        </p:sp>
        <p:sp>
          <p:nvSpPr>
            <p:cNvPr id="152587" name="Text Box 11"/>
            <p:cNvSpPr txBox="1">
              <a:spLocks noChangeArrowheads="1"/>
            </p:cNvSpPr>
            <p:nvPr/>
          </p:nvSpPr>
          <p:spPr bwMode="auto">
            <a:xfrm>
              <a:off x="930" y="2161"/>
              <a:ext cx="2223" cy="601"/>
            </a:xfrm>
            <a:prstGeom prst="rect">
              <a:avLst/>
            </a:prstGeom>
            <a:gradFill rotWithShape="1">
              <a:gsLst>
                <a:gs pos="0">
                  <a:srgbClr val="EAEAEA"/>
                </a:gs>
                <a:gs pos="100000">
                  <a:schemeClr val="bg1"/>
                </a:gs>
              </a:gsLst>
              <a:lin ang="5400000" scaled="1"/>
            </a:gradFill>
            <a:ln w="9525">
              <a:noFill/>
              <a:miter lim="800000"/>
              <a:headEnd/>
              <a:tailEnd/>
            </a:ln>
            <a:effectLst/>
          </p:spPr>
          <p:txBody>
            <a:bodyPr>
              <a:spAutoFit/>
            </a:bodyPr>
            <a:lstStyle/>
            <a:p>
              <a:pPr marL="114300" indent="-114300" fontAlgn="auto">
                <a:spcBef>
                  <a:spcPts val="0"/>
                </a:spcBef>
                <a:spcAft>
                  <a:spcPts val="0"/>
                </a:spcAft>
                <a:buFontTx/>
                <a:buChar char="•"/>
                <a:defRPr/>
              </a:pPr>
              <a:r>
                <a:rPr lang="en-CA" sz="1400" dirty="0">
                  <a:solidFill>
                    <a:srgbClr val="000000"/>
                  </a:solidFill>
                  <a:latin typeface="+mn-lt"/>
                </a:rPr>
                <a:t>Every page saved in the same circuit file</a:t>
              </a:r>
            </a:p>
            <a:p>
              <a:pPr marL="114300" indent="-114300" fontAlgn="auto">
                <a:spcBef>
                  <a:spcPts val="0"/>
                </a:spcBef>
                <a:spcAft>
                  <a:spcPts val="0"/>
                </a:spcAft>
                <a:buFontTx/>
                <a:buChar char="•"/>
                <a:defRPr/>
              </a:pPr>
              <a:r>
                <a:rPr lang="en-CA" sz="1400" dirty="0">
                  <a:solidFill>
                    <a:srgbClr val="000000"/>
                  </a:solidFill>
                  <a:latin typeface="+mn-lt"/>
                </a:rPr>
                <a:t>Symbol is editable</a:t>
              </a:r>
            </a:p>
            <a:p>
              <a:pPr marL="114300" indent="-114300" fontAlgn="auto">
                <a:spcBef>
                  <a:spcPts val="0"/>
                </a:spcBef>
                <a:spcAft>
                  <a:spcPts val="0"/>
                </a:spcAft>
                <a:buFontTx/>
                <a:buChar char="•"/>
                <a:defRPr/>
              </a:pPr>
              <a:r>
                <a:rPr lang="en-CA" sz="1400" dirty="0">
                  <a:solidFill>
                    <a:srgbClr val="000000"/>
                  </a:solidFill>
                  <a:latin typeface="+mn-lt"/>
                </a:rPr>
                <a:t>Easy to visualize functional blocks</a:t>
              </a:r>
            </a:p>
            <a:p>
              <a:pPr fontAlgn="auto">
                <a:spcBef>
                  <a:spcPts val="0"/>
                </a:spcBef>
                <a:spcAft>
                  <a:spcPts val="0"/>
                </a:spcAft>
                <a:buFontTx/>
                <a:buChar char="•"/>
                <a:defRPr/>
              </a:pPr>
              <a:endParaRPr lang="en-US" sz="1400" dirty="0">
                <a:solidFill>
                  <a:srgbClr val="000000"/>
                </a:solidFill>
                <a:latin typeface="+mn-lt"/>
              </a:endParaRPr>
            </a:p>
          </p:txBody>
        </p:sp>
        <p:sp>
          <p:nvSpPr>
            <p:cNvPr id="219148" name="Text Box 12"/>
            <p:cNvSpPr txBox="1">
              <a:spLocks noChangeArrowheads="1"/>
            </p:cNvSpPr>
            <p:nvPr/>
          </p:nvSpPr>
          <p:spPr bwMode="auto">
            <a:xfrm>
              <a:off x="3198" y="2161"/>
              <a:ext cx="2223" cy="601"/>
            </a:xfrm>
            <a:prstGeom prst="rect">
              <a:avLst/>
            </a:prstGeom>
            <a:gradFill rotWithShape="1">
              <a:gsLst>
                <a:gs pos="0">
                  <a:srgbClr val="EAEAEA"/>
                </a:gs>
                <a:gs pos="100000">
                  <a:schemeClr val="bg1"/>
                </a:gs>
              </a:gsLst>
              <a:lin ang="5400000" scaled="1"/>
            </a:gradFill>
            <a:ln w="9525">
              <a:noFill/>
              <a:miter lim="800000"/>
              <a:headEnd/>
              <a:tailEnd/>
            </a:ln>
          </p:spPr>
          <p:txBody>
            <a:bodyPr>
              <a:spAutoFit/>
            </a:bodyPr>
            <a:lstStyle/>
            <a:p>
              <a:pPr marL="114300" indent="-114300">
                <a:buFontTx/>
                <a:buChar char="•"/>
              </a:pPr>
              <a:r>
                <a:rPr lang="en-CA" sz="1400" dirty="0">
                  <a:solidFill>
                    <a:srgbClr val="000000"/>
                  </a:solidFill>
                  <a:latin typeface="+mn-lt"/>
                </a:rPr>
                <a:t>Not for reusing blocks in a later project</a:t>
              </a:r>
            </a:p>
            <a:p>
              <a:pPr marL="114300" indent="-114300">
                <a:buFontTx/>
                <a:buChar char="•"/>
              </a:pPr>
              <a:r>
                <a:rPr lang="en-CA" sz="1400" dirty="0">
                  <a:solidFill>
                    <a:srgbClr val="000000"/>
                  </a:solidFill>
                  <a:latin typeface="+mn-lt"/>
                </a:rPr>
                <a:t>File size is bigger</a:t>
              </a:r>
            </a:p>
            <a:p>
              <a:pPr marL="114300" indent="-114300">
                <a:buFontTx/>
                <a:buChar char="•"/>
              </a:pPr>
              <a:r>
                <a:rPr lang="en-CA" sz="1400" dirty="0">
                  <a:solidFill>
                    <a:srgbClr val="000000"/>
                  </a:solidFill>
                  <a:latin typeface="+mn-lt"/>
                </a:rPr>
                <a:t>Updating a section requires the complete circuit to be open</a:t>
              </a:r>
              <a:endParaRPr lang="en-US" sz="1400" dirty="0">
                <a:solidFill>
                  <a:srgbClr val="000000"/>
                </a:solidFill>
                <a:latin typeface="+mn-lt"/>
              </a:endParaRPr>
            </a:p>
          </p:txBody>
        </p:sp>
        <p:sp>
          <p:nvSpPr>
            <p:cNvPr id="219149" name="Text Box 13"/>
            <p:cNvSpPr txBox="1">
              <a:spLocks noChangeArrowheads="1"/>
            </p:cNvSpPr>
            <p:nvPr/>
          </p:nvSpPr>
          <p:spPr bwMode="auto">
            <a:xfrm>
              <a:off x="930" y="2931"/>
              <a:ext cx="2223" cy="872"/>
            </a:xfrm>
            <a:prstGeom prst="rect">
              <a:avLst/>
            </a:prstGeom>
            <a:gradFill rotWithShape="1">
              <a:gsLst>
                <a:gs pos="0">
                  <a:srgbClr val="EAEAEA"/>
                </a:gs>
                <a:gs pos="100000">
                  <a:schemeClr val="bg1"/>
                </a:gs>
              </a:gsLst>
              <a:lin ang="5400000" scaled="1"/>
            </a:gradFill>
            <a:ln w="9525">
              <a:noFill/>
              <a:miter lim="800000"/>
              <a:headEnd/>
              <a:tailEnd/>
            </a:ln>
          </p:spPr>
          <p:txBody>
            <a:bodyPr>
              <a:spAutoFit/>
            </a:bodyPr>
            <a:lstStyle/>
            <a:p>
              <a:pPr marL="114300" indent="-114300">
                <a:buFontTx/>
                <a:buChar char="•"/>
              </a:pPr>
              <a:r>
                <a:rPr lang="en-CA" sz="1400" dirty="0">
                  <a:solidFill>
                    <a:srgbClr val="000000"/>
                  </a:solidFill>
                  <a:latin typeface="+mn-lt"/>
                </a:rPr>
                <a:t>Best option to reuse circuit blocks</a:t>
              </a:r>
            </a:p>
            <a:p>
              <a:pPr marL="114300" indent="-114300">
                <a:buFontTx/>
                <a:buChar char="•"/>
              </a:pPr>
              <a:r>
                <a:rPr lang="en-CA" sz="1400" dirty="0">
                  <a:solidFill>
                    <a:srgbClr val="000000"/>
                  </a:solidFill>
                  <a:latin typeface="+mn-lt"/>
                </a:rPr>
                <a:t>Symbol is editable</a:t>
              </a:r>
            </a:p>
            <a:p>
              <a:pPr marL="114300" indent="-114300">
                <a:buFontTx/>
                <a:buChar char="•"/>
              </a:pPr>
              <a:r>
                <a:rPr lang="en-CA" sz="1400" dirty="0">
                  <a:solidFill>
                    <a:srgbClr val="000000"/>
                  </a:solidFill>
                  <a:latin typeface="+mn-lt"/>
                </a:rPr>
                <a:t>Smaller file size</a:t>
              </a:r>
            </a:p>
            <a:p>
              <a:pPr marL="114300" indent="-114300">
                <a:buFontTx/>
                <a:buChar char="•"/>
              </a:pPr>
              <a:r>
                <a:rPr lang="en-CA" sz="1400" dirty="0">
                  <a:solidFill>
                    <a:srgbClr val="000000"/>
                  </a:solidFill>
                  <a:latin typeface="+mn-lt"/>
                </a:rPr>
                <a:t>Easy to visualize functional blocks</a:t>
              </a:r>
            </a:p>
            <a:p>
              <a:pPr marL="114300" indent="-114300">
                <a:buFontTx/>
                <a:buChar char="•"/>
              </a:pPr>
              <a:r>
                <a:rPr lang="en-CA" sz="1400" dirty="0">
                  <a:solidFill>
                    <a:srgbClr val="000000"/>
                  </a:solidFill>
                  <a:latin typeface="+mn-lt"/>
                </a:rPr>
                <a:t>Updating the HB updates all designs where it is used</a:t>
              </a:r>
              <a:endParaRPr lang="en-US" sz="1400" dirty="0">
                <a:solidFill>
                  <a:srgbClr val="000000"/>
                </a:solidFill>
                <a:latin typeface="+mn-lt"/>
              </a:endParaRPr>
            </a:p>
          </p:txBody>
        </p:sp>
        <p:sp>
          <p:nvSpPr>
            <p:cNvPr id="219150" name="Text Box 14"/>
            <p:cNvSpPr txBox="1">
              <a:spLocks noChangeArrowheads="1"/>
            </p:cNvSpPr>
            <p:nvPr/>
          </p:nvSpPr>
          <p:spPr bwMode="auto">
            <a:xfrm>
              <a:off x="3198" y="2931"/>
              <a:ext cx="2223" cy="368"/>
            </a:xfrm>
            <a:prstGeom prst="rect">
              <a:avLst/>
            </a:prstGeom>
            <a:gradFill rotWithShape="1">
              <a:gsLst>
                <a:gs pos="0">
                  <a:srgbClr val="EAEAEA"/>
                </a:gs>
                <a:gs pos="100000">
                  <a:schemeClr val="bg1"/>
                </a:gs>
              </a:gsLst>
              <a:lin ang="5400000" scaled="1"/>
            </a:gradFill>
            <a:ln w="9525">
              <a:noFill/>
              <a:miter lim="800000"/>
              <a:headEnd/>
              <a:tailEnd/>
            </a:ln>
          </p:spPr>
          <p:txBody>
            <a:bodyPr>
              <a:spAutoFit/>
            </a:bodyPr>
            <a:lstStyle/>
            <a:p>
              <a:pPr marL="114300" indent="-114300">
                <a:buFontTx/>
                <a:buChar char="•"/>
              </a:pPr>
              <a:r>
                <a:rPr lang="en-CA" sz="1600" dirty="0">
                  <a:solidFill>
                    <a:srgbClr val="000000"/>
                  </a:solidFill>
                  <a:latin typeface="+mn-lt"/>
                </a:rPr>
                <a:t>HBs need to accompany the main design file every time you move it</a:t>
              </a:r>
              <a:endParaRPr lang="en-US" sz="1600" dirty="0">
                <a:solidFill>
                  <a:srgbClr val="000000"/>
                </a:solidFill>
                <a:latin typeface="+mn-lt"/>
              </a:endParaRPr>
            </a:p>
          </p:txBody>
        </p:sp>
        <p:sp>
          <p:nvSpPr>
            <p:cNvPr id="219151" name="AutoShape 15"/>
            <p:cNvSpPr>
              <a:spLocks noChangeArrowheads="1"/>
            </p:cNvSpPr>
            <p:nvPr/>
          </p:nvSpPr>
          <p:spPr bwMode="auto">
            <a:xfrm>
              <a:off x="5432" y="1253"/>
              <a:ext cx="306" cy="2676"/>
            </a:xfrm>
            <a:prstGeom prst="downArrow">
              <a:avLst>
                <a:gd name="adj1" fmla="val 49676"/>
                <a:gd name="adj2" fmla="val 73605"/>
              </a:avLst>
            </a:prstGeom>
            <a:solidFill>
              <a:srgbClr val="5E84B8"/>
            </a:solidFill>
            <a:ln w="9525">
              <a:noFill/>
              <a:miter lim="800000"/>
              <a:headEnd/>
              <a:tailEnd/>
            </a:ln>
          </p:spPr>
          <p:txBody>
            <a:bodyPr vert="eaVert" wrap="none" anchor="ctr"/>
            <a:lstStyle/>
            <a:p>
              <a:pPr algn="ctr"/>
              <a:r>
                <a:rPr lang="en-CA" sz="1600" b="1" dirty="0">
                  <a:solidFill>
                    <a:srgbClr val="FFFFFF"/>
                  </a:solidFill>
                  <a:latin typeface="+mn-lt"/>
                </a:rPr>
                <a:t>Recommended</a:t>
              </a:r>
              <a:endParaRPr lang="en-US" sz="1600" b="1" dirty="0">
                <a:solidFill>
                  <a:srgbClr val="FFFFFF"/>
                </a:solidFill>
                <a:latin typeface="+mn-lt"/>
              </a:endParaRPr>
            </a:p>
          </p:txBody>
        </p:sp>
      </p:gr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2" name="Picture 4" descr="Fig07-64_ERCmarkers"/>
          <p:cNvPicPr>
            <a:picLocks noChangeAspect="1" noChangeArrowheads="1"/>
          </p:cNvPicPr>
          <p:nvPr/>
        </p:nvPicPr>
        <p:blipFill>
          <a:blip r:embed="rId2" cstate="print"/>
          <a:srcRect/>
          <a:stretch>
            <a:fillRect/>
          </a:stretch>
        </p:blipFill>
        <p:spPr bwMode="auto">
          <a:xfrm>
            <a:off x="4946650" y="1412875"/>
            <a:ext cx="4089400" cy="4138613"/>
          </a:xfrm>
          <a:prstGeom prst="rect">
            <a:avLst/>
          </a:prstGeom>
          <a:noFill/>
          <a:ln w="9525">
            <a:noFill/>
            <a:miter lim="800000"/>
            <a:headEnd/>
            <a:tailEnd/>
          </a:ln>
        </p:spPr>
      </p:pic>
      <p:sp>
        <p:nvSpPr>
          <p:cNvPr id="220163" name="Rectangle 2"/>
          <p:cNvSpPr>
            <a:spLocks noGrp="1" noChangeArrowheads="1"/>
          </p:cNvSpPr>
          <p:nvPr>
            <p:ph type="title"/>
          </p:nvPr>
        </p:nvSpPr>
        <p:spPr/>
        <p:txBody>
          <a:bodyPr/>
          <a:lstStyle/>
          <a:p>
            <a:r>
              <a:rPr lang="en-CA" dirty="0" smtClean="0"/>
              <a:t>Electrical Rules Check (ERC)</a:t>
            </a:r>
            <a:endParaRPr lang="en-US" dirty="0" smtClean="0"/>
          </a:p>
        </p:txBody>
      </p:sp>
      <p:sp>
        <p:nvSpPr>
          <p:cNvPr id="113667" name="Rectangle 3"/>
          <p:cNvSpPr>
            <a:spLocks noGrp="1" noChangeArrowheads="1"/>
          </p:cNvSpPr>
          <p:nvPr>
            <p:ph idx="1"/>
          </p:nvPr>
        </p:nvSpPr>
        <p:spPr/>
        <p:txBody>
          <a:bodyPr rtlCol="0">
            <a:normAutofit/>
          </a:bodyPr>
          <a:lstStyle/>
          <a:p>
            <a:pPr fontAlgn="auto">
              <a:spcAft>
                <a:spcPts val="0"/>
              </a:spcAft>
              <a:buFont typeface="Arial" pitchFamily="34" charset="0"/>
              <a:buNone/>
              <a:defRPr/>
            </a:pPr>
            <a:r>
              <a:rPr lang="en-CA" dirty="0"/>
              <a:t>Verify your circuit for electrical errors</a:t>
            </a:r>
          </a:p>
          <a:p>
            <a:pPr>
              <a:defRPr/>
            </a:pPr>
            <a:r>
              <a:rPr lang="en-CA" dirty="0"/>
              <a:t>GND pins connected to PWR pins</a:t>
            </a:r>
          </a:p>
          <a:p>
            <a:pPr lvl="1" fontAlgn="auto">
              <a:spcAft>
                <a:spcPts val="0"/>
              </a:spcAft>
              <a:buFont typeface="Arial" pitchFamily="34" charset="0"/>
              <a:buNone/>
              <a:defRPr/>
            </a:pPr>
            <a:endParaRPr lang="en-CA" dirty="0"/>
          </a:p>
          <a:p>
            <a:pPr fontAlgn="auto">
              <a:spcAft>
                <a:spcPts val="0"/>
              </a:spcAft>
              <a:buFont typeface="Arial" pitchFamily="34" charset="0"/>
              <a:buNone/>
              <a:defRPr/>
            </a:pPr>
            <a:r>
              <a:rPr lang="en-CA" i="1" dirty="0"/>
              <a:t>User-defined</a:t>
            </a:r>
            <a:r>
              <a:rPr lang="en-CA" dirty="0"/>
              <a:t> rules matrix</a:t>
            </a:r>
          </a:p>
          <a:p>
            <a:pPr marL="228600" indent="-228600" fontAlgn="auto">
              <a:spcAft>
                <a:spcPts val="0"/>
              </a:spcAft>
              <a:buFont typeface="Arial" pitchFamily="34" charset="0"/>
              <a:buChar char="•"/>
              <a:defRPr/>
            </a:pPr>
            <a:r>
              <a:rPr lang="en-CA" b="1" dirty="0" smtClean="0"/>
              <a:t>Tools»Electrical rules check</a:t>
            </a:r>
            <a:endParaRPr lang="en-CA" b="1" dirty="0"/>
          </a:p>
          <a:p>
            <a:pPr marL="228600" indent="-228600" fontAlgn="auto">
              <a:spcAft>
                <a:spcPts val="0"/>
              </a:spcAft>
              <a:buFont typeface="Arial" pitchFamily="34" charset="0"/>
              <a:buChar char="•"/>
              <a:defRPr/>
            </a:pPr>
            <a:r>
              <a:rPr lang="en-CA" dirty="0"/>
              <a:t>ERC Markers show </a:t>
            </a:r>
            <a:r>
              <a:rPr lang="en-CA" dirty="0" smtClean="0"/>
              <a:t/>
            </a:r>
            <a:br>
              <a:rPr lang="en-CA" dirty="0" smtClean="0"/>
            </a:br>
            <a:r>
              <a:rPr lang="en-CA" dirty="0" smtClean="0"/>
              <a:t>error </a:t>
            </a:r>
            <a:r>
              <a:rPr lang="en-CA" dirty="0"/>
              <a:t>location</a:t>
            </a:r>
            <a:endParaRPr lang="en-US"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CA" dirty="0" smtClean="0"/>
              <a:t>ERC Rules Matrix</a:t>
            </a:r>
            <a:endParaRPr lang="en-US" dirty="0" smtClean="0"/>
          </a:p>
        </p:txBody>
      </p:sp>
      <p:sp>
        <p:nvSpPr>
          <p:cNvPr id="221187" name="Rectangle 3"/>
          <p:cNvSpPr>
            <a:spLocks noGrp="1" noChangeArrowheads="1"/>
          </p:cNvSpPr>
          <p:nvPr>
            <p:ph sz="half" idx="1"/>
          </p:nvPr>
        </p:nvSpPr>
        <p:spPr/>
        <p:txBody>
          <a:bodyPr/>
          <a:lstStyle/>
          <a:p>
            <a:r>
              <a:rPr lang="en-CA" dirty="0" smtClean="0"/>
              <a:t>Click color box to change status code</a:t>
            </a:r>
          </a:p>
          <a:p>
            <a:r>
              <a:rPr lang="en-CA" dirty="0" smtClean="0"/>
              <a:t>Match row by column connection</a:t>
            </a:r>
            <a:endParaRPr lang="en-US" dirty="0" smtClean="0"/>
          </a:p>
        </p:txBody>
      </p:sp>
      <p:sp>
        <p:nvSpPr>
          <p:cNvPr id="5" name="Content Placeholder 4"/>
          <p:cNvSpPr>
            <a:spLocks noGrp="1"/>
          </p:cNvSpPr>
          <p:nvPr>
            <p:ph sz="half" idx="2"/>
          </p:nvPr>
        </p:nvSpPr>
        <p:spPr/>
        <p:txBody>
          <a:bodyPr/>
          <a:lstStyle/>
          <a:p>
            <a:endParaRPr lang="en-US" dirty="0"/>
          </a:p>
        </p:txBody>
      </p:sp>
      <p:pic>
        <p:nvPicPr>
          <p:cNvPr id="4098" name="Picture 2" descr="C:\Users\fdomingu\Desktop\Course Update\NEW Multisim Files\Presentation\Screenshots\S 114.png"/>
          <p:cNvPicPr>
            <a:picLocks noChangeAspect="1" noChangeArrowheads="1"/>
          </p:cNvPicPr>
          <p:nvPr/>
        </p:nvPicPr>
        <p:blipFill>
          <a:blip r:embed="rId2" cstate="print"/>
          <a:srcRect/>
          <a:stretch>
            <a:fillRect/>
          </a:stretch>
        </p:blipFill>
        <p:spPr bwMode="auto">
          <a:xfrm>
            <a:off x="4448175" y="1262063"/>
            <a:ext cx="4210050" cy="4752975"/>
          </a:xfrm>
          <a:prstGeom prst="rect">
            <a:avLst/>
          </a:prstGeom>
          <a:noFill/>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CA" dirty="0" smtClean="0"/>
              <a:t>ERC Rules Matrix—Definitions</a:t>
            </a:r>
            <a:endParaRPr lang="en-US" dirty="0" smtClean="0"/>
          </a:p>
        </p:txBody>
      </p:sp>
      <p:grpSp>
        <p:nvGrpSpPr>
          <p:cNvPr id="222211" name="Group 8"/>
          <p:cNvGrpSpPr>
            <a:grpSpLocks/>
          </p:cNvGrpSpPr>
          <p:nvPr/>
        </p:nvGrpSpPr>
        <p:grpSpPr bwMode="auto">
          <a:xfrm>
            <a:off x="1042988" y="2060575"/>
            <a:ext cx="6888162" cy="3271838"/>
            <a:chOff x="1042988" y="2060575"/>
            <a:chExt cx="6888162" cy="3271838"/>
          </a:xfrm>
        </p:grpSpPr>
        <p:pic>
          <p:nvPicPr>
            <p:cNvPr id="222212" name="Picture 5"/>
            <p:cNvPicPr>
              <a:picLocks noChangeAspect="1" noChangeArrowheads="1"/>
            </p:cNvPicPr>
            <p:nvPr/>
          </p:nvPicPr>
          <p:blipFill>
            <a:blip r:embed="rId2" cstate="print"/>
            <a:srcRect/>
            <a:stretch>
              <a:fillRect/>
            </a:stretch>
          </p:blipFill>
          <p:spPr bwMode="auto">
            <a:xfrm>
              <a:off x="1042988" y="2060575"/>
              <a:ext cx="6888162" cy="3271838"/>
            </a:xfrm>
            <a:prstGeom prst="rect">
              <a:avLst/>
            </a:prstGeom>
            <a:noFill/>
            <a:ln w="9525">
              <a:noFill/>
              <a:miter lim="800000"/>
              <a:headEnd/>
              <a:tailEnd/>
            </a:ln>
          </p:spPr>
        </p:pic>
        <p:pic>
          <p:nvPicPr>
            <p:cNvPr id="222213" name="Picture 2"/>
            <p:cNvPicPr>
              <a:picLocks noChangeAspect="1" noChangeArrowheads="1"/>
            </p:cNvPicPr>
            <p:nvPr/>
          </p:nvPicPr>
          <p:blipFill>
            <a:blip r:embed="rId3" cstate="print"/>
            <a:srcRect/>
            <a:stretch>
              <a:fillRect/>
            </a:stretch>
          </p:blipFill>
          <p:spPr bwMode="auto">
            <a:xfrm>
              <a:off x="2214546" y="2071678"/>
              <a:ext cx="357190" cy="357190"/>
            </a:xfrm>
            <a:prstGeom prst="rect">
              <a:avLst/>
            </a:prstGeom>
            <a:noFill/>
            <a:ln w="9525">
              <a:noFill/>
              <a:miter lim="800000"/>
              <a:headEnd/>
              <a:tailEnd/>
            </a:ln>
          </p:spPr>
        </p:pic>
        <p:pic>
          <p:nvPicPr>
            <p:cNvPr id="222214" name="Picture 3"/>
            <p:cNvPicPr>
              <a:picLocks noChangeAspect="1" noChangeArrowheads="1"/>
            </p:cNvPicPr>
            <p:nvPr/>
          </p:nvPicPr>
          <p:blipFill>
            <a:blip r:embed="rId4" cstate="print"/>
            <a:srcRect/>
            <a:stretch>
              <a:fillRect/>
            </a:stretch>
          </p:blipFill>
          <p:spPr bwMode="auto">
            <a:xfrm>
              <a:off x="2214546" y="2714620"/>
              <a:ext cx="357190" cy="374199"/>
            </a:xfrm>
            <a:prstGeom prst="rect">
              <a:avLst/>
            </a:prstGeom>
            <a:noFill/>
            <a:ln w="9525">
              <a:noFill/>
              <a:miter lim="800000"/>
              <a:headEnd/>
              <a:tailEnd/>
            </a:ln>
          </p:spPr>
        </p:pic>
        <p:pic>
          <p:nvPicPr>
            <p:cNvPr id="222215" name="Picture 4"/>
            <p:cNvPicPr>
              <a:picLocks noChangeAspect="1" noChangeArrowheads="1"/>
            </p:cNvPicPr>
            <p:nvPr/>
          </p:nvPicPr>
          <p:blipFill>
            <a:blip r:embed="rId5" cstate="print"/>
            <a:srcRect/>
            <a:stretch>
              <a:fillRect/>
            </a:stretch>
          </p:blipFill>
          <p:spPr bwMode="auto">
            <a:xfrm>
              <a:off x="2214546" y="3429000"/>
              <a:ext cx="357190" cy="357190"/>
            </a:xfrm>
            <a:prstGeom prst="rect">
              <a:avLst/>
            </a:prstGeom>
            <a:noFill/>
            <a:ln w="9525">
              <a:noFill/>
              <a:miter lim="800000"/>
              <a:headEnd/>
              <a:tailEnd/>
            </a:ln>
          </p:spPr>
        </p:pic>
        <p:pic>
          <p:nvPicPr>
            <p:cNvPr id="222216" name="Picture 5"/>
            <p:cNvPicPr>
              <a:picLocks noChangeAspect="1" noChangeArrowheads="1"/>
            </p:cNvPicPr>
            <p:nvPr/>
          </p:nvPicPr>
          <p:blipFill>
            <a:blip r:embed="rId6" cstate="print"/>
            <a:srcRect/>
            <a:stretch>
              <a:fillRect/>
            </a:stretch>
          </p:blipFill>
          <p:spPr bwMode="auto">
            <a:xfrm>
              <a:off x="2214546" y="4214818"/>
              <a:ext cx="357190" cy="357190"/>
            </a:xfrm>
            <a:prstGeom prst="rect">
              <a:avLst/>
            </a:prstGeom>
            <a:noFill/>
            <a:ln w="9525">
              <a:noFill/>
              <a:miter lim="800000"/>
              <a:headEnd/>
              <a:tailEnd/>
            </a:ln>
          </p:spPr>
        </p:pic>
        <p:pic>
          <p:nvPicPr>
            <p:cNvPr id="222217" name="Picture 6"/>
            <p:cNvPicPr>
              <a:picLocks noChangeAspect="1" noChangeArrowheads="1"/>
            </p:cNvPicPr>
            <p:nvPr/>
          </p:nvPicPr>
          <p:blipFill>
            <a:blip r:embed="rId7" cstate="print"/>
            <a:srcRect/>
            <a:stretch>
              <a:fillRect/>
            </a:stretch>
          </p:blipFill>
          <p:spPr bwMode="auto">
            <a:xfrm>
              <a:off x="2214546" y="4857760"/>
              <a:ext cx="357190" cy="35719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CA" dirty="0" smtClean="0"/>
              <a:t>ERC—Finding and Clearing Markers</a:t>
            </a:r>
            <a:endParaRPr lang="en-US" dirty="0" smtClean="0"/>
          </a:p>
        </p:txBody>
      </p:sp>
      <p:sp>
        <p:nvSpPr>
          <p:cNvPr id="158728" name="Rectangle 8"/>
          <p:cNvSpPr>
            <a:spLocks noGrp="1" noChangeArrowheads="1"/>
          </p:cNvSpPr>
          <p:nvPr>
            <p:ph idx="1"/>
          </p:nvPr>
        </p:nvSpPr>
        <p:spPr/>
        <p:txBody>
          <a:bodyPr rtlCol="0">
            <a:normAutofit/>
          </a:bodyPr>
          <a:lstStyle/>
          <a:p>
            <a:pPr marL="0" indent="0" fontAlgn="auto">
              <a:spcAft>
                <a:spcPts val="0"/>
              </a:spcAft>
              <a:buFont typeface="Arial" pitchFamily="34" charset="0"/>
              <a:buNone/>
              <a:defRPr/>
            </a:pPr>
            <a:r>
              <a:rPr lang="en-CA" dirty="0"/>
              <a:t>Double-click error line in the </a:t>
            </a:r>
            <a:r>
              <a:rPr lang="en-CA" b="1" dirty="0"/>
              <a:t>Results</a:t>
            </a:r>
            <a:r>
              <a:rPr lang="en-CA" dirty="0"/>
              <a:t> tab of the </a:t>
            </a:r>
            <a:r>
              <a:rPr lang="en-CA" b="1" dirty="0"/>
              <a:t>Spreadsheet View</a:t>
            </a:r>
          </a:p>
          <a:p>
            <a:pPr fontAlgn="auto">
              <a:spcAft>
                <a:spcPts val="0"/>
              </a:spcAft>
              <a:buFont typeface="Arial" pitchFamily="34" charset="0"/>
              <a:buNone/>
              <a:defRPr/>
            </a:pPr>
            <a:endParaRPr lang="en-CA" dirty="0"/>
          </a:p>
          <a:p>
            <a:pPr fontAlgn="auto">
              <a:spcAft>
                <a:spcPts val="0"/>
              </a:spcAft>
              <a:buFont typeface="Arial" pitchFamily="34" charset="0"/>
              <a:buNone/>
              <a:defRPr/>
            </a:pPr>
            <a:endParaRPr lang="en-CA" dirty="0"/>
          </a:p>
          <a:p>
            <a:pPr fontAlgn="auto">
              <a:spcAft>
                <a:spcPts val="0"/>
              </a:spcAft>
              <a:buFont typeface="Arial" pitchFamily="34" charset="0"/>
              <a:buNone/>
              <a:defRPr/>
            </a:pPr>
            <a:endParaRPr lang="en-CA" dirty="0"/>
          </a:p>
          <a:p>
            <a:pPr fontAlgn="auto">
              <a:spcAft>
                <a:spcPts val="0"/>
              </a:spcAft>
              <a:buFont typeface="Arial" pitchFamily="34" charset="0"/>
              <a:buNone/>
              <a:defRPr/>
            </a:pPr>
            <a:endParaRPr lang="en-CA" dirty="0"/>
          </a:p>
          <a:p>
            <a:pPr fontAlgn="auto">
              <a:spcAft>
                <a:spcPts val="0"/>
              </a:spcAft>
              <a:buFont typeface="Arial" pitchFamily="34" charset="0"/>
              <a:buNone/>
              <a:defRPr/>
            </a:pPr>
            <a:endParaRPr lang="en-CA" dirty="0"/>
          </a:p>
          <a:p>
            <a:pPr fontAlgn="auto">
              <a:spcAft>
                <a:spcPts val="0"/>
              </a:spcAft>
              <a:buFont typeface="Arial" pitchFamily="34" charset="0"/>
              <a:buNone/>
              <a:defRPr/>
            </a:pPr>
            <a:endParaRPr lang="en-CA" dirty="0"/>
          </a:p>
          <a:p>
            <a:pPr fontAlgn="auto">
              <a:spcAft>
                <a:spcPts val="0"/>
              </a:spcAft>
              <a:buFont typeface="Arial" pitchFamily="34" charset="0"/>
              <a:buNone/>
              <a:defRPr/>
            </a:pPr>
            <a:r>
              <a:rPr lang="en-CA" dirty="0"/>
              <a:t>Easy to clear markers:</a:t>
            </a:r>
          </a:p>
          <a:p>
            <a:pPr>
              <a:defRPr/>
            </a:pPr>
            <a:r>
              <a:rPr lang="en-CA" b="1" dirty="0" smtClean="0"/>
              <a:t>Tools»Clear </a:t>
            </a:r>
            <a:r>
              <a:rPr lang="en-CA" b="1" dirty="0"/>
              <a:t>ERC </a:t>
            </a:r>
            <a:r>
              <a:rPr lang="en-CA" b="1" dirty="0" smtClean="0"/>
              <a:t>markers</a:t>
            </a:r>
            <a:endParaRPr lang="en-US" b="1" dirty="0"/>
          </a:p>
        </p:txBody>
      </p:sp>
      <p:pic>
        <p:nvPicPr>
          <p:cNvPr id="5123" name="Picture 3" descr="C:\Users\fdomingu\Desktop\Course Update\NEW Multisim Files\Presentation\Screenshots\S 116a.png"/>
          <p:cNvPicPr>
            <a:picLocks noChangeAspect="1" noChangeArrowheads="1"/>
          </p:cNvPicPr>
          <p:nvPr/>
        </p:nvPicPr>
        <p:blipFill>
          <a:blip r:embed="rId2" cstate="print"/>
          <a:srcRect/>
          <a:stretch>
            <a:fillRect/>
          </a:stretch>
        </p:blipFill>
        <p:spPr bwMode="auto">
          <a:xfrm>
            <a:off x="481013" y="2495550"/>
            <a:ext cx="5286375" cy="2076450"/>
          </a:xfrm>
          <a:prstGeom prst="rect">
            <a:avLst/>
          </a:prstGeom>
          <a:noFill/>
        </p:spPr>
      </p:pic>
      <p:pic>
        <p:nvPicPr>
          <p:cNvPr id="5124" name="Picture 4" descr="C:\Users\fdomingu\Desktop\Course Update\NEW Multisim Files\Presentation\Screenshots\S 116b.png"/>
          <p:cNvPicPr>
            <a:picLocks noChangeAspect="1" noChangeArrowheads="1"/>
          </p:cNvPicPr>
          <p:nvPr/>
        </p:nvPicPr>
        <p:blipFill>
          <a:blip r:embed="rId3" cstate="print"/>
          <a:srcRect/>
          <a:stretch>
            <a:fillRect/>
          </a:stretch>
        </p:blipFill>
        <p:spPr bwMode="auto">
          <a:xfrm>
            <a:off x="6691313" y="2238375"/>
            <a:ext cx="1762125" cy="2552700"/>
          </a:xfrm>
          <a:prstGeom prst="rect">
            <a:avLst/>
          </a:prstGeom>
          <a:noFill/>
        </p:spPr>
      </p:pic>
      <p:cxnSp>
        <p:nvCxnSpPr>
          <p:cNvPr id="14" name="Straight Connector 13"/>
          <p:cNvCxnSpPr/>
          <p:nvPr/>
        </p:nvCxnSpPr>
        <p:spPr>
          <a:xfrm flipV="1">
            <a:off x="5781675" y="2247900"/>
            <a:ext cx="933450" cy="257175"/>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5762625" y="4562475"/>
            <a:ext cx="942975" cy="219075"/>
          </a:xfrm>
          <a:prstGeom prst="line">
            <a:avLst/>
          </a:prstGeom>
        </p:spPr>
        <p:style>
          <a:lnRef idx="1">
            <a:schemeClr val="dk1"/>
          </a:lnRef>
          <a:fillRef idx="0">
            <a:schemeClr val="dk1"/>
          </a:fillRef>
          <a:effectRef idx="0">
            <a:schemeClr val="dk1"/>
          </a:effectRef>
          <a:fontRef idx="minor">
            <a:schemeClr val="tx1"/>
          </a:fontRef>
        </p:style>
      </p:cxnSp>
      <p:pic>
        <p:nvPicPr>
          <p:cNvPr id="19" name="Picture 9" descr="C:\Users\fdomingu\Desktop\cursors\cursor3.png"/>
          <p:cNvPicPr>
            <a:picLocks noChangeAspect="1" noChangeArrowheads="1"/>
          </p:cNvPicPr>
          <p:nvPr/>
        </p:nvPicPr>
        <p:blipFill>
          <a:blip r:embed="rId4" cstate="print"/>
          <a:srcRect/>
          <a:stretch>
            <a:fillRect/>
          </a:stretch>
        </p:blipFill>
        <p:spPr bwMode="auto">
          <a:xfrm>
            <a:off x="1157288" y="3352800"/>
            <a:ext cx="276225" cy="323850"/>
          </a:xfrm>
          <a:prstGeom prst="rect">
            <a:avLst/>
          </a:prstGeom>
          <a:noFill/>
        </p:spPr>
      </p:pic>
      <p:sp>
        <p:nvSpPr>
          <p:cNvPr id="20" name="TextBox 19"/>
          <p:cNvSpPr txBox="1"/>
          <p:nvPr/>
        </p:nvSpPr>
        <p:spPr>
          <a:xfrm>
            <a:off x="5680149" y="2857500"/>
            <a:ext cx="934871" cy="276999"/>
          </a:xfrm>
          <a:prstGeom prst="rect">
            <a:avLst/>
          </a:prstGeom>
          <a:noFill/>
        </p:spPr>
        <p:txBody>
          <a:bodyPr wrap="none" rtlCol="0">
            <a:spAutoFit/>
          </a:bodyPr>
          <a:lstStyle/>
          <a:p>
            <a:r>
              <a:rPr lang="en-CA" sz="1200" dirty="0" smtClean="0">
                <a:latin typeface="+mn-lt"/>
              </a:rPr>
              <a:t>Error location</a:t>
            </a:r>
            <a:endParaRPr lang="en-CA" sz="1200" dirty="0">
              <a:latin typeface="+mn-lt"/>
            </a:endParaRPr>
          </a:p>
        </p:txBody>
      </p:sp>
      <p:cxnSp>
        <p:nvCxnSpPr>
          <p:cNvPr id="22" name="Straight Arrow Connector 21"/>
          <p:cNvCxnSpPr>
            <a:stCxn id="20" idx="3"/>
          </p:cNvCxnSpPr>
          <p:nvPr/>
        </p:nvCxnSpPr>
        <p:spPr>
          <a:xfrm>
            <a:off x="6615020" y="2996000"/>
            <a:ext cx="941554" cy="509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CA" dirty="0" smtClean="0"/>
              <a:t>ERC—Component Properties</a:t>
            </a:r>
            <a:endParaRPr lang="en-US" dirty="0" smtClean="0"/>
          </a:p>
        </p:txBody>
      </p:sp>
      <p:sp>
        <p:nvSpPr>
          <p:cNvPr id="224259" name="Rectangle 8"/>
          <p:cNvSpPr>
            <a:spLocks noGrp="1" noChangeArrowheads="1"/>
          </p:cNvSpPr>
          <p:nvPr>
            <p:ph sz="half" idx="1"/>
          </p:nvPr>
        </p:nvSpPr>
        <p:spPr/>
        <p:txBody>
          <a:bodyPr/>
          <a:lstStyle/>
          <a:p>
            <a:pPr marL="0" indent="0">
              <a:buNone/>
            </a:pPr>
            <a:r>
              <a:rPr lang="en-CA" dirty="0" smtClean="0"/>
              <a:t>Set ERC </a:t>
            </a:r>
            <a:r>
              <a:rPr lang="en-CA" b="1" dirty="0" smtClean="0"/>
              <a:t>Include</a:t>
            </a:r>
            <a:r>
              <a:rPr lang="en-CA" dirty="0" smtClean="0"/>
              <a:t> or </a:t>
            </a:r>
            <a:r>
              <a:rPr lang="en-CA" b="1" dirty="0" smtClean="0"/>
              <a:t>Exclude</a:t>
            </a:r>
            <a:r>
              <a:rPr lang="en-CA" dirty="0" smtClean="0"/>
              <a:t> status from each component’s properties window</a:t>
            </a:r>
            <a:endParaRPr lang="en-US" dirty="0" smtClean="0"/>
          </a:p>
        </p:txBody>
      </p:sp>
      <p:sp>
        <p:nvSpPr>
          <p:cNvPr id="6" name="Content Placeholder 5"/>
          <p:cNvSpPr>
            <a:spLocks noGrp="1"/>
          </p:cNvSpPr>
          <p:nvPr>
            <p:ph sz="half" idx="2"/>
          </p:nvPr>
        </p:nvSpPr>
        <p:spPr/>
        <p:txBody>
          <a:bodyPr/>
          <a:lstStyle/>
          <a:p>
            <a:endParaRPr lang="en-US" dirty="0"/>
          </a:p>
        </p:txBody>
      </p:sp>
      <p:pic>
        <p:nvPicPr>
          <p:cNvPr id="6146" name="Picture 2" descr="C:\Users\fdomingu\Desktop\Course Update\NEW Multisim Files\Presentation\Screenshots\S 117.png"/>
          <p:cNvPicPr>
            <a:picLocks noChangeAspect="1" noChangeArrowheads="1"/>
          </p:cNvPicPr>
          <p:nvPr/>
        </p:nvPicPr>
        <p:blipFill>
          <a:blip r:embed="rId3" cstate="print"/>
          <a:srcRect/>
          <a:stretch>
            <a:fillRect/>
          </a:stretch>
        </p:blipFill>
        <p:spPr bwMode="auto">
          <a:xfrm>
            <a:off x="4776788" y="1209675"/>
            <a:ext cx="4010025" cy="4724400"/>
          </a:xfrm>
          <a:prstGeom prst="rect">
            <a:avLst/>
          </a:prstGeom>
          <a:noFill/>
        </p:spPr>
      </p:pic>
      <p:pic>
        <p:nvPicPr>
          <p:cNvPr id="9" name="Picture 9" descr="C:\Users\fdomingu\Desktop\cursors\cursor3.png"/>
          <p:cNvPicPr>
            <a:picLocks noChangeAspect="1" noChangeArrowheads="1"/>
          </p:cNvPicPr>
          <p:nvPr/>
        </p:nvPicPr>
        <p:blipFill>
          <a:blip r:embed="rId4" cstate="print"/>
          <a:srcRect/>
          <a:stretch>
            <a:fillRect/>
          </a:stretch>
        </p:blipFill>
        <p:spPr bwMode="auto">
          <a:xfrm>
            <a:off x="7548563" y="3219450"/>
            <a:ext cx="276225" cy="323850"/>
          </a:xfrm>
          <a:prstGeom prst="rect">
            <a:avLst/>
          </a:prstGeom>
          <a:noFill/>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2" name="Picture 4" descr="Fig07-16_Buses"/>
          <p:cNvPicPr>
            <a:picLocks noChangeAspect="1" noChangeArrowheads="1"/>
          </p:cNvPicPr>
          <p:nvPr/>
        </p:nvPicPr>
        <p:blipFill>
          <a:blip r:embed="rId3" cstate="print"/>
          <a:srcRect/>
          <a:stretch>
            <a:fillRect/>
          </a:stretch>
        </p:blipFill>
        <p:spPr bwMode="auto">
          <a:xfrm>
            <a:off x="4643438" y="1857375"/>
            <a:ext cx="3476625" cy="2809875"/>
          </a:xfrm>
          <a:prstGeom prst="rect">
            <a:avLst/>
          </a:prstGeom>
          <a:noFill/>
          <a:ln w="9525">
            <a:noFill/>
            <a:miter lim="800000"/>
            <a:headEnd/>
            <a:tailEnd/>
          </a:ln>
        </p:spPr>
      </p:pic>
      <p:sp>
        <p:nvSpPr>
          <p:cNvPr id="225283" name="Rectangle 2"/>
          <p:cNvSpPr>
            <a:spLocks noGrp="1" noChangeArrowheads="1"/>
          </p:cNvSpPr>
          <p:nvPr>
            <p:ph type="title"/>
          </p:nvPr>
        </p:nvSpPr>
        <p:spPr/>
        <p:txBody>
          <a:bodyPr/>
          <a:lstStyle/>
          <a:p>
            <a:r>
              <a:rPr lang="en-CA" dirty="0" smtClean="0"/>
              <a:t>Buses</a:t>
            </a:r>
            <a:endParaRPr lang="en-US" dirty="0" smtClean="0"/>
          </a:p>
        </p:txBody>
      </p:sp>
      <p:sp>
        <p:nvSpPr>
          <p:cNvPr id="225284" name="Rectangle 3"/>
          <p:cNvSpPr>
            <a:spLocks noGrp="1" noChangeArrowheads="1"/>
          </p:cNvSpPr>
          <p:nvPr>
            <p:ph idx="1"/>
          </p:nvPr>
        </p:nvSpPr>
        <p:spPr/>
        <p:txBody>
          <a:bodyPr/>
          <a:lstStyle/>
          <a:p>
            <a:r>
              <a:rPr lang="en-CA" dirty="0" smtClean="0"/>
              <a:t>Buses simplify wiring</a:t>
            </a:r>
          </a:p>
          <a:p>
            <a:r>
              <a:rPr lang="en-CA" dirty="0" smtClean="0"/>
              <a:t>Carry multiple nets</a:t>
            </a:r>
          </a:p>
          <a:p>
            <a:r>
              <a:rPr lang="en-CA" dirty="0" smtClean="0"/>
              <a:t>Used within:</a:t>
            </a:r>
          </a:p>
          <a:p>
            <a:pPr lvl="1"/>
            <a:r>
              <a:rPr lang="en-CA" dirty="0" smtClean="0"/>
              <a:t>a page</a:t>
            </a:r>
          </a:p>
          <a:p>
            <a:pPr lvl="1"/>
            <a:r>
              <a:rPr lang="en-CA" dirty="0" smtClean="0"/>
              <a:t>across pages</a:t>
            </a:r>
          </a:p>
          <a:p>
            <a:pPr lvl="1"/>
            <a:r>
              <a:rPr lang="en-CA" dirty="0" smtClean="0"/>
              <a:t>across design blocks</a:t>
            </a:r>
            <a:endParaRPr lang="en-US" dirty="0" smtClean="0"/>
          </a:p>
        </p:txBody>
      </p:sp>
      <p:pic>
        <p:nvPicPr>
          <p:cNvPr id="225285" name="Picture 5" descr="Fig07-23_BusConnectors"/>
          <p:cNvPicPr>
            <a:picLocks noChangeAspect="1" noChangeArrowheads="1"/>
          </p:cNvPicPr>
          <p:nvPr/>
        </p:nvPicPr>
        <p:blipFill>
          <a:blip r:embed="rId4" cstate="print"/>
          <a:srcRect/>
          <a:stretch>
            <a:fillRect/>
          </a:stretch>
        </p:blipFill>
        <p:spPr bwMode="auto">
          <a:xfrm>
            <a:off x="1000125" y="4429125"/>
            <a:ext cx="2362200" cy="146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title"/>
          </p:nvPr>
        </p:nvSpPr>
        <p:spPr/>
        <p:txBody>
          <a:bodyPr/>
          <a:lstStyle/>
          <a:p>
            <a:r>
              <a:rPr lang="en-CA" dirty="0" smtClean="0"/>
              <a:t>Bus Wiring Modes</a:t>
            </a:r>
            <a:endParaRPr lang="en-US" dirty="0" smtClean="0"/>
          </a:p>
        </p:txBody>
      </p:sp>
      <p:sp>
        <p:nvSpPr>
          <p:cNvPr id="226307" name="Rectangle 4"/>
          <p:cNvSpPr>
            <a:spLocks noGrp="1" noChangeArrowheads="1"/>
          </p:cNvSpPr>
          <p:nvPr>
            <p:ph idx="1"/>
          </p:nvPr>
        </p:nvSpPr>
        <p:spPr/>
        <p:txBody>
          <a:bodyPr/>
          <a:lstStyle/>
          <a:p>
            <a:r>
              <a:rPr lang="en-CA" dirty="0" smtClean="0"/>
              <a:t>Set mode in </a:t>
            </a:r>
            <a:r>
              <a:rPr lang="en-CA" b="1" dirty="0" smtClean="0"/>
              <a:t>Options»Sheet properties»Sheet visibility</a:t>
            </a:r>
            <a:r>
              <a:rPr lang="en-CA" dirty="0" smtClean="0"/>
              <a:t> tab</a:t>
            </a:r>
            <a:endParaRPr lang="en-US" dirty="0" smtClean="0"/>
          </a:p>
          <a:p>
            <a:r>
              <a:rPr lang="en-CA" dirty="0" smtClean="0"/>
              <a:t>Bus wiring modes: </a:t>
            </a:r>
          </a:p>
          <a:p>
            <a:pPr lvl="1"/>
            <a:r>
              <a:rPr lang="en-CA" dirty="0" smtClean="0"/>
              <a:t>no labels,</a:t>
            </a:r>
          </a:p>
          <a:p>
            <a:pPr lvl="1"/>
            <a:r>
              <a:rPr lang="en-CA" dirty="0" smtClean="0"/>
              <a:t>net names, </a:t>
            </a:r>
          </a:p>
          <a:p>
            <a:pPr lvl="1"/>
            <a:r>
              <a:rPr lang="en-CA" dirty="0" smtClean="0"/>
              <a:t>busline names</a:t>
            </a:r>
          </a:p>
        </p:txBody>
      </p:sp>
      <p:pic>
        <p:nvPicPr>
          <p:cNvPr id="226319" name="Picture 5"/>
          <p:cNvPicPr>
            <a:picLocks noChangeAspect="1" noChangeArrowheads="1"/>
          </p:cNvPicPr>
          <p:nvPr/>
        </p:nvPicPr>
        <p:blipFill>
          <a:blip r:embed="rId3" cstate="print"/>
          <a:srcRect/>
          <a:stretch>
            <a:fillRect/>
          </a:stretch>
        </p:blipFill>
        <p:spPr bwMode="auto">
          <a:xfrm>
            <a:off x="3167063" y="2314575"/>
            <a:ext cx="914395" cy="1762125"/>
          </a:xfrm>
          <a:prstGeom prst="rect">
            <a:avLst/>
          </a:prstGeom>
          <a:noFill/>
          <a:ln w="9525">
            <a:noFill/>
            <a:miter lim="800000"/>
            <a:headEnd/>
            <a:tailEnd/>
          </a:ln>
        </p:spPr>
      </p:pic>
      <p:pic>
        <p:nvPicPr>
          <p:cNvPr id="226317" name="Picture 7"/>
          <p:cNvPicPr>
            <a:picLocks noChangeAspect="1" noChangeArrowheads="1"/>
          </p:cNvPicPr>
          <p:nvPr/>
        </p:nvPicPr>
        <p:blipFill>
          <a:blip r:embed="rId4" cstate="print"/>
          <a:srcRect/>
          <a:stretch>
            <a:fillRect/>
          </a:stretch>
        </p:blipFill>
        <p:spPr bwMode="auto">
          <a:xfrm>
            <a:off x="3186124" y="4148138"/>
            <a:ext cx="914395" cy="1762125"/>
          </a:xfrm>
          <a:prstGeom prst="rect">
            <a:avLst/>
          </a:prstGeom>
          <a:noFill/>
          <a:ln w="9525">
            <a:noFill/>
            <a:miter lim="800000"/>
            <a:headEnd/>
            <a:tailEnd/>
          </a:ln>
        </p:spPr>
      </p:pic>
      <p:pic>
        <p:nvPicPr>
          <p:cNvPr id="226315" name="Picture 9"/>
          <p:cNvPicPr>
            <a:picLocks noChangeAspect="1" noChangeArrowheads="1"/>
          </p:cNvPicPr>
          <p:nvPr/>
        </p:nvPicPr>
        <p:blipFill>
          <a:blip r:embed="rId5" cstate="print"/>
          <a:srcRect/>
          <a:stretch>
            <a:fillRect/>
          </a:stretch>
        </p:blipFill>
        <p:spPr bwMode="auto">
          <a:xfrm>
            <a:off x="6024569" y="2338363"/>
            <a:ext cx="914395" cy="1762125"/>
          </a:xfrm>
          <a:prstGeom prst="rect">
            <a:avLst/>
          </a:prstGeom>
          <a:noFill/>
          <a:ln w="9525">
            <a:noFill/>
            <a:miter lim="800000"/>
            <a:headEnd/>
            <a:tailEnd/>
          </a:ln>
        </p:spPr>
      </p:pic>
      <p:pic>
        <p:nvPicPr>
          <p:cNvPr id="226313" name="Picture 4"/>
          <p:cNvPicPr>
            <a:picLocks noChangeAspect="1" noChangeArrowheads="1"/>
          </p:cNvPicPr>
          <p:nvPr/>
        </p:nvPicPr>
        <p:blipFill>
          <a:blip r:embed="rId6" cstate="print"/>
          <a:srcRect/>
          <a:stretch>
            <a:fillRect/>
          </a:stretch>
        </p:blipFill>
        <p:spPr bwMode="auto">
          <a:xfrm>
            <a:off x="6024569" y="4148138"/>
            <a:ext cx="914396" cy="1762125"/>
          </a:xfrm>
          <a:prstGeom prst="rect">
            <a:avLst/>
          </a:prstGeom>
          <a:noFill/>
          <a:ln w="9525">
            <a:noFill/>
            <a:miter lim="800000"/>
            <a:headEnd/>
            <a:tailEnd/>
          </a:ln>
        </p:spPr>
      </p:pic>
      <p:pic>
        <p:nvPicPr>
          <p:cNvPr id="7172" name="Picture 4" descr="C:\Users\fdomingu\Desktop\Course Update\NEW Multisim Files\Presentation\Screenshots\S 119b.png"/>
          <p:cNvPicPr>
            <a:picLocks noChangeAspect="1" noChangeArrowheads="1"/>
          </p:cNvPicPr>
          <p:nvPr/>
        </p:nvPicPr>
        <p:blipFill>
          <a:blip r:embed="rId7" cstate="print"/>
          <a:srcRect/>
          <a:stretch>
            <a:fillRect/>
          </a:stretch>
        </p:blipFill>
        <p:spPr bwMode="auto">
          <a:xfrm>
            <a:off x="4000500" y="4791075"/>
            <a:ext cx="1314450" cy="695325"/>
          </a:xfrm>
          <a:prstGeom prst="rect">
            <a:avLst/>
          </a:prstGeom>
          <a:noFill/>
        </p:spPr>
      </p:pic>
      <p:pic>
        <p:nvPicPr>
          <p:cNvPr id="7173" name="Picture 5" descr="C:\Users\fdomingu\Desktop\Course Update\NEW Multisim Files\Presentation\Screenshots\S 119c.png"/>
          <p:cNvPicPr>
            <a:picLocks noChangeAspect="1" noChangeArrowheads="1"/>
          </p:cNvPicPr>
          <p:nvPr/>
        </p:nvPicPr>
        <p:blipFill>
          <a:blip r:embed="rId8" cstate="print"/>
          <a:srcRect/>
          <a:stretch>
            <a:fillRect/>
          </a:stretch>
        </p:blipFill>
        <p:spPr bwMode="auto">
          <a:xfrm>
            <a:off x="6891338" y="2933700"/>
            <a:ext cx="1304925" cy="666750"/>
          </a:xfrm>
          <a:prstGeom prst="rect">
            <a:avLst/>
          </a:prstGeom>
          <a:noFill/>
        </p:spPr>
      </p:pic>
      <p:pic>
        <p:nvPicPr>
          <p:cNvPr id="7174" name="Picture 6" descr="C:\Users\fdomingu\Desktop\Course Update\NEW Multisim Files\Presentation\Screenshots\S 119d.png"/>
          <p:cNvPicPr>
            <a:picLocks noChangeAspect="1" noChangeArrowheads="1"/>
          </p:cNvPicPr>
          <p:nvPr/>
        </p:nvPicPr>
        <p:blipFill>
          <a:blip r:embed="rId9" cstate="print"/>
          <a:srcRect/>
          <a:stretch>
            <a:fillRect/>
          </a:stretch>
        </p:blipFill>
        <p:spPr bwMode="auto">
          <a:xfrm>
            <a:off x="6891338" y="4791075"/>
            <a:ext cx="1314450" cy="685800"/>
          </a:xfrm>
          <a:prstGeom prst="rect">
            <a:avLst/>
          </a:prstGeom>
          <a:noFill/>
        </p:spPr>
      </p:pic>
      <p:pic>
        <p:nvPicPr>
          <p:cNvPr id="7175" name="Picture 7" descr="C:\Users\fdomingu\Desktop\Course Update\NEW Multisim Files\Presentation\Screenshots\S 119a.bmp"/>
          <p:cNvPicPr>
            <a:picLocks noChangeAspect="1" noChangeArrowheads="1"/>
          </p:cNvPicPr>
          <p:nvPr/>
        </p:nvPicPr>
        <p:blipFill>
          <a:blip r:embed="rId10" cstate="print"/>
          <a:srcRect/>
          <a:stretch>
            <a:fillRect/>
          </a:stretch>
        </p:blipFill>
        <p:spPr bwMode="auto">
          <a:xfrm>
            <a:off x="4000500" y="2933700"/>
            <a:ext cx="1543050" cy="685800"/>
          </a:xfrm>
          <a:prstGeom prst="rect">
            <a:avLst/>
          </a:prstGeom>
          <a:noFill/>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CA" dirty="0" smtClean="0"/>
              <a:t>Bus Vector Connect</a:t>
            </a:r>
            <a:endParaRPr lang="en-US" dirty="0" smtClean="0"/>
          </a:p>
        </p:txBody>
      </p:sp>
      <p:pic>
        <p:nvPicPr>
          <p:cNvPr id="227332" name="Picture 2"/>
          <p:cNvPicPr>
            <a:picLocks noChangeAspect="1" noChangeArrowheads="1"/>
          </p:cNvPicPr>
          <p:nvPr/>
        </p:nvPicPr>
        <p:blipFill>
          <a:blip r:embed="rId3" cstate="print"/>
          <a:srcRect/>
          <a:stretch>
            <a:fillRect/>
          </a:stretch>
        </p:blipFill>
        <p:spPr bwMode="auto">
          <a:xfrm>
            <a:off x="71438" y="1285875"/>
            <a:ext cx="1952614" cy="2533647"/>
          </a:xfrm>
          <a:prstGeom prst="rect">
            <a:avLst/>
          </a:prstGeom>
          <a:noFill/>
          <a:ln w="9525">
            <a:noFill/>
            <a:miter lim="800000"/>
            <a:headEnd/>
            <a:tailEnd/>
          </a:ln>
        </p:spPr>
      </p:pic>
      <p:pic>
        <p:nvPicPr>
          <p:cNvPr id="227333" name="Picture 3"/>
          <p:cNvPicPr>
            <a:picLocks noChangeAspect="1" noChangeArrowheads="1"/>
          </p:cNvPicPr>
          <p:nvPr/>
        </p:nvPicPr>
        <p:blipFill>
          <a:blip r:embed="rId4" cstate="print"/>
          <a:srcRect/>
          <a:stretch>
            <a:fillRect/>
          </a:stretch>
        </p:blipFill>
        <p:spPr bwMode="auto">
          <a:xfrm>
            <a:off x="4043357" y="1643065"/>
            <a:ext cx="1171569" cy="238125"/>
          </a:xfrm>
          <a:prstGeom prst="rect">
            <a:avLst/>
          </a:prstGeom>
          <a:noFill/>
          <a:ln w="9525">
            <a:noFill/>
            <a:miter lim="800000"/>
            <a:headEnd/>
            <a:tailEnd/>
          </a:ln>
        </p:spPr>
      </p:pic>
      <p:pic>
        <p:nvPicPr>
          <p:cNvPr id="227335" name="Picture 5"/>
          <p:cNvPicPr>
            <a:picLocks noChangeAspect="1" noChangeArrowheads="1"/>
          </p:cNvPicPr>
          <p:nvPr/>
        </p:nvPicPr>
        <p:blipFill>
          <a:blip r:embed="rId5" cstate="print"/>
          <a:srcRect/>
          <a:stretch>
            <a:fillRect/>
          </a:stretch>
        </p:blipFill>
        <p:spPr bwMode="auto">
          <a:xfrm>
            <a:off x="7143761" y="1285875"/>
            <a:ext cx="1952614" cy="2533647"/>
          </a:xfrm>
          <a:prstGeom prst="rect">
            <a:avLst/>
          </a:prstGeom>
          <a:noFill/>
          <a:ln w="9525">
            <a:noFill/>
            <a:miter lim="800000"/>
            <a:headEnd/>
            <a:tailEnd/>
          </a:ln>
        </p:spPr>
      </p:pic>
      <p:sp>
        <p:nvSpPr>
          <p:cNvPr id="9" name="Right Arrow 8"/>
          <p:cNvSpPr/>
          <p:nvPr/>
        </p:nvSpPr>
        <p:spPr bwMode="auto">
          <a:xfrm>
            <a:off x="2357438" y="1643063"/>
            <a:ext cx="1500187" cy="28575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0" name="Right Arrow 9"/>
          <p:cNvSpPr/>
          <p:nvPr/>
        </p:nvSpPr>
        <p:spPr bwMode="auto">
          <a:xfrm>
            <a:off x="5429250" y="1643063"/>
            <a:ext cx="1500188" cy="28575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pic>
        <p:nvPicPr>
          <p:cNvPr id="8194" name="Picture 2" descr="C:\Users\fdomingu\Desktop\Course Update\NEW Multisim Files\Presentation\Screenshots\S 120.png"/>
          <p:cNvPicPr>
            <a:picLocks noChangeAspect="1" noChangeArrowheads="1"/>
          </p:cNvPicPr>
          <p:nvPr/>
        </p:nvPicPr>
        <p:blipFill>
          <a:blip r:embed="rId6" cstate="print"/>
          <a:srcRect/>
          <a:stretch>
            <a:fillRect/>
          </a:stretch>
        </p:blipFill>
        <p:spPr bwMode="auto">
          <a:xfrm>
            <a:off x="2238375" y="2119313"/>
            <a:ext cx="4762500" cy="3914775"/>
          </a:xfrm>
          <a:prstGeom prst="rect">
            <a:avLst/>
          </a:prstGeom>
          <a:noFill/>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fdomingu\Desktop\Course Update\NEW Multisim Files\Presentation\Screenshots\S 121.png"/>
          <p:cNvPicPr>
            <a:picLocks noChangeAspect="1" noChangeArrowheads="1"/>
          </p:cNvPicPr>
          <p:nvPr/>
        </p:nvPicPr>
        <p:blipFill>
          <a:blip r:embed="rId3" cstate="print"/>
          <a:srcRect/>
          <a:stretch>
            <a:fillRect/>
          </a:stretch>
        </p:blipFill>
        <p:spPr bwMode="auto">
          <a:xfrm>
            <a:off x="4733925" y="1714500"/>
            <a:ext cx="2724150" cy="4057650"/>
          </a:xfrm>
          <a:prstGeom prst="rect">
            <a:avLst/>
          </a:prstGeom>
          <a:noFill/>
        </p:spPr>
      </p:pic>
      <p:sp>
        <p:nvSpPr>
          <p:cNvPr id="228354" name="Rectangle 2"/>
          <p:cNvSpPr>
            <a:spLocks noGrp="1" noChangeArrowheads="1"/>
          </p:cNvSpPr>
          <p:nvPr>
            <p:ph type="title"/>
          </p:nvPr>
        </p:nvSpPr>
        <p:spPr/>
        <p:txBody>
          <a:bodyPr/>
          <a:lstStyle/>
          <a:p>
            <a:r>
              <a:rPr lang="en-CA" dirty="0" smtClean="0"/>
              <a:t>Bus Entry Connect</a:t>
            </a:r>
            <a:endParaRPr lang="en-US" dirty="0" smtClean="0"/>
          </a:p>
        </p:txBody>
      </p:sp>
      <p:pic>
        <p:nvPicPr>
          <p:cNvPr id="228357" name="Picture 3"/>
          <p:cNvPicPr>
            <a:picLocks noChangeAspect="1" noChangeArrowheads="1"/>
          </p:cNvPicPr>
          <p:nvPr/>
        </p:nvPicPr>
        <p:blipFill>
          <a:blip r:embed="rId4" cstate="print"/>
          <a:srcRect/>
          <a:stretch>
            <a:fillRect/>
          </a:stretch>
        </p:blipFill>
        <p:spPr bwMode="auto">
          <a:xfrm>
            <a:off x="1357313" y="1500188"/>
            <a:ext cx="2190742" cy="2438398"/>
          </a:xfrm>
          <a:prstGeom prst="rect">
            <a:avLst/>
          </a:prstGeom>
          <a:noFill/>
          <a:ln w="9525">
            <a:noFill/>
            <a:miter lim="800000"/>
            <a:headEnd/>
            <a:tailEnd/>
          </a:ln>
        </p:spPr>
      </p:pic>
      <p:grpSp>
        <p:nvGrpSpPr>
          <p:cNvPr id="228358" name="Group 7"/>
          <p:cNvGrpSpPr>
            <a:grpSpLocks/>
          </p:cNvGrpSpPr>
          <p:nvPr/>
        </p:nvGrpSpPr>
        <p:grpSpPr bwMode="auto">
          <a:xfrm>
            <a:off x="2500317" y="2857509"/>
            <a:ext cx="288924" cy="287338"/>
            <a:chOff x="6643702" y="3071810"/>
            <a:chExt cx="288925" cy="287338"/>
          </a:xfrm>
        </p:grpSpPr>
        <p:sp>
          <p:nvSpPr>
            <p:cNvPr id="228375" name="Oval 7"/>
            <p:cNvSpPr>
              <a:spLocks noChangeArrowheads="1"/>
            </p:cNvSpPr>
            <p:nvPr/>
          </p:nvSpPr>
          <p:spPr bwMode="auto">
            <a:xfrm>
              <a:off x="6643702" y="3071810"/>
              <a:ext cx="288925" cy="287338"/>
            </a:xfrm>
            <a:prstGeom prst="ellipse">
              <a:avLst/>
            </a:prstGeom>
            <a:solidFill>
              <a:schemeClr val="bg1">
                <a:alpha val="69019"/>
              </a:schemeClr>
            </a:solidFill>
            <a:ln w="9525">
              <a:solidFill>
                <a:schemeClr val="tx1"/>
              </a:solidFill>
              <a:round/>
              <a:headEnd/>
              <a:tailEnd/>
            </a:ln>
          </p:spPr>
          <p:txBody>
            <a:bodyPr wrap="none" anchor="ctr"/>
            <a:lstStyle/>
            <a:p>
              <a:endParaRPr lang="en-US" dirty="0">
                <a:solidFill>
                  <a:srgbClr val="000000"/>
                </a:solidFill>
                <a:latin typeface="Arial Narrow" pitchFamily="34" charset="0"/>
              </a:endParaRPr>
            </a:p>
          </p:txBody>
        </p:sp>
        <p:pic>
          <p:nvPicPr>
            <p:cNvPr id="228376" name="Picture 4"/>
            <p:cNvPicPr>
              <a:picLocks noChangeAspect="1" noChangeArrowheads="1"/>
            </p:cNvPicPr>
            <p:nvPr/>
          </p:nvPicPr>
          <p:blipFill>
            <a:blip r:embed="rId5" cstate="print">
              <a:clrChange>
                <a:clrFrom>
                  <a:srgbClr val="C0C0C0"/>
                </a:clrFrom>
                <a:clrTo>
                  <a:srgbClr val="C0C0C0">
                    <a:alpha val="0"/>
                  </a:srgbClr>
                </a:clrTo>
              </a:clrChange>
            </a:blip>
            <a:srcRect/>
            <a:stretch>
              <a:fillRect/>
            </a:stretch>
          </p:blipFill>
          <p:spPr bwMode="auto">
            <a:xfrm>
              <a:off x="6737658" y="3121670"/>
              <a:ext cx="114300" cy="200025"/>
            </a:xfrm>
            <a:prstGeom prst="rect">
              <a:avLst/>
            </a:prstGeom>
            <a:noFill/>
            <a:ln w="9525">
              <a:noFill/>
              <a:miter lim="800000"/>
              <a:headEnd/>
              <a:tailEnd/>
            </a:ln>
          </p:spPr>
        </p:pic>
      </p:grpSp>
      <p:grpSp>
        <p:nvGrpSpPr>
          <p:cNvPr id="228359" name="Group 8"/>
          <p:cNvGrpSpPr>
            <a:grpSpLocks/>
          </p:cNvGrpSpPr>
          <p:nvPr/>
        </p:nvGrpSpPr>
        <p:grpSpPr bwMode="auto">
          <a:xfrm>
            <a:off x="5357826" y="3857640"/>
            <a:ext cx="288924" cy="287338"/>
            <a:chOff x="6643702" y="3071810"/>
            <a:chExt cx="288925" cy="287338"/>
          </a:xfrm>
        </p:grpSpPr>
        <p:sp>
          <p:nvSpPr>
            <p:cNvPr id="228373" name="Oval 7"/>
            <p:cNvSpPr>
              <a:spLocks noChangeArrowheads="1"/>
            </p:cNvSpPr>
            <p:nvPr/>
          </p:nvSpPr>
          <p:spPr bwMode="auto">
            <a:xfrm>
              <a:off x="6643702" y="3071810"/>
              <a:ext cx="288925" cy="287338"/>
            </a:xfrm>
            <a:prstGeom prst="ellipse">
              <a:avLst/>
            </a:prstGeom>
            <a:solidFill>
              <a:schemeClr val="bg1">
                <a:alpha val="69019"/>
              </a:schemeClr>
            </a:solidFill>
            <a:ln w="9525">
              <a:solidFill>
                <a:schemeClr val="tx1"/>
              </a:solidFill>
              <a:round/>
              <a:headEnd/>
              <a:tailEnd/>
            </a:ln>
          </p:spPr>
          <p:txBody>
            <a:bodyPr wrap="none" anchor="ctr"/>
            <a:lstStyle/>
            <a:p>
              <a:endParaRPr lang="en-US" dirty="0">
                <a:solidFill>
                  <a:srgbClr val="000000"/>
                </a:solidFill>
                <a:latin typeface="Arial Narrow" pitchFamily="34" charset="0"/>
              </a:endParaRPr>
            </a:p>
          </p:txBody>
        </p:sp>
        <p:pic>
          <p:nvPicPr>
            <p:cNvPr id="228374" name="Picture 4"/>
            <p:cNvPicPr>
              <a:picLocks noChangeAspect="1" noChangeArrowheads="1"/>
            </p:cNvPicPr>
            <p:nvPr/>
          </p:nvPicPr>
          <p:blipFill>
            <a:blip r:embed="rId5" cstate="print">
              <a:clrChange>
                <a:clrFrom>
                  <a:srgbClr val="C0C0C0"/>
                </a:clrFrom>
                <a:clrTo>
                  <a:srgbClr val="C0C0C0">
                    <a:alpha val="0"/>
                  </a:srgbClr>
                </a:clrTo>
              </a:clrChange>
            </a:blip>
            <a:srcRect/>
            <a:stretch>
              <a:fillRect/>
            </a:stretch>
          </p:blipFill>
          <p:spPr bwMode="auto">
            <a:xfrm>
              <a:off x="6737658" y="3121670"/>
              <a:ext cx="114300" cy="200025"/>
            </a:xfrm>
            <a:prstGeom prst="rect">
              <a:avLst/>
            </a:prstGeom>
            <a:noFill/>
            <a:ln w="9525">
              <a:noFill/>
              <a:miter lim="800000"/>
              <a:headEnd/>
              <a:tailEnd/>
            </a:ln>
          </p:spPr>
        </p:pic>
      </p:grpSp>
      <p:grpSp>
        <p:nvGrpSpPr>
          <p:cNvPr id="228360" name="Group 11"/>
          <p:cNvGrpSpPr>
            <a:grpSpLocks/>
          </p:cNvGrpSpPr>
          <p:nvPr/>
        </p:nvGrpSpPr>
        <p:grpSpPr bwMode="auto">
          <a:xfrm>
            <a:off x="5395925" y="5453088"/>
            <a:ext cx="288924" cy="287338"/>
            <a:chOff x="6643702" y="3071810"/>
            <a:chExt cx="288925" cy="287338"/>
          </a:xfrm>
        </p:grpSpPr>
        <p:sp>
          <p:nvSpPr>
            <p:cNvPr id="228371" name="Oval 7"/>
            <p:cNvSpPr>
              <a:spLocks noChangeArrowheads="1"/>
            </p:cNvSpPr>
            <p:nvPr/>
          </p:nvSpPr>
          <p:spPr bwMode="auto">
            <a:xfrm>
              <a:off x="6643702" y="3071810"/>
              <a:ext cx="288925" cy="287338"/>
            </a:xfrm>
            <a:prstGeom prst="ellipse">
              <a:avLst/>
            </a:prstGeom>
            <a:solidFill>
              <a:schemeClr val="bg1">
                <a:alpha val="69019"/>
              </a:schemeClr>
            </a:solidFill>
            <a:ln w="9525">
              <a:solidFill>
                <a:schemeClr val="tx1"/>
              </a:solidFill>
              <a:round/>
              <a:headEnd/>
              <a:tailEnd/>
            </a:ln>
          </p:spPr>
          <p:txBody>
            <a:bodyPr wrap="none" anchor="ctr"/>
            <a:lstStyle/>
            <a:p>
              <a:endParaRPr lang="en-US" dirty="0">
                <a:solidFill>
                  <a:srgbClr val="000000"/>
                </a:solidFill>
                <a:latin typeface="Arial Narrow" pitchFamily="34" charset="0"/>
              </a:endParaRPr>
            </a:p>
          </p:txBody>
        </p:sp>
        <p:pic>
          <p:nvPicPr>
            <p:cNvPr id="228372" name="Picture 4"/>
            <p:cNvPicPr>
              <a:picLocks noChangeAspect="1" noChangeArrowheads="1"/>
            </p:cNvPicPr>
            <p:nvPr/>
          </p:nvPicPr>
          <p:blipFill>
            <a:blip r:embed="rId5" cstate="print">
              <a:clrChange>
                <a:clrFrom>
                  <a:srgbClr val="C0C0C0"/>
                </a:clrFrom>
                <a:clrTo>
                  <a:srgbClr val="C0C0C0">
                    <a:alpha val="0"/>
                  </a:srgbClr>
                </a:clrTo>
              </a:clrChange>
            </a:blip>
            <a:srcRect/>
            <a:stretch>
              <a:fillRect/>
            </a:stretch>
          </p:blipFill>
          <p:spPr bwMode="auto">
            <a:xfrm>
              <a:off x="6737658" y="3121670"/>
              <a:ext cx="114300" cy="200025"/>
            </a:xfrm>
            <a:prstGeom prst="rect">
              <a:avLst/>
            </a:prstGeom>
            <a:noFill/>
            <a:ln w="9525">
              <a:noFill/>
              <a:miter lim="800000"/>
              <a:headEnd/>
              <a:tailEnd/>
            </a:ln>
          </p:spPr>
        </p:pic>
      </p:grpSp>
      <p:grpSp>
        <p:nvGrpSpPr>
          <p:cNvPr id="228361" name="Group 14"/>
          <p:cNvGrpSpPr>
            <a:grpSpLocks/>
          </p:cNvGrpSpPr>
          <p:nvPr/>
        </p:nvGrpSpPr>
        <p:grpSpPr bwMode="auto">
          <a:xfrm>
            <a:off x="3071818" y="2857509"/>
            <a:ext cx="288924" cy="287338"/>
            <a:chOff x="6643702" y="3071810"/>
            <a:chExt cx="288925" cy="287338"/>
          </a:xfrm>
        </p:grpSpPr>
        <p:sp>
          <p:nvSpPr>
            <p:cNvPr id="228369" name="Oval 7"/>
            <p:cNvSpPr>
              <a:spLocks noChangeArrowheads="1"/>
            </p:cNvSpPr>
            <p:nvPr/>
          </p:nvSpPr>
          <p:spPr bwMode="auto">
            <a:xfrm>
              <a:off x="6643702" y="3071810"/>
              <a:ext cx="288925" cy="287338"/>
            </a:xfrm>
            <a:prstGeom prst="ellipse">
              <a:avLst/>
            </a:prstGeom>
            <a:solidFill>
              <a:schemeClr val="bg1">
                <a:alpha val="69019"/>
              </a:schemeClr>
            </a:solidFill>
            <a:ln w="9525">
              <a:solidFill>
                <a:schemeClr val="tx1"/>
              </a:solidFill>
              <a:round/>
              <a:headEnd/>
              <a:tailEnd/>
            </a:ln>
          </p:spPr>
          <p:txBody>
            <a:bodyPr wrap="none" anchor="ctr"/>
            <a:lstStyle/>
            <a:p>
              <a:endParaRPr lang="en-US" dirty="0">
                <a:solidFill>
                  <a:srgbClr val="000000"/>
                </a:solidFill>
                <a:latin typeface="Arial Narrow" pitchFamily="34" charset="0"/>
              </a:endParaRPr>
            </a:p>
          </p:txBody>
        </p:sp>
        <p:pic>
          <p:nvPicPr>
            <p:cNvPr id="228370" name="Picture 4"/>
            <p:cNvPicPr>
              <a:picLocks noChangeAspect="1" noChangeArrowheads="1"/>
            </p:cNvPicPr>
            <p:nvPr/>
          </p:nvPicPr>
          <p:blipFill>
            <a:blip r:embed="rId5" cstate="print">
              <a:clrChange>
                <a:clrFrom>
                  <a:srgbClr val="C0C0C0"/>
                </a:clrFrom>
                <a:clrTo>
                  <a:srgbClr val="C0C0C0">
                    <a:alpha val="0"/>
                  </a:srgbClr>
                </a:clrTo>
              </a:clrChange>
            </a:blip>
            <a:srcRect/>
            <a:stretch>
              <a:fillRect/>
            </a:stretch>
          </p:blipFill>
          <p:spPr bwMode="auto">
            <a:xfrm>
              <a:off x="6737658" y="3121670"/>
              <a:ext cx="114300" cy="200025"/>
            </a:xfrm>
            <a:prstGeom prst="rect">
              <a:avLst/>
            </a:prstGeom>
            <a:noFill/>
            <a:ln w="9525">
              <a:noFill/>
              <a:miter lim="800000"/>
              <a:headEnd/>
              <a:tailEnd/>
            </a:ln>
          </p:spPr>
        </p:pic>
      </p:grpSp>
      <p:grpSp>
        <p:nvGrpSpPr>
          <p:cNvPr id="228362" name="Group 21"/>
          <p:cNvGrpSpPr>
            <a:grpSpLocks/>
          </p:cNvGrpSpPr>
          <p:nvPr/>
        </p:nvGrpSpPr>
        <p:grpSpPr bwMode="auto">
          <a:xfrm>
            <a:off x="2831322" y="2843223"/>
            <a:ext cx="123825" cy="123825"/>
            <a:chOff x="2833687" y="3348036"/>
            <a:chExt cx="123825" cy="123825"/>
          </a:xfrm>
        </p:grpSpPr>
        <p:sp>
          <p:nvSpPr>
            <p:cNvPr id="18" name="Oval 17"/>
            <p:cNvSpPr/>
            <p:nvPr/>
          </p:nvSpPr>
          <p:spPr>
            <a:xfrm>
              <a:off x="2870978" y="3386126"/>
              <a:ext cx="44450" cy="4603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cxnSp>
          <p:nvCxnSpPr>
            <p:cNvPr id="20" name="Straight Connector 19"/>
            <p:cNvCxnSpPr/>
            <p:nvPr/>
          </p:nvCxnSpPr>
          <p:spPr>
            <a:xfrm rot="5400000">
              <a:off x="2832877" y="3409939"/>
              <a:ext cx="1238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34465" y="3409938"/>
              <a:ext cx="1238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4" name="Curved Connector 23"/>
          <p:cNvCxnSpPr>
            <a:stCxn id="228375" idx="5"/>
            <a:endCxn id="228369" idx="4"/>
          </p:cNvCxnSpPr>
          <p:nvPr/>
        </p:nvCxnSpPr>
        <p:spPr bwMode="auto">
          <a:xfrm rot="16200000" flipH="1">
            <a:off x="2959893" y="2888457"/>
            <a:ext cx="42863" cy="469900"/>
          </a:xfrm>
          <a:prstGeom prst="curvedConnector3">
            <a:avLst>
              <a:gd name="adj1" fmla="val 64325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Curved Connector 32"/>
          <p:cNvCxnSpPr>
            <a:stCxn id="228369" idx="6"/>
            <a:endCxn id="228373" idx="0"/>
          </p:cNvCxnSpPr>
          <p:nvPr/>
        </p:nvCxnSpPr>
        <p:spPr bwMode="auto">
          <a:xfrm>
            <a:off x="3360738" y="3001963"/>
            <a:ext cx="2141537" cy="855662"/>
          </a:xfrm>
          <a:prstGeom prst="curvedConnector2">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5" name="Arc 44"/>
          <p:cNvSpPr/>
          <p:nvPr/>
        </p:nvSpPr>
        <p:spPr bwMode="auto">
          <a:xfrm>
            <a:off x="5238750" y="4071939"/>
            <a:ext cx="547687" cy="1319211"/>
          </a:xfrm>
          <a:prstGeom prst="arc">
            <a:avLst>
              <a:gd name="adj1" fmla="val 16748146"/>
              <a:gd name="adj2" fmla="val 5527337"/>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CA" dirty="0" smtClean="0"/>
              <a:t>Global Options       Simulation tab</a:t>
            </a:r>
            <a:endParaRPr lang="en-US" dirty="0" smtClean="0"/>
          </a:p>
        </p:txBody>
      </p:sp>
      <p:sp>
        <p:nvSpPr>
          <p:cNvPr id="117763" name="Rectangle 3"/>
          <p:cNvSpPr>
            <a:spLocks noGrp="1" noChangeArrowheads="1"/>
          </p:cNvSpPr>
          <p:nvPr>
            <p:ph idx="1"/>
          </p:nvPr>
        </p:nvSpPr>
        <p:spPr/>
        <p:txBody>
          <a:bodyPr/>
          <a:lstStyle/>
          <a:p>
            <a:r>
              <a:rPr lang="en-CA" dirty="0" smtClean="0"/>
              <a:t>Netlist errors action</a:t>
            </a:r>
          </a:p>
          <a:p>
            <a:r>
              <a:rPr lang="en-CA" dirty="0" smtClean="0"/>
              <a:t>Default background</a:t>
            </a:r>
          </a:p>
          <a:p>
            <a:r>
              <a:rPr lang="en-CA" dirty="0" smtClean="0"/>
              <a:t>Phase shift direction</a:t>
            </a:r>
            <a:endParaRPr lang="en-US" dirty="0" smtClean="0"/>
          </a:p>
        </p:txBody>
      </p:sp>
      <p:pic>
        <p:nvPicPr>
          <p:cNvPr id="117764" name="Picture 4"/>
          <p:cNvPicPr>
            <a:picLocks noChangeAspect="1" noChangeArrowheads="1"/>
          </p:cNvPicPr>
          <p:nvPr/>
        </p:nvPicPr>
        <p:blipFill>
          <a:blip r:embed="rId3" cstate="print"/>
          <a:srcRect/>
          <a:stretch>
            <a:fillRect/>
          </a:stretch>
        </p:blipFill>
        <p:spPr bwMode="auto">
          <a:xfrm>
            <a:off x="3209544" y="393192"/>
            <a:ext cx="431800" cy="431800"/>
          </a:xfrm>
          <a:prstGeom prst="rect">
            <a:avLst/>
          </a:prstGeom>
          <a:noFill/>
          <a:ln w="9525">
            <a:noFill/>
            <a:miter lim="800000"/>
            <a:headEnd/>
            <a:tailEnd/>
          </a:ln>
        </p:spPr>
      </p:pic>
      <p:pic>
        <p:nvPicPr>
          <p:cNvPr id="6" name="Picture 5" descr="s13.png"/>
          <p:cNvPicPr>
            <a:picLocks noChangeAspect="1"/>
          </p:cNvPicPr>
          <p:nvPr/>
        </p:nvPicPr>
        <p:blipFill>
          <a:blip r:embed="rId4" cstate="print"/>
          <a:stretch>
            <a:fillRect/>
          </a:stretch>
        </p:blipFill>
        <p:spPr>
          <a:xfrm>
            <a:off x="4619279" y="1633187"/>
            <a:ext cx="4111564" cy="4166912"/>
          </a:xfrm>
          <a:prstGeom prst="rect">
            <a:avLst/>
          </a:prstGeom>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CA" dirty="0" smtClean="0"/>
              <a:t>Bus Manipulation</a:t>
            </a:r>
            <a:endParaRPr lang="en-US" dirty="0" smtClean="0"/>
          </a:p>
        </p:txBody>
      </p:sp>
      <p:pic>
        <p:nvPicPr>
          <p:cNvPr id="229379" name="Picture 4" descr="Fig07-18_BusWireDirection"/>
          <p:cNvPicPr>
            <a:picLocks noChangeAspect="1" noChangeArrowheads="1"/>
          </p:cNvPicPr>
          <p:nvPr/>
        </p:nvPicPr>
        <p:blipFill>
          <a:blip r:embed="rId3" cstate="print"/>
          <a:srcRect/>
          <a:stretch>
            <a:fillRect/>
          </a:stretch>
        </p:blipFill>
        <p:spPr bwMode="auto">
          <a:xfrm>
            <a:off x="179388" y="3867150"/>
            <a:ext cx="2519362" cy="2225675"/>
          </a:xfrm>
          <a:prstGeom prst="rect">
            <a:avLst/>
          </a:prstGeom>
          <a:noFill/>
          <a:ln w="9525">
            <a:noFill/>
            <a:miter lim="800000"/>
            <a:headEnd/>
            <a:tailEnd/>
          </a:ln>
        </p:spPr>
      </p:pic>
      <p:pic>
        <p:nvPicPr>
          <p:cNvPr id="229380" name="Picture 5" descr="Fig07-19_BusSegments"/>
          <p:cNvPicPr>
            <a:picLocks noChangeAspect="1" noChangeArrowheads="1"/>
          </p:cNvPicPr>
          <p:nvPr/>
        </p:nvPicPr>
        <p:blipFill>
          <a:blip r:embed="rId4" cstate="print"/>
          <a:srcRect/>
          <a:stretch>
            <a:fillRect/>
          </a:stretch>
        </p:blipFill>
        <p:spPr bwMode="auto">
          <a:xfrm>
            <a:off x="3970338" y="2316163"/>
            <a:ext cx="4994275" cy="3849687"/>
          </a:xfrm>
          <a:prstGeom prst="rect">
            <a:avLst/>
          </a:prstGeom>
          <a:noFill/>
          <a:ln w="9525">
            <a:noFill/>
            <a:miter lim="800000"/>
            <a:headEnd/>
            <a:tailEnd/>
          </a:ln>
        </p:spPr>
      </p:pic>
      <p:pic>
        <p:nvPicPr>
          <p:cNvPr id="229381" name="Picture 6" descr="Fig07-25_BusResize"/>
          <p:cNvPicPr>
            <a:picLocks noChangeAspect="1" noChangeArrowheads="1"/>
          </p:cNvPicPr>
          <p:nvPr/>
        </p:nvPicPr>
        <p:blipFill>
          <a:blip r:embed="rId5" cstate="print"/>
          <a:srcRect/>
          <a:stretch>
            <a:fillRect/>
          </a:stretch>
        </p:blipFill>
        <p:spPr bwMode="auto">
          <a:xfrm>
            <a:off x="395288" y="1557338"/>
            <a:ext cx="4824412" cy="140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CA" dirty="0" smtClean="0"/>
              <a:t>Team Design</a:t>
            </a:r>
            <a:endParaRPr lang="en-US" dirty="0" smtClean="0"/>
          </a:p>
        </p:txBody>
      </p:sp>
      <p:sp>
        <p:nvSpPr>
          <p:cNvPr id="230403" name="Rectangle 3"/>
          <p:cNvSpPr>
            <a:spLocks noGrp="1" noChangeArrowheads="1"/>
          </p:cNvSpPr>
          <p:nvPr>
            <p:ph idx="1"/>
          </p:nvPr>
        </p:nvSpPr>
        <p:spPr/>
        <p:txBody>
          <a:bodyPr/>
          <a:lstStyle/>
          <a:p>
            <a:pPr marL="0" indent="0">
              <a:buNone/>
            </a:pPr>
            <a:r>
              <a:rPr lang="en-CA" dirty="0" smtClean="0"/>
              <a:t>Multisim provides many tools for team design environments:</a:t>
            </a:r>
          </a:p>
          <a:p>
            <a:r>
              <a:rPr lang="en-CA" dirty="0" smtClean="0"/>
              <a:t>Corporate Database</a:t>
            </a:r>
          </a:p>
          <a:p>
            <a:r>
              <a:rPr lang="en-CA" dirty="0" smtClean="0"/>
              <a:t>User Fields</a:t>
            </a:r>
          </a:p>
          <a:p>
            <a:r>
              <a:rPr lang="en-CA" dirty="0" smtClean="0"/>
              <a:t>Project View, Project Packing and Version Control</a:t>
            </a:r>
          </a:p>
          <a:p>
            <a:r>
              <a:rPr lang="en-CA" dirty="0" smtClean="0"/>
              <a:t>Design Blocks</a:t>
            </a:r>
          </a:p>
          <a:p>
            <a:r>
              <a:rPr lang="en-CA" dirty="0" smtClean="0"/>
              <a:t>Reports</a:t>
            </a:r>
            <a:endParaRPr lang="en-US" dirty="0" smtClean="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CA" dirty="0" smtClean="0"/>
              <a:t>Corporate Database</a:t>
            </a:r>
            <a:endParaRPr lang="en-US" dirty="0" smtClean="0"/>
          </a:p>
        </p:txBody>
      </p:sp>
      <p:sp>
        <p:nvSpPr>
          <p:cNvPr id="231427" name="Rectangle 3"/>
          <p:cNvSpPr>
            <a:spLocks noGrp="1" noChangeArrowheads="1"/>
          </p:cNvSpPr>
          <p:nvPr>
            <p:ph idx="1"/>
          </p:nvPr>
        </p:nvSpPr>
        <p:spPr/>
        <p:txBody>
          <a:bodyPr/>
          <a:lstStyle/>
          <a:p>
            <a:r>
              <a:rPr lang="en-CA" dirty="0" smtClean="0"/>
              <a:t>Store Corporate database in a network location for sharing, download to update (Database Merge) your local database</a:t>
            </a:r>
          </a:p>
          <a:p>
            <a:r>
              <a:rPr lang="en-CA" dirty="0" smtClean="0"/>
              <a:t>Provides companies with the ability to specify “approved/preferred” parts</a:t>
            </a:r>
          </a:p>
          <a:p>
            <a:r>
              <a:rPr lang="en-CA" dirty="0" smtClean="0"/>
              <a:t>Maintains standard use of components across projects</a:t>
            </a:r>
          </a:p>
          <a:p>
            <a:endParaRPr lang="en-US" dirty="0" smtClean="0"/>
          </a:p>
        </p:txBody>
      </p:sp>
      <p:grpSp>
        <p:nvGrpSpPr>
          <p:cNvPr id="231428" name="Group 8"/>
          <p:cNvGrpSpPr>
            <a:grpSpLocks/>
          </p:cNvGrpSpPr>
          <p:nvPr/>
        </p:nvGrpSpPr>
        <p:grpSpPr bwMode="auto">
          <a:xfrm>
            <a:off x="214313" y="5619750"/>
            <a:ext cx="3384550" cy="647700"/>
            <a:chOff x="2699" y="2024"/>
            <a:chExt cx="2132" cy="408"/>
          </a:xfrm>
        </p:grpSpPr>
        <p:pic>
          <p:nvPicPr>
            <p:cNvPr id="231429" name="Picture 9"/>
            <p:cNvPicPr>
              <a:picLocks noChangeAspect="1" noChangeArrowheads="1"/>
            </p:cNvPicPr>
            <p:nvPr/>
          </p:nvPicPr>
          <p:blipFill>
            <a:blip r:embed="rId3" cstate="print"/>
            <a:srcRect/>
            <a:stretch>
              <a:fillRect/>
            </a:stretch>
          </p:blipFill>
          <p:spPr bwMode="auto">
            <a:xfrm>
              <a:off x="2753" y="2061"/>
              <a:ext cx="220" cy="235"/>
            </a:xfrm>
            <a:prstGeom prst="rect">
              <a:avLst/>
            </a:prstGeom>
            <a:noFill/>
            <a:ln w="9525">
              <a:noFill/>
              <a:miter lim="800000"/>
              <a:headEnd/>
              <a:tailEnd/>
            </a:ln>
          </p:spPr>
        </p:pic>
        <p:sp>
          <p:nvSpPr>
            <p:cNvPr id="231430" name="Text Box 10"/>
            <p:cNvSpPr txBox="1">
              <a:spLocks noChangeArrowheads="1"/>
            </p:cNvSpPr>
            <p:nvPr/>
          </p:nvSpPr>
          <p:spPr bwMode="auto">
            <a:xfrm>
              <a:off x="2971" y="2069"/>
              <a:ext cx="1860" cy="330"/>
            </a:xfrm>
            <a:prstGeom prst="rect">
              <a:avLst/>
            </a:prstGeom>
            <a:noFill/>
            <a:ln w="9525">
              <a:noFill/>
              <a:miter lim="800000"/>
              <a:headEnd/>
              <a:tailEnd/>
            </a:ln>
          </p:spPr>
          <p:txBody>
            <a:bodyPr>
              <a:spAutoFit/>
            </a:bodyPr>
            <a:lstStyle/>
            <a:p>
              <a:r>
                <a:rPr lang="en-CA" sz="1400" b="1" dirty="0">
                  <a:solidFill>
                    <a:srgbClr val="000000"/>
                  </a:solidFill>
                  <a:latin typeface="+mn-lt"/>
                </a:rPr>
                <a:t>Caution:</a:t>
              </a:r>
              <a:r>
                <a:rPr lang="en-CA" sz="1400" dirty="0">
                  <a:solidFill>
                    <a:srgbClr val="000000"/>
                  </a:solidFill>
                  <a:latin typeface="+mn-lt"/>
                </a:rPr>
                <a:t> Always back up your Corporate or User database.</a:t>
              </a:r>
              <a:endParaRPr lang="en-US" sz="1400" dirty="0">
                <a:solidFill>
                  <a:srgbClr val="000000"/>
                </a:solidFill>
                <a:latin typeface="+mn-lt"/>
              </a:endParaRPr>
            </a:p>
          </p:txBody>
        </p:sp>
        <p:sp>
          <p:nvSpPr>
            <p:cNvPr id="231431" name="Rectangle 11"/>
            <p:cNvSpPr>
              <a:spLocks noChangeArrowheads="1"/>
            </p:cNvSpPr>
            <p:nvPr/>
          </p:nvSpPr>
          <p:spPr bwMode="auto">
            <a:xfrm>
              <a:off x="2699" y="2024"/>
              <a:ext cx="2070" cy="408"/>
            </a:xfrm>
            <a:prstGeom prst="rect">
              <a:avLst/>
            </a:prstGeom>
            <a:noFill/>
            <a:ln w="9525">
              <a:solidFill>
                <a:schemeClr val="tx1"/>
              </a:solidFill>
              <a:prstDash val="dash"/>
              <a:miter lim="800000"/>
              <a:headEnd/>
              <a:tailEnd/>
            </a:ln>
          </p:spPr>
          <p:txBody>
            <a:bodyPr wrap="none" anchor="ctr"/>
            <a:lstStyle/>
            <a:p>
              <a:endParaRPr lang="en-US" sz="1400" dirty="0">
                <a:solidFill>
                  <a:srgbClr val="000000"/>
                </a:solidFill>
                <a:latin typeface="+mn-lt"/>
              </a:endParaRPr>
            </a:p>
          </p:txBody>
        </p:sp>
      </p:gr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r>
              <a:rPr lang="en-CA" dirty="0" smtClean="0"/>
              <a:t>User-defined Fields</a:t>
            </a:r>
            <a:endParaRPr lang="en-US" dirty="0" smtClean="0"/>
          </a:p>
        </p:txBody>
      </p:sp>
      <p:sp>
        <p:nvSpPr>
          <p:cNvPr id="118787" name="Rectangle 3"/>
          <p:cNvSpPr>
            <a:spLocks noGrp="1" noChangeArrowheads="1"/>
          </p:cNvSpPr>
          <p:nvPr>
            <p:ph idx="1"/>
          </p:nvPr>
        </p:nvSpPr>
        <p:spPr/>
        <p:txBody>
          <a:bodyPr/>
          <a:lstStyle/>
          <a:p>
            <a:r>
              <a:rPr lang="en-CA" dirty="0" smtClean="0"/>
              <a:t>Define up to 20 fields</a:t>
            </a:r>
          </a:p>
          <a:p>
            <a:r>
              <a:rPr lang="en-CA" dirty="0" smtClean="0"/>
              <a:t>Fill up with information important to your business</a:t>
            </a:r>
          </a:p>
          <a:p>
            <a:r>
              <a:rPr lang="en-CA" dirty="0" smtClean="0"/>
              <a:t>Most common use:</a:t>
            </a:r>
          </a:p>
          <a:p>
            <a:pPr lvl="1"/>
            <a:r>
              <a:rPr lang="en-CA" dirty="0" smtClean="0"/>
              <a:t>Company Part#</a:t>
            </a:r>
          </a:p>
          <a:p>
            <a:pPr lvl="1"/>
            <a:r>
              <a:rPr lang="en-CA" dirty="0" smtClean="0"/>
              <a:t>Preferred Supplier</a:t>
            </a:r>
          </a:p>
          <a:p>
            <a:pPr lvl="1"/>
            <a:r>
              <a:rPr lang="en-CA" dirty="0" smtClean="0"/>
              <a:t>Cost</a:t>
            </a:r>
          </a:p>
          <a:p>
            <a:pPr lvl="1"/>
            <a:r>
              <a:rPr lang="en-CA" dirty="0" smtClean="0"/>
              <a:t>Lead Time</a:t>
            </a:r>
          </a:p>
          <a:p>
            <a:r>
              <a:rPr lang="en-CA" dirty="0" smtClean="0"/>
              <a:t>Search parts using User Field information</a:t>
            </a:r>
          </a:p>
          <a:p>
            <a:endParaRPr lang="en-US"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r>
              <a:rPr lang="en-CA" dirty="0" smtClean="0"/>
              <a:t>User-defined Fields</a:t>
            </a:r>
            <a:endParaRPr lang="en-US" dirty="0" smtClean="0"/>
          </a:p>
        </p:txBody>
      </p:sp>
      <p:sp>
        <p:nvSpPr>
          <p:cNvPr id="233475" name="Rectangle 3"/>
          <p:cNvSpPr>
            <a:spLocks noGrp="1" noChangeArrowheads="1"/>
          </p:cNvSpPr>
          <p:nvPr>
            <p:ph sz="half" idx="1"/>
          </p:nvPr>
        </p:nvSpPr>
        <p:spPr>
          <a:xfrm>
            <a:off x="478333" y="1124712"/>
            <a:ext cx="3045917" cy="4949008"/>
          </a:xfrm>
        </p:spPr>
        <p:txBody>
          <a:bodyPr/>
          <a:lstStyle/>
          <a:p>
            <a:r>
              <a:rPr lang="en-CA" dirty="0" smtClean="0"/>
              <a:t>Manage user fields through the </a:t>
            </a:r>
            <a:r>
              <a:rPr lang="en-CA" b="1" dirty="0" smtClean="0"/>
              <a:t>Database Manager</a:t>
            </a:r>
          </a:p>
          <a:p>
            <a:r>
              <a:rPr lang="en-CA" dirty="0" smtClean="0"/>
              <a:t>Each component has the User Field tab on the component’s properties</a:t>
            </a:r>
            <a:endParaRPr lang="en-US" dirty="0" smtClean="0"/>
          </a:p>
        </p:txBody>
      </p:sp>
      <p:sp>
        <p:nvSpPr>
          <p:cNvPr id="5" name="Content Placeholder 4"/>
          <p:cNvSpPr>
            <a:spLocks noGrp="1"/>
          </p:cNvSpPr>
          <p:nvPr>
            <p:ph sz="half" idx="2"/>
          </p:nvPr>
        </p:nvSpPr>
        <p:spPr/>
        <p:txBody>
          <a:bodyPr/>
          <a:lstStyle/>
          <a:p>
            <a:endParaRPr lang="en-US" dirty="0"/>
          </a:p>
        </p:txBody>
      </p:sp>
      <p:pic>
        <p:nvPicPr>
          <p:cNvPr id="10242" name="Picture 2" descr="C:\Users\fdomingu\Desktop\Course Update\NEW Multisim Files\Presentation\Screenshots\S 126.png"/>
          <p:cNvPicPr>
            <a:picLocks noChangeAspect="1" noChangeArrowheads="1"/>
          </p:cNvPicPr>
          <p:nvPr/>
        </p:nvPicPr>
        <p:blipFill>
          <a:blip r:embed="rId3" cstate="print"/>
          <a:srcRect/>
          <a:stretch>
            <a:fillRect/>
          </a:stretch>
        </p:blipFill>
        <p:spPr bwMode="auto">
          <a:xfrm>
            <a:off x="3657600" y="1333500"/>
            <a:ext cx="5353050" cy="4724400"/>
          </a:xfrm>
          <a:prstGeom prst="rect">
            <a:avLst/>
          </a:prstGeom>
          <a:noFill/>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r>
              <a:rPr lang="en-CA" dirty="0" smtClean="0"/>
              <a:t>Project Management—The Project View</a:t>
            </a:r>
            <a:endParaRPr lang="en-US" dirty="0" smtClean="0"/>
          </a:p>
        </p:txBody>
      </p:sp>
      <p:sp>
        <p:nvSpPr>
          <p:cNvPr id="234499" name="Rectangle 3"/>
          <p:cNvSpPr>
            <a:spLocks noGrp="1" noChangeArrowheads="1"/>
          </p:cNvSpPr>
          <p:nvPr>
            <p:ph idx="1"/>
          </p:nvPr>
        </p:nvSpPr>
        <p:spPr/>
        <p:txBody>
          <a:bodyPr/>
          <a:lstStyle/>
          <a:p>
            <a:r>
              <a:rPr lang="en-CA" dirty="0" smtClean="0"/>
              <a:t>Single view of all project files</a:t>
            </a:r>
          </a:p>
          <a:p>
            <a:r>
              <a:rPr lang="en-CA" dirty="0" smtClean="0"/>
              <a:t>Right-click to:</a:t>
            </a:r>
          </a:p>
          <a:p>
            <a:pPr lvl="1"/>
            <a:r>
              <a:rPr lang="en-CA" dirty="0" smtClean="0"/>
              <a:t>Lock</a:t>
            </a:r>
          </a:p>
          <a:p>
            <a:pPr lvl="1"/>
            <a:r>
              <a:rPr lang="en-CA" dirty="0" smtClean="0"/>
              <a:t>Remove</a:t>
            </a:r>
          </a:p>
          <a:p>
            <a:pPr lvl="1"/>
            <a:r>
              <a:rPr lang="en-CA" dirty="0" smtClean="0"/>
              <a:t>Open</a:t>
            </a:r>
          </a:p>
          <a:p>
            <a:pPr lvl="1"/>
            <a:r>
              <a:rPr lang="en-CA" dirty="0" smtClean="0"/>
              <a:t>Read-only</a:t>
            </a:r>
          </a:p>
          <a:p>
            <a:r>
              <a:rPr lang="en-CA" dirty="0" smtClean="0"/>
              <a:t>Integrate related files (PDF, CAD drawings, PCB layouts) in a single view</a:t>
            </a:r>
            <a:endParaRPr lang="en-US" dirty="0" smtClean="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r>
              <a:rPr lang="en-CA" dirty="0" smtClean="0"/>
              <a:t>Project Management—Organization</a:t>
            </a:r>
            <a:endParaRPr lang="en-US" dirty="0" smtClean="0"/>
          </a:p>
        </p:txBody>
      </p:sp>
      <p:sp>
        <p:nvSpPr>
          <p:cNvPr id="235523" name="Rectangle 3"/>
          <p:cNvSpPr>
            <a:spLocks noGrp="1" noChangeArrowheads="1"/>
          </p:cNvSpPr>
          <p:nvPr>
            <p:ph idx="1"/>
          </p:nvPr>
        </p:nvSpPr>
        <p:spPr/>
        <p:txBody>
          <a:bodyPr/>
          <a:lstStyle/>
          <a:p>
            <a:r>
              <a:rPr lang="en-CA" dirty="0" smtClean="0"/>
              <a:t>Use the Design Toolbox to organize and access files</a:t>
            </a:r>
          </a:p>
          <a:p>
            <a:r>
              <a:rPr lang="en-CA" dirty="0" smtClean="0"/>
              <a:t>Add any kind of files</a:t>
            </a:r>
          </a:p>
        </p:txBody>
      </p:sp>
      <p:pic>
        <p:nvPicPr>
          <p:cNvPr id="11266" name="Picture 2" descr="C:\Users\fdomingu\Desktop\Course Update\NEW Multisim Files\Presentation\Screenshots\S 128a.png"/>
          <p:cNvPicPr>
            <a:picLocks noChangeAspect="1" noChangeArrowheads="1"/>
          </p:cNvPicPr>
          <p:nvPr/>
        </p:nvPicPr>
        <p:blipFill>
          <a:blip r:embed="rId3" cstate="print"/>
          <a:srcRect/>
          <a:stretch>
            <a:fillRect/>
          </a:stretch>
        </p:blipFill>
        <p:spPr bwMode="auto">
          <a:xfrm>
            <a:off x="180976" y="3457575"/>
            <a:ext cx="3033183" cy="1585182"/>
          </a:xfrm>
          <a:prstGeom prst="rect">
            <a:avLst/>
          </a:prstGeom>
          <a:noFill/>
        </p:spPr>
      </p:pic>
      <p:pic>
        <p:nvPicPr>
          <p:cNvPr id="11267" name="Picture 3" descr="C:\Users\fdomingu\Desktop\Course Update\NEW Multisim Files\Presentation\Screenshots\S 128b.png"/>
          <p:cNvPicPr>
            <a:picLocks noChangeAspect="1" noChangeArrowheads="1"/>
          </p:cNvPicPr>
          <p:nvPr/>
        </p:nvPicPr>
        <p:blipFill>
          <a:blip r:embed="rId4" cstate="print"/>
          <a:srcRect/>
          <a:stretch>
            <a:fillRect/>
          </a:stretch>
        </p:blipFill>
        <p:spPr bwMode="auto">
          <a:xfrm>
            <a:off x="3390901" y="2752725"/>
            <a:ext cx="2667373" cy="2896004"/>
          </a:xfrm>
          <a:prstGeom prst="rect">
            <a:avLst/>
          </a:prstGeom>
          <a:noFill/>
        </p:spPr>
      </p:pic>
      <p:pic>
        <p:nvPicPr>
          <p:cNvPr id="11268" name="Picture 4" descr="C:\Users\fdomingu\Desktop\Course Update\NEW Multisim Files\Presentation\Screenshots\S 128c.png"/>
          <p:cNvPicPr>
            <a:picLocks noChangeAspect="1" noChangeArrowheads="1"/>
          </p:cNvPicPr>
          <p:nvPr/>
        </p:nvPicPr>
        <p:blipFill>
          <a:blip r:embed="rId5" cstate="print"/>
          <a:srcRect/>
          <a:stretch>
            <a:fillRect/>
          </a:stretch>
        </p:blipFill>
        <p:spPr bwMode="auto">
          <a:xfrm>
            <a:off x="6232786" y="2752725"/>
            <a:ext cx="2682614" cy="2896004"/>
          </a:xfrm>
          <a:prstGeom prst="rect">
            <a:avLst/>
          </a:prstGeom>
          <a:noFill/>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r>
              <a:rPr lang="en-CA" dirty="0" smtClean="0"/>
              <a:t>Project Management—Sharing</a:t>
            </a:r>
            <a:endParaRPr lang="en-US" dirty="0" smtClean="0"/>
          </a:p>
        </p:txBody>
      </p:sp>
      <p:sp>
        <p:nvSpPr>
          <p:cNvPr id="236547" name="Rectangle 3"/>
          <p:cNvSpPr>
            <a:spLocks noGrp="1" noChangeArrowheads="1"/>
          </p:cNvSpPr>
          <p:nvPr>
            <p:ph sz="half" idx="1"/>
          </p:nvPr>
        </p:nvSpPr>
        <p:spPr/>
        <p:txBody>
          <a:bodyPr/>
          <a:lstStyle/>
          <a:p>
            <a:r>
              <a:rPr lang="en-CA" dirty="0" smtClean="0"/>
              <a:t>Pack the project into a special MPZIP file</a:t>
            </a:r>
          </a:p>
          <a:p>
            <a:pPr lvl="1"/>
            <a:r>
              <a:rPr lang="en-CA" dirty="0" smtClean="0"/>
              <a:t>All files are compressed and added to a single file</a:t>
            </a:r>
          </a:p>
          <a:p>
            <a:r>
              <a:rPr lang="en-CA" dirty="0" smtClean="0"/>
              <a:t>Unpack at the new location</a:t>
            </a:r>
          </a:p>
          <a:p>
            <a:pPr lvl="1"/>
            <a:r>
              <a:rPr lang="en-CA" dirty="0" smtClean="0"/>
              <a:t>Option to use original hierarchy or select a new one</a:t>
            </a:r>
          </a:p>
          <a:p>
            <a:r>
              <a:rPr lang="en-CA" dirty="0" smtClean="0"/>
              <a:t>Ideal for teamwork or migration of documents</a:t>
            </a:r>
          </a:p>
        </p:txBody>
      </p:sp>
      <p:sp>
        <p:nvSpPr>
          <p:cNvPr id="5" name="Content Placeholder 4"/>
          <p:cNvSpPr>
            <a:spLocks noGrp="1"/>
          </p:cNvSpPr>
          <p:nvPr>
            <p:ph sz="half" idx="2"/>
          </p:nvPr>
        </p:nvSpPr>
        <p:spPr/>
        <p:txBody>
          <a:bodyPr/>
          <a:lstStyle/>
          <a:p>
            <a:endParaRPr lang="en-US" dirty="0"/>
          </a:p>
        </p:txBody>
      </p:sp>
      <p:pic>
        <p:nvPicPr>
          <p:cNvPr id="12290" name="Picture 2" descr="C:\Users\fdomingu\Desktop\Course Update\NEW Multisim Files\Presentation\Screenshots\S 129.png"/>
          <p:cNvPicPr>
            <a:picLocks noChangeAspect="1" noChangeArrowheads="1"/>
          </p:cNvPicPr>
          <p:nvPr/>
        </p:nvPicPr>
        <p:blipFill>
          <a:blip r:embed="rId3" cstate="print"/>
          <a:srcRect/>
          <a:stretch>
            <a:fillRect/>
          </a:stretch>
        </p:blipFill>
        <p:spPr bwMode="auto">
          <a:xfrm>
            <a:off x="4903949" y="1733550"/>
            <a:ext cx="4051138" cy="3695700"/>
          </a:xfrm>
          <a:prstGeom prst="rect">
            <a:avLst/>
          </a:prstGeom>
          <a:noFill/>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r>
              <a:rPr lang="en-CA" dirty="0" smtClean="0"/>
              <a:t>Project Management—Version Control</a:t>
            </a:r>
            <a:endParaRPr lang="en-US" dirty="0" smtClean="0"/>
          </a:p>
        </p:txBody>
      </p:sp>
      <p:sp>
        <p:nvSpPr>
          <p:cNvPr id="237571" name="Rectangle 3"/>
          <p:cNvSpPr>
            <a:spLocks noGrp="1" noChangeArrowheads="1"/>
          </p:cNvSpPr>
          <p:nvPr>
            <p:ph sz="half" idx="1"/>
          </p:nvPr>
        </p:nvSpPr>
        <p:spPr/>
        <p:txBody>
          <a:bodyPr/>
          <a:lstStyle/>
          <a:p>
            <a:r>
              <a:rPr lang="en-CA" dirty="0" smtClean="0"/>
              <a:t>Create “restore” points of the project</a:t>
            </a:r>
          </a:p>
          <a:p>
            <a:r>
              <a:rPr lang="en-CA" dirty="0" smtClean="0"/>
              <a:t>Backup regularly for safety</a:t>
            </a:r>
          </a:p>
          <a:p>
            <a:r>
              <a:rPr lang="en-CA" dirty="0" smtClean="0"/>
              <a:t>Choose custom names easy to identify (for example, dates)</a:t>
            </a:r>
          </a:p>
        </p:txBody>
      </p:sp>
      <p:sp>
        <p:nvSpPr>
          <p:cNvPr id="7" name="Content Placeholder 6"/>
          <p:cNvSpPr>
            <a:spLocks noGrp="1"/>
          </p:cNvSpPr>
          <p:nvPr>
            <p:ph sz="half" idx="2"/>
          </p:nvPr>
        </p:nvSpPr>
        <p:spPr/>
        <p:txBody>
          <a:bodyPr/>
          <a:lstStyle/>
          <a:p>
            <a:endParaRPr lang="en-US" dirty="0"/>
          </a:p>
        </p:txBody>
      </p:sp>
      <p:pic>
        <p:nvPicPr>
          <p:cNvPr id="13314" name="Picture 2" descr="C:\Users\fdomingu\Desktop\Course Update\NEW Multisim Files\Presentation\Screenshots\S 130.png"/>
          <p:cNvPicPr>
            <a:picLocks noChangeAspect="1" noChangeArrowheads="1"/>
          </p:cNvPicPr>
          <p:nvPr/>
        </p:nvPicPr>
        <p:blipFill>
          <a:blip r:embed="rId3" cstate="print"/>
          <a:srcRect/>
          <a:stretch>
            <a:fillRect/>
          </a:stretch>
        </p:blipFill>
        <p:spPr bwMode="auto">
          <a:xfrm>
            <a:off x="5205413" y="1766888"/>
            <a:ext cx="3038475" cy="2200275"/>
          </a:xfrm>
          <a:prstGeom prst="rect">
            <a:avLst/>
          </a:prstGeom>
          <a:noFill/>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rtlCol="0">
            <a:normAutofit fontScale="90000"/>
          </a:bodyPr>
          <a:lstStyle/>
          <a:p>
            <a:pPr fontAlgn="auto">
              <a:spcAft>
                <a:spcPts val="0"/>
              </a:spcAft>
              <a:defRPr/>
            </a:pPr>
            <a:r>
              <a:rPr lang="en-CA" dirty="0" smtClean="0"/>
              <a:t>Lesson 7 Exercises</a:t>
            </a:r>
            <a:br>
              <a:rPr lang="en-CA" dirty="0" smtClean="0"/>
            </a:br>
            <a:r>
              <a:rPr lang="en-CA" dirty="0" smtClean="0"/>
              <a:t>Working </a:t>
            </a:r>
            <a:r>
              <a:rPr lang="en-CA" dirty="0"/>
              <a:t>with Projects and Design Sharing</a:t>
            </a:r>
            <a:endParaRPr lang="en-US" dirty="0"/>
          </a:p>
        </p:txBody>
      </p:sp>
      <p:sp>
        <p:nvSpPr>
          <p:cNvPr id="56323" name="Rectangle 3"/>
          <p:cNvSpPr>
            <a:spLocks noGrp="1" noChangeArrowheads="1"/>
          </p:cNvSpPr>
          <p:nvPr>
            <p:ph idx="1"/>
          </p:nvPr>
        </p:nvSpPr>
        <p:spPr/>
        <p:txBody>
          <a:bodyPr rtlCol="0">
            <a:normAutofit/>
          </a:bodyPr>
          <a:lstStyle/>
          <a:p>
            <a:pPr fontAlgn="auto">
              <a:spcAft>
                <a:spcPts val="0"/>
              </a:spcAft>
              <a:defRPr/>
            </a:pPr>
            <a:r>
              <a:rPr lang="en-CA" dirty="0" smtClean="0"/>
              <a:t>Divide </a:t>
            </a:r>
            <a:r>
              <a:rPr lang="en-CA" dirty="0"/>
              <a:t>the circuit into design blocks</a:t>
            </a:r>
          </a:p>
          <a:p>
            <a:pPr fontAlgn="auto">
              <a:spcAft>
                <a:spcPts val="0"/>
              </a:spcAft>
              <a:defRPr/>
            </a:pPr>
            <a:r>
              <a:rPr lang="en-CA" dirty="0"/>
              <a:t>Use buses to connect components</a:t>
            </a:r>
          </a:p>
          <a:p>
            <a:pPr fontAlgn="auto">
              <a:spcAft>
                <a:spcPts val="0"/>
              </a:spcAft>
              <a:defRPr/>
            </a:pPr>
            <a:r>
              <a:rPr lang="en-CA" dirty="0"/>
              <a:t>Run </a:t>
            </a:r>
            <a:r>
              <a:rPr lang="en-CA" dirty="0" smtClean="0"/>
              <a:t>ERC</a:t>
            </a:r>
          </a:p>
          <a:p>
            <a:pPr fontAlgn="auto">
              <a:spcAft>
                <a:spcPts val="0"/>
              </a:spcAft>
              <a:defRPr/>
            </a:pPr>
            <a:r>
              <a:rPr lang="en-CA" dirty="0" smtClean="0"/>
              <a:t>Setup a Project</a:t>
            </a:r>
          </a:p>
        </p:txBody>
      </p:sp>
      <p:sp>
        <p:nvSpPr>
          <p:cNvPr id="238596" name="Text Box 4"/>
          <p:cNvSpPr txBox="1">
            <a:spLocks noChangeArrowheads="1"/>
          </p:cNvSpPr>
          <p:nvPr/>
        </p:nvSpPr>
        <p:spPr bwMode="auto">
          <a:xfrm>
            <a:off x="571500" y="4986338"/>
            <a:ext cx="3332163" cy="915987"/>
          </a:xfrm>
          <a:prstGeom prst="rect">
            <a:avLst/>
          </a:prstGeom>
          <a:noFill/>
          <a:ln w="9525">
            <a:noFill/>
            <a:miter lim="800000"/>
            <a:headEnd/>
            <a:tailEnd/>
          </a:ln>
        </p:spPr>
        <p:txBody>
          <a:bodyPr>
            <a:spAutoFit/>
          </a:bodyPr>
          <a:lstStyle/>
          <a:p>
            <a:r>
              <a:rPr lang="en-CA" dirty="0">
                <a:solidFill>
                  <a:srgbClr val="000000"/>
                </a:solidFill>
                <a:latin typeface="+mn-lt"/>
              </a:rPr>
              <a:t>NI Multisim Basics Exercises</a:t>
            </a:r>
          </a:p>
          <a:p>
            <a:r>
              <a:rPr lang="en-CA" dirty="0">
                <a:solidFill>
                  <a:srgbClr val="000000"/>
                </a:solidFill>
                <a:latin typeface="+mn-lt"/>
              </a:rPr>
              <a:t>Page </a:t>
            </a:r>
            <a:r>
              <a:rPr lang="en-CA" dirty="0" smtClean="0">
                <a:solidFill>
                  <a:srgbClr val="000000"/>
                </a:solidFill>
                <a:latin typeface="+mn-lt"/>
              </a:rPr>
              <a:t>7-1</a:t>
            </a:r>
            <a:endParaRPr lang="en-CA" dirty="0">
              <a:solidFill>
                <a:srgbClr val="000000"/>
              </a:solidFill>
              <a:latin typeface="+mn-lt"/>
            </a:endParaRPr>
          </a:p>
          <a:p>
            <a:r>
              <a:rPr lang="en-CA" dirty="0">
                <a:solidFill>
                  <a:srgbClr val="000000"/>
                </a:solidFill>
                <a:latin typeface="+mn-lt"/>
              </a:rPr>
              <a:t>40 minutes</a:t>
            </a:r>
            <a:endParaRPr lang="en-US" dirty="0">
              <a:solidFill>
                <a:srgbClr val="000000"/>
              </a:solidFill>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CA" dirty="0" smtClean="0"/>
              <a:t>Global Options       General tab</a:t>
            </a:r>
            <a:endParaRPr lang="en-US" dirty="0" smtClean="0"/>
          </a:p>
        </p:txBody>
      </p:sp>
      <p:sp>
        <p:nvSpPr>
          <p:cNvPr id="118787" name="Rectangle 3"/>
          <p:cNvSpPr>
            <a:spLocks noGrp="1" noChangeArrowheads="1"/>
          </p:cNvSpPr>
          <p:nvPr>
            <p:ph idx="1"/>
          </p:nvPr>
        </p:nvSpPr>
        <p:spPr/>
        <p:txBody>
          <a:bodyPr/>
          <a:lstStyle/>
          <a:p>
            <a:r>
              <a:rPr lang="en-CA" dirty="0" smtClean="0"/>
              <a:t>Selection rectangle</a:t>
            </a:r>
          </a:p>
          <a:p>
            <a:r>
              <a:rPr lang="en-CA" dirty="0" smtClean="0"/>
              <a:t>Mouse-wheel behavior</a:t>
            </a:r>
          </a:p>
          <a:p>
            <a:r>
              <a:rPr lang="en-CA" dirty="0" smtClean="0"/>
              <a:t>Wiring mode</a:t>
            </a:r>
          </a:p>
          <a:p>
            <a:r>
              <a:rPr lang="en-CA" dirty="0" smtClean="0"/>
              <a:t>Localization</a:t>
            </a:r>
          </a:p>
          <a:p>
            <a:pPr>
              <a:buFont typeface="Wingdings" pitchFamily="2" charset="2"/>
              <a:buNone/>
            </a:pPr>
            <a:endParaRPr lang="en-CA" dirty="0" smtClean="0"/>
          </a:p>
          <a:p>
            <a:endParaRPr lang="en-CA" dirty="0" smtClean="0"/>
          </a:p>
          <a:p>
            <a:endParaRPr lang="en-US" dirty="0" smtClean="0"/>
          </a:p>
        </p:txBody>
      </p:sp>
      <p:pic>
        <p:nvPicPr>
          <p:cNvPr id="118788" name="Picture 4"/>
          <p:cNvPicPr>
            <a:picLocks noChangeAspect="1" noChangeArrowheads="1"/>
          </p:cNvPicPr>
          <p:nvPr/>
        </p:nvPicPr>
        <p:blipFill>
          <a:blip r:embed="rId3" cstate="print"/>
          <a:srcRect/>
          <a:stretch>
            <a:fillRect/>
          </a:stretch>
        </p:blipFill>
        <p:spPr bwMode="auto">
          <a:xfrm>
            <a:off x="3209544" y="393192"/>
            <a:ext cx="431800" cy="431800"/>
          </a:xfrm>
          <a:prstGeom prst="rect">
            <a:avLst/>
          </a:prstGeom>
          <a:noFill/>
          <a:ln w="9525">
            <a:noFill/>
            <a:miter lim="800000"/>
            <a:headEnd/>
            <a:tailEnd/>
          </a:ln>
        </p:spPr>
      </p:pic>
      <p:pic>
        <p:nvPicPr>
          <p:cNvPr id="6" name="Picture 5" descr="s14.png"/>
          <p:cNvPicPr>
            <a:picLocks noChangeAspect="1"/>
          </p:cNvPicPr>
          <p:nvPr/>
        </p:nvPicPr>
        <p:blipFill>
          <a:blip r:embed="rId4" cstate="print"/>
          <a:stretch>
            <a:fillRect/>
          </a:stretch>
        </p:blipFill>
        <p:spPr>
          <a:xfrm>
            <a:off x="4449600" y="1720800"/>
            <a:ext cx="4111564" cy="4166912"/>
          </a:xfrm>
          <a:prstGeom prst="rect">
            <a:avLst/>
          </a:prstGeom>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normAutofit fontScale="90000"/>
          </a:bodyPr>
          <a:lstStyle/>
          <a:p>
            <a:r>
              <a:rPr lang="en-CA" dirty="0" smtClean="0"/>
              <a:t>Lesson 8</a:t>
            </a:r>
            <a:br>
              <a:rPr lang="en-CA" dirty="0" smtClean="0"/>
            </a:br>
            <a:r>
              <a:rPr lang="en-CA" dirty="0" smtClean="0"/>
              <a:t>MCU Co-simulation</a:t>
            </a:r>
            <a:endParaRPr lang="en-US" dirty="0" smtClean="0"/>
          </a:p>
        </p:txBody>
      </p:sp>
      <p:sp>
        <p:nvSpPr>
          <p:cNvPr id="239619" name="Rectangle 3"/>
          <p:cNvSpPr>
            <a:spLocks noGrp="1" noChangeArrowheads="1"/>
          </p:cNvSpPr>
          <p:nvPr>
            <p:ph sz="quarter" idx="10"/>
          </p:nvPr>
        </p:nvSpPr>
        <p:spPr/>
        <p:txBody>
          <a:bodyPr/>
          <a:lstStyle/>
          <a:p>
            <a:r>
              <a:rPr lang="en-CA" dirty="0" smtClean="0"/>
              <a:t>Co-simulation with </a:t>
            </a:r>
            <a:r>
              <a:rPr lang="en-CA" dirty="0" err="1" smtClean="0"/>
              <a:t>MultiMCU</a:t>
            </a:r>
            <a:endParaRPr lang="en-CA" dirty="0" smtClean="0"/>
          </a:p>
          <a:p>
            <a:r>
              <a:rPr lang="en-CA" dirty="0" smtClean="0"/>
              <a:t>Co-simulation with MPLAB</a:t>
            </a:r>
            <a:r>
              <a:rPr lang="en-CA" baseline="30000" dirty="0" smtClean="0"/>
              <a:t>©</a:t>
            </a:r>
            <a:r>
              <a:rPr lang="en-CA" dirty="0" smtClean="0"/>
              <a:t> X</a:t>
            </a:r>
            <a:endParaRPr lang="en-US" dirty="0" smtClean="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MCU Options</a:t>
            </a:r>
            <a:endParaRPr lang="en-US" dirty="0"/>
          </a:p>
        </p:txBody>
      </p:sp>
      <p:sp>
        <p:nvSpPr>
          <p:cNvPr id="5" name="Content Placeholder 4"/>
          <p:cNvSpPr>
            <a:spLocks noGrp="1"/>
          </p:cNvSpPr>
          <p:nvPr>
            <p:ph idx="1"/>
          </p:nvPr>
        </p:nvSpPr>
        <p:spPr/>
        <p:txBody>
          <a:bodyPr/>
          <a:lstStyle/>
          <a:p>
            <a:r>
              <a:rPr lang="en-US" dirty="0" smtClean="0"/>
              <a:t>Multisim Offers two MCU simulation options:</a:t>
            </a:r>
          </a:p>
          <a:p>
            <a:pPr lvl="1"/>
            <a:r>
              <a:rPr lang="en-US" dirty="0" err="1" smtClean="0"/>
              <a:t>MultiMCU</a:t>
            </a:r>
            <a:endParaRPr lang="en-US" dirty="0" smtClean="0"/>
          </a:p>
          <a:p>
            <a:pPr lvl="1"/>
            <a:r>
              <a:rPr lang="en-US" dirty="0" smtClean="0"/>
              <a:t>MPLAB X </a:t>
            </a:r>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65424" y="2854409"/>
            <a:ext cx="4399465" cy="2528373"/>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013112" y="2800529"/>
            <a:ext cx="3923003" cy="2488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r>
              <a:rPr lang="en-CA" dirty="0" smtClean="0"/>
              <a:t>MCU Co-simulation</a:t>
            </a:r>
            <a:endParaRPr lang="en-US" dirty="0" smtClean="0"/>
          </a:p>
        </p:txBody>
      </p:sp>
      <p:sp>
        <p:nvSpPr>
          <p:cNvPr id="275459" name="Rectangle 3"/>
          <p:cNvSpPr>
            <a:spLocks noGrp="1" noChangeArrowheads="1"/>
          </p:cNvSpPr>
          <p:nvPr>
            <p:ph idx="1"/>
          </p:nvPr>
        </p:nvSpPr>
        <p:spPr/>
        <p:txBody>
          <a:bodyPr/>
          <a:lstStyle/>
          <a:p>
            <a:r>
              <a:rPr lang="en-CA" dirty="0" smtClean="0"/>
              <a:t>Adds co-simulation capabilities </a:t>
            </a:r>
          </a:p>
          <a:p>
            <a:pPr lvl="1"/>
            <a:r>
              <a:rPr lang="en-CA" dirty="0" smtClean="0"/>
              <a:t>C,C++ or assembly with SPICE components</a:t>
            </a:r>
          </a:p>
          <a:p>
            <a:r>
              <a:rPr lang="en-CA" dirty="0" smtClean="0"/>
              <a:t>Simulate like any other circuit</a:t>
            </a:r>
          </a:p>
          <a:p>
            <a:pPr>
              <a:buNone/>
            </a:pPr>
            <a:endParaRPr lang="en-CA" dirty="0" smtClean="0"/>
          </a:p>
        </p:txBody>
      </p:sp>
      <p:pic>
        <p:nvPicPr>
          <p:cNvPr id="275460" name="Picture 5" descr="Fig09-08_MCUCoSimulation"/>
          <p:cNvPicPr>
            <a:picLocks noChangeAspect="1" noChangeArrowheads="1"/>
          </p:cNvPicPr>
          <p:nvPr/>
        </p:nvPicPr>
        <p:blipFill>
          <a:blip r:embed="rId2" cstate="print"/>
          <a:srcRect/>
          <a:stretch>
            <a:fillRect/>
          </a:stretch>
        </p:blipFill>
        <p:spPr bwMode="auto">
          <a:xfrm>
            <a:off x="2189721" y="4271277"/>
            <a:ext cx="4838700" cy="115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r>
              <a:rPr lang="en-CA" dirty="0" err="1" smtClean="0"/>
              <a:t>MultiMCU</a:t>
            </a:r>
            <a:r>
              <a:rPr lang="en-CA" dirty="0" smtClean="0"/>
              <a:t>  Support </a:t>
            </a:r>
            <a:endParaRPr lang="en-US" dirty="0" smtClean="0"/>
          </a:p>
        </p:txBody>
      </p:sp>
      <p:sp>
        <p:nvSpPr>
          <p:cNvPr id="276483" name="Rectangle 3"/>
          <p:cNvSpPr>
            <a:spLocks noGrp="1" noChangeArrowheads="1"/>
          </p:cNvSpPr>
          <p:nvPr>
            <p:ph idx="1"/>
          </p:nvPr>
        </p:nvSpPr>
        <p:spPr>
          <a:xfrm>
            <a:off x="457200" y="1285875"/>
            <a:ext cx="8229600" cy="5286375"/>
          </a:xfrm>
        </p:spPr>
        <p:txBody>
          <a:bodyPr/>
          <a:lstStyle/>
          <a:p>
            <a:r>
              <a:rPr lang="en-CA" dirty="0" smtClean="0"/>
              <a:t>MCU Support:</a:t>
            </a:r>
          </a:p>
          <a:p>
            <a:pPr lvl="1"/>
            <a:r>
              <a:rPr lang="en-CA" dirty="0" smtClean="0"/>
              <a:t>8051, 8052</a:t>
            </a:r>
          </a:p>
          <a:p>
            <a:pPr lvl="1"/>
            <a:r>
              <a:rPr lang="en-CA" dirty="0" smtClean="0"/>
              <a:t>PIC16F84, PIC16F84A</a:t>
            </a:r>
          </a:p>
          <a:p>
            <a:pPr lvl="1"/>
            <a:endParaRPr lang="en-CA" dirty="0" smtClean="0"/>
          </a:p>
          <a:p>
            <a:r>
              <a:rPr lang="en-CA" dirty="0" smtClean="0"/>
              <a:t>Language Support:</a:t>
            </a:r>
          </a:p>
          <a:p>
            <a:pPr lvl="1"/>
            <a:r>
              <a:rPr lang="en-CA" dirty="0" smtClean="0"/>
              <a:t>Assembly</a:t>
            </a:r>
          </a:p>
          <a:p>
            <a:pPr lvl="1"/>
            <a:r>
              <a:rPr lang="en-CA" dirty="0" smtClean="0"/>
              <a:t>C</a:t>
            </a:r>
          </a:p>
          <a:p>
            <a:endParaRPr lang="en-CA" dirty="0" smtClean="0"/>
          </a:p>
        </p:txBody>
      </p:sp>
      <p:pic>
        <p:nvPicPr>
          <p:cNvPr id="276484" name="Picture 4" descr="Fig09-01_MCUModuleIntro"/>
          <p:cNvPicPr>
            <a:picLocks noChangeAspect="1" noChangeArrowheads="1"/>
          </p:cNvPicPr>
          <p:nvPr/>
        </p:nvPicPr>
        <p:blipFill>
          <a:blip r:embed="rId2" cstate="print"/>
          <a:srcRect/>
          <a:stretch>
            <a:fillRect/>
          </a:stretch>
        </p:blipFill>
        <p:spPr bwMode="auto">
          <a:xfrm>
            <a:off x="4105275" y="1196975"/>
            <a:ext cx="4495800" cy="3705225"/>
          </a:xfrm>
          <a:prstGeom prst="rect">
            <a:avLst/>
          </a:prstGeom>
          <a:noFill/>
          <a:ln w="9525">
            <a:noFill/>
            <a:miter lim="800000"/>
            <a:headEnd/>
            <a:tailEnd/>
          </a:ln>
        </p:spPr>
      </p:pic>
      <p:grpSp>
        <p:nvGrpSpPr>
          <p:cNvPr id="2" name="Group 8"/>
          <p:cNvGrpSpPr>
            <a:grpSpLocks/>
          </p:cNvGrpSpPr>
          <p:nvPr/>
        </p:nvGrpSpPr>
        <p:grpSpPr bwMode="auto">
          <a:xfrm>
            <a:off x="5448301" y="214313"/>
            <a:ext cx="3505146" cy="809625"/>
            <a:chOff x="3742" y="3385"/>
            <a:chExt cx="1918" cy="510"/>
          </a:xfrm>
        </p:grpSpPr>
        <p:pic>
          <p:nvPicPr>
            <p:cNvPr id="6" name="Picture 5" descr="note"/>
            <p:cNvPicPr>
              <a:picLocks noChangeAspect="1" noChangeArrowheads="1"/>
            </p:cNvPicPr>
            <p:nvPr/>
          </p:nvPicPr>
          <p:blipFill>
            <a:blip r:embed="rId3" cstate="print"/>
            <a:srcRect/>
            <a:stretch>
              <a:fillRect/>
            </a:stretch>
          </p:blipFill>
          <p:spPr bwMode="auto">
            <a:xfrm>
              <a:off x="3787" y="3430"/>
              <a:ext cx="146" cy="172"/>
            </a:xfrm>
            <a:prstGeom prst="rect">
              <a:avLst/>
            </a:prstGeom>
            <a:noFill/>
            <a:ln w="9525">
              <a:noFill/>
              <a:miter lim="800000"/>
              <a:headEnd/>
              <a:tailEnd/>
            </a:ln>
          </p:spPr>
        </p:pic>
        <p:sp>
          <p:nvSpPr>
            <p:cNvPr id="7" name="Text Box 6"/>
            <p:cNvSpPr txBox="1">
              <a:spLocks noChangeArrowheads="1"/>
            </p:cNvSpPr>
            <p:nvPr/>
          </p:nvSpPr>
          <p:spPr bwMode="auto">
            <a:xfrm>
              <a:off x="3923" y="3430"/>
              <a:ext cx="1724" cy="465"/>
            </a:xfrm>
            <a:prstGeom prst="rect">
              <a:avLst/>
            </a:prstGeom>
            <a:noFill/>
            <a:ln w="9525">
              <a:noFill/>
              <a:miter lim="800000"/>
              <a:headEnd/>
              <a:tailEnd/>
            </a:ln>
          </p:spPr>
          <p:txBody>
            <a:bodyPr>
              <a:spAutoFit/>
            </a:bodyPr>
            <a:lstStyle/>
            <a:p>
              <a:r>
                <a:rPr lang="en-CA" sz="1400" b="1" dirty="0">
                  <a:solidFill>
                    <a:srgbClr val="000000"/>
                  </a:solidFill>
                  <a:latin typeface="+mn-lt"/>
                </a:rPr>
                <a:t>Note:</a:t>
              </a:r>
              <a:r>
                <a:rPr lang="en-CA" sz="1400" dirty="0">
                  <a:solidFill>
                    <a:srgbClr val="000000"/>
                  </a:solidFill>
                  <a:latin typeface="+mn-lt"/>
                </a:rPr>
                <a:t> The Multisim Education Edition is required for this lesson.</a:t>
              </a:r>
              <a:endParaRPr lang="en-US" sz="1400" dirty="0">
                <a:solidFill>
                  <a:srgbClr val="000000"/>
                </a:solidFill>
                <a:latin typeface="+mn-lt"/>
              </a:endParaRPr>
            </a:p>
          </p:txBody>
        </p:sp>
        <p:sp>
          <p:nvSpPr>
            <p:cNvPr id="8" name="Rectangle 7"/>
            <p:cNvSpPr>
              <a:spLocks noChangeArrowheads="1"/>
            </p:cNvSpPr>
            <p:nvPr/>
          </p:nvSpPr>
          <p:spPr bwMode="auto">
            <a:xfrm>
              <a:off x="3742" y="3385"/>
              <a:ext cx="1918" cy="408"/>
            </a:xfrm>
            <a:prstGeom prst="rect">
              <a:avLst/>
            </a:prstGeom>
            <a:noFill/>
            <a:ln w="9525">
              <a:solidFill>
                <a:schemeClr val="tx1"/>
              </a:solidFill>
              <a:prstDash val="dash"/>
              <a:miter lim="800000"/>
              <a:headEnd/>
              <a:tailEnd/>
            </a:ln>
          </p:spPr>
          <p:txBody>
            <a:bodyPr wrap="none" anchor="ctr"/>
            <a:lstStyle/>
            <a:p>
              <a:endParaRPr lang="en-US" dirty="0">
                <a:solidFill>
                  <a:srgbClr val="000000"/>
                </a:solidFill>
                <a:latin typeface="+mn-lt"/>
              </a:endParaRPr>
            </a:p>
          </p:txBody>
        </p:sp>
      </p:gr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MultiMCU</a:t>
            </a:r>
            <a:r>
              <a:rPr lang="en-US" dirty="0" smtClean="0"/>
              <a:t> Features</a:t>
            </a:r>
            <a:endParaRPr lang="en-US" dirty="0"/>
          </a:p>
        </p:txBody>
      </p:sp>
      <p:sp>
        <p:nvSpPr>
          <p:cNvPr id="3" name="Content Placeholder 2"/>
          <p:cNvSpPr>
            <a:spLocks noGrp="1"/>
          </p:cNvSpPr>
          <p:nvPr>
            <p:ph idx="1"/>
          </p:nvPr>
        </p:nvSpPr>
        <p:spPr/>
        <p:txBody>
          <a:bodyPr/>
          <a:lstStyle/>
          <a:p>
            <a:r>
              <a:rPr lang="en-US" dirty="0" smtClean="0"/>
              <a:t>Compiler is installed with Multisim</a:t>
            </a:r>
          </a:p>
          <a:p>
            <a:r>
              <a:rPr lang="en-US" dirty="0" smtClean="0"/>
              <a:t>Build-in text editor to enter your code</a:t>
            </a:r>
          </a:p>
          <a:p>
            <a:r>
              <a:rPr lang="en-US" dirty="0" smtClean="0"/>
              <a:t>Code is build within Multisim </a:t>
            </a:r>
          </a:p>
          <a:p>
            <a:r>
              <a:rPr lang="en-US" dirty="0" smtClean="0"/>
              <a:t>Debug tools similar to other IDE are available</a:t>
            </a:r>
          </a:p>
          <a:p>
            <a:pPr lvl="1"/>
            <a:r>
              <a:rPr lang="en-US" dirty="0" smtClean="0"/>
              <a:t>Break point, step in, step out, step over</a:t>
            </a:r>
          </a:p>
          <a:p>
            <a:r>
              <a:rPr lang="en-US" dirty="0" smtClean="0"/>
              <a:t>MCU Memory View displays internal MCU information</a:t>
            </a:r>
          </a:p>
          <a:p>
            <a:endParaRPr lang="en-US" dirty="0" smtClean="0"/>
          </a:p>
          <a:p>
            <a:endParaRPr lang="en-US" dirty="0"/>
          </a:p>
        </p:txBody>
      </p:sp>
      <p:pic>
        <p:nvPicPr>
          <p:cNvPr id="4" name="Picture 2" descr="C:\Users\fdomingu\Desktop\Course Update\NEW Multisim Files\Presentation\Screenshots\S 174.png"/>
          <p:cNvPicPr>
            <a:picLocks noChangeAspect="1" noChangeArrowheads="1"/>
          </p:cNvPicPr>
          <p:nvPr/>
        </p:nvPicPr>
        <p:blipFill>
          <a:blip r:embed="rId2" cstate="print"/>
          <a:srcRect/>
          <a:stretch>
            <a:fillRect/>
          </a:stretch>
        </p:blipFill>
        <p:spPr bwMode="auto">
          <a:xfrm>
            <a:off x="3330594" y="3978875"/>
            <a:ext cx="3181417" cy="2607276"/>
          </a:xfrm>
          <a:prstGeom prst="rect">
            <a:avLst/>
          </a:prstGeom>
          <a:noFill/>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MPLAB X MCU Installation</a:t>
            </a:r>
            <a:endParaRPr lang="en-US" dirty="0"/>
          </a:p>
        </p:txBody>
      </p:sp>
      <p:sp>
        <p:nvSpPr>
          <p:cNvPr id="3" name="Content Placeholder 2"/>
          <p:cNvSpPr>
            <a:spLocks noGrp="1"/>
          </p:cNvSpPr>
          <p:nvPr>
            <p:ph idx="1"/>
          </p:nvPr>
        </p:nvSpPr>
        <p:spPr/>
        <p:txBody>
          <a:bodyPr/>
          <a:lstStyle/>
          <a:p>
            <a:r>
              <a:rPr lang="en-US" dirty="0" smtClean="0"/>
              <a:t>Tools to co-simulation with MPLAB X are not installed </a:t>
            </a:r>
            <a:r>
              <a:rPr lang="en-US" smtClean="0"/>
              <a:t>with Multisim</a:t>
            </a:r>
            <a:endParaRPr lang="en-US" dirty="0" smtClean="0"/>
          </a:p>
          <a:p>
            <a:r>
              <a:rPr lang="en-US" dirty="0" smtClean="0"/>
              <a:t>You will need to install the following:</a:t>
            </a:r>
          </a:p>
          <a:p>
            <a:pPr lvl="1"/>
            <a:r>
              <a:rPr lang="en-US" dirty="0" smtClean="0"/>
              <a:t>Multisim 14</a:t>
            </a:r>
          </a:p>
          <a:p>
            <a:pPr lvl="1"/>
            <a:r>
              <a:rPr lang="en-US" dirty="0" smtClean="0"/>
              <a:t>Java Run Time Environment</a:t>
            </a:r>
          </a:p>
          <a:p>
            <a:pPr lvl="1"/>
            <a:r>
              <a:rPr lang="en-US" dirty="0" smtClean="0"/>
              <a:t>Microchip MPLAB X IDE</a:t>
            </a:r>
          </a:p>
          <a:p>
            <a:pPr lvl="1"/>
            <a:r>
              <a:rPr lang="en-US" dirty="0" smtClean="0"/>
              <a:t>Microchip XC Compilers (XC8, XC16, XC32)</a:t>
            </a:r>
          </a:p>
          <a:p>
            <a:pPr lvl="1"/>
            <a:r>
              <a:rPr lang="en-US" dirty="0" smtClean="0"/>
              <a:t>Microchip MCU Simulator Plug-in</a:t>
            </a:r>
          </a:p>
          <a:p>
            <a:r>
              <a:rPr lang="en-US" dirty="0" smtClean="0"/>
              <a:t>Search  NI Labs Community for installation instructions</a:t>
            </a:r>
          </a:p>
          <a:p>
            <a:pPr lvl="1"/>
            <a:endParaRPr lang="en-US"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066269" y="2329247"/>
            <a:ext cx="3567499" cy="3567499"/>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MPLAB X MCU Co-simulation Support</a:t>
            </a:r>
            <a:endParaRPr lang="en-US" dirty="0"/>
          </a:p>
        </p:txBody>
      </p:sp>
      <p:sp>
        <p:nvSpPr>
          <p:cNvPr id="3" name="Content Placeholder 2"/>
          <p:cNvSpPr>
            <a:spLocks noGrp="1"/>
          </p:cNvSpPr>
          <p:nvPr>
            <p:ph idx="1"/>
          </p:nvPr>
        </p:nvSpPr>
        <p:spPr/>
        <p:txBody>
          <a:bodyPr/>
          <a:lstStyle/>
          <a:p>
            <a:r>
              <a:rPr lang="en-US" dirty="0" smtClean="0"/>
              <a:t>Over 900 unique Microchip MCUs </a:t>
            </a:r>
          </a:p>
          <a:p>
            <a:r>
              <a:rPr lang="en-US" dirty="0" smtClean="0"/>
              <a:t>Any future MCUs supported by MPLAB X can be added to </a:t>
            </a:r>
            <a:r>
              <a:rPr lang="en-US" dirty="0" err="1" smtClean="0"/>
              <a:t>to</a:t>
            </a:r>
            <a:r>
              <a:rPr lang="en-US" dirty="0" smtClean="0"/>
              <a:t> Multisim database </a:t>
            </a:r>
          </a:p>
          <a:p>
            <a:r>
              <a:rPr lang="en-US" dirty="0" smtClean="0"/>
              <a:t>Language support:</a:t>
            </a:r>
          </a:p>
          <a:p>
            <a:pPr lvl="1"/>
            <a:r>
              <a:rPr lang="en-US" dirty="0" smtClean="0"/>
              <a:t>Microchip MCU assembly</a:t>
            </a:r>
          </a:p>
          <a:p>
            <a:pPr lvl="1"/>
            <a:r>
              <a:rPr lang="en-US" dirty="0" smtClean="0"/>
              <a:t>C</a:t>
            </a:r>
          </a:p>
          <a:p>
            <a:pPr lvl="1"/>
            <a:r>
              <a:rPr lang="en-US" dirty="0" smtClean="0"/>
              <a:t>C++</a:t>
            </a:r>
          </a:p>
          <a:p>
            <a:r>
              <a:rPr lang="en-US" dirty="0" smtClean="0"/>
              <a:t>Refer to the MPLAB X Help to</a:t>
            </a:r>
          </a:p>
          <a:p>
            <a:pPr>
              <a:buNone/>
            </a:pPr>
            <a:r>
              <a:rPr lang="en-US" dirty="0" smtClean="0"/>
              <a:t>  learn what can/cannot be simulated</a:t>
            </a:r>
          </a:p>
          <a:p>
            <a:pPr>
              <a:buNone/>
            </a:pPr>
            <a:endParaRPr lang="en-US" dirty="0" smtClean="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MCU Project</a:t>
            </a:r>
            <a:endParaRPr lang="en-US" dirty="0"/>
          </a:p>
        </p:txBody>
      </p:sp>
      <p:sp>
        <p:nvSpPr>
          <p:cNvPr id="3" name="Content Placeholder 2"/>
          <p:cNvSpPr>
            <a:spLocks noGrp="1"/>
          </p:cNvSpPr>
          <p:nvPr>
            <p:ph idx="1"/>
          </p:nvPr>
        </p:nvSpPr>
        <p:spPr/>
        <p:txBody>
          <a:bodyPr/>
          <a:lstStyle/>
          <a:p>
            <a:r>
              <a:rPr lang="en-US" dirty="0" smtClean="0"/>
              <a:t>Enter your code in MPLAB X IDE</a:t>
            </a:r>
          </a:p>
          <a:p>
            <a:r>
              <a:rPr lang="en-US" dirty="0" smtClean="0"/>
              <a:t>Build your code in MPLABX IDE to generate a debug file </a:t>
            </a:r>
          </a:p>
          <a:p>
            <a:r>
              <a:rPr lang="en-US" dirty="0" smtClean="0"/>
              <a:t>Multisim uses the debug file for co-simulation</a:t>
            </a:r>
          </a:p>
          <a:p>
            <a:r>
              <a:rPr lang="en-US" dirty="0" smtClean="0"/>
              <a:t>The compiler you select depends on the selected MCU </a:t>
            </a:r>
          </a:p>
          <a:p>
            <a:pPr lvl="1"/>
            <a:r>
              <a:rPr lang="en-US" dirty="0" smtClean="0"/>
              <a:t>XC8, XC16 or XC 32</a:t>
            </a:r>
          </a:p>
          <a:p>
            <a:endParaRPr lang="en-US" dirty="0" smtClean="0"/>
          </a:p>
        </p:txBody>
      </p:sp>
      <p:pic>
        <p:nvPicPr>
          <p:cNvPr id="2050" name="Picture 2"/>
          <p:cNvPicPr>
            <a:picLocks noChangeAspect="1" noChangeArrowheads="1"/>
          </p:cNvPicPr>
          <p:nvPr/>
        </p:nvPicPr>
        <p:blipFill>
          <a:blip r:embed="rId2" cstate="print"/>
          <a:srcRect/>
          <a:stretch>
            <a:fillRect/>
          </a:stretch>
        </p:blipFill>
        <p:spPr bwMode="auto">
          <a:xfrm>
            <a:off x="2644345" y="3259412"/>
            <a:ext cx="4176583" cy="32567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MCU Setup for Co-simulation </a:t>
            </a:r>
            <a:endParaRPr lang="en-US" dirty="0"/>
          </a:p>
        </p:txBody>
      </p:sp>
      <p:sp>
        <p:nvSpPr>
          <p:cNvPr id="3" name="Content Placeholder 2"/>
          <p:cNvSpPr>
            <a:spLocks noGrp="1"/>
          </p:cNvSpPr>
          <p:nvPr>
            <p:ph sz="half" idx="1"/>
          </p:nvPr>
        </p:nvSpPr>
        <p:spPr>
          <a:xfrm>
            <a:off x="478332" y="1124712"/>
            <a:ext cx="4316089" cy="4949008"/>
          </a:xfrm>
        </p:spPr>
        <p:txBody>
          <a:bodyPr/>
          <a:lstStyle/>
          <a:p>
            <a:r>
              <a:rPr lang="en-US" dirty="0" smtClean="0"/>
              <a:t>Double-click on the placed  MCU</a:t>
            </a:r>
          </a:p>
          <a:p>
            <a:r>
              <a:rPr lang="en-US" dirty="0" smtClean="0"/>
              <a:t>Refer to MCU datasheet for MCU instruction rate</a:t>
            </a:r>
          </a:p>
          <a:p>
            <a:r>
              <a:rPr lang="en-US" dirty="0" smtClean="0"/>
              <a:t>Select the debug file generated by MPLAB X IDE</a:t>
            </a:r>
          </a:p>
          <a:p>
            <a:r>
              <a:rPr lang="en-US" b="1" dirty="0" smtClean="0"/>
              <a:t>Pause simulation at first instruction </a:t>
            </a:r>
            <a:r>
              <a:rPr lang="en-US" dirty="0" smtClean="0"/>
              <a:t>allows user to set breakpoints after  the first instruction</a:t>
            </a:r>
            <a:endParaRPr lang="en-US" b="1" dirty="0" smtClean="0"/>
          </a:p>
        </p:txBody>
      </p:sp>
      <p:sp>
        <p:nvSpPr>
          <p:cNvPr id="6" name="Content Placeholder 5"/>
          <p:cNvSpPr>
            <a:spLocks noGrp="1"/>
          </p:cNvSpPr>
          <p:nvPr>
            <p:ph sz="half" idx="2"/>
          </p:nvPr>
        </p:nvSpPr>
        <p:spPr/>
        <p:txBody>
          <a:bodyPr/>
          <a:lstStyle/>
          <a:p>
            <a:pPr>
              <a:buNone/>
            </a:pPr>
            <a:endParaRPr lang="en-US" dirty="0"/>
          </a:p>
        </p:txBody>
      </p:sp>
      <p:pic>
        <p:nvPicPr>
          <p:cNvPr id="15363" name="Picture 3"/>
          <p:cNvPicPr>
            <a:picLocks noChangeAspect="1" noChangeArrowheads="1"/>
          </p:cNvPicPr>
          <p:nvPr/>
        </p:nvPicPr>
        <p:blipFill>
          <a:blip r:embed="rId2" cstate="print"/>
          <a:srcRect/>
          <a:stretch>
            <a:fillRect/>
          </a:stretch>
        </p:blipFill>
        <p:spPr bwMode="auto">
          <a:xfrm>
            <a:off x="4870801" y="1185553"/>
            <a:ext cx="4010025"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MCU Simulator</a:t>
            </a:r>
            <a:endParaRPr lang="en-US" dirty="0"/>
          </a:p>
        </p:txBody>
      </p:sp>
      <p:sp>
        <p:nvSpPr>
          <p:cNvPr id="6" name="Content Placeholder 5"/>
          <p:cNvSpPr>
            <a:spLocks noGrp="1"/>
          </p:cNvSpPr>
          <p:nvPr>
            <p:ph idx="1"/>
          </p:nvPr>
        </p:nvSpPr>
        <p:spPr/>
        <p:txBody>
          <a:bodyPr/>
          <a:lstStyle/>
          <a:p>
            <a:r>
              <a:rPr lang="en-US" dirty="0" smtClean="0"/>
              <a:t>Multisim controls MPLAB X simulator through the MCU  Simulator Java™ application</a:t>
            </a:r>
          </a:p>
          <a:p>
            <a:r>
              <a:rPr lang="en-US" dirty="0" smtClean="0"/>
              <a:t>Display internal MCU memory (register, memory etc…)</a:t>
            </a:r>
          </a:p>
          <a:p>
            <a:r>
              <a:rPr lang="en-US" dirty="0" smtClean="0"/>
              <a:t>Source code view and disassembly view</a:t>
            </a:r>
          </a:p>
          <a:p>
            <a:r>
              <a:rPr lang="en-US" dirty="0" smtClean="0"/>
              <a:t>Debug tools:</a:t>
            </a:r>
          </a:p>
          <a:p>
            <a:pPr lvl="1"/>
            <a:r>
              <a:rPr lang="en-US" dirty="0" smtClean="0"/>
              <a:t>Step into</a:t>
            </a:r>
          </a:p>
          <a:p>
            <a:pPr lvl="1"/>
            <a:r>
              <a:rPr lang="en-US" dirty="0" smtClean="0"/>
              <a:t>Step over</a:t>
            </a:r>
          </a:p>
          <a:p>
            <a:pPr lvl="1"/>
            <a:r>
              <a:rPr lang="en-US" dirty="0" smtClean="0"/>
              <a:t>Breakpoint</a:t>
            </a:r>
          </a:p>
          <a:p>
            <a:r>
              <a:rPr lang="en-US" dirty="0" smtClean="0"/>
              <a:t>Run and pause simulation</a:t>
            </a:r>
          </a:p>
          <a:p>
            <a:endParaRPr lang="en-US" dirty="0"/>
          </a:p>
        </p:txBody>
      </p:sp>
      <p:pic>
        <p:nvPicPr>
          <p:cNvPr id="4099" name="Picture 3"/>
          <p:cNvPicPr>
            <a:picLocks noChangeAspect="1" noChangeArrowheads="1"/>
          </p:cNvPicPr>
          <p:nvPr/>
        </p:nvPicPr>
        <p:blipFill>
          <a:blip r:embed="rId2" cstate="print"/>
          <a:srcRect/>
          <a:stretch>
            <a:fillRect/>
          </a:stretch>
        </p:blipFill>
        <p:spPr bwMode="auto">
          <a:xfrm>
            <a:off x="4693899" y="3052120"/>
            <a:ext cx="4017612" cy="30436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CA" dirty="0" smtClean="0"/>
              <a:t>Sheet Properties</a:t>
            </a:r>
            <a:endParaRPr lang="en-US" dirty="0" smtClean="0"/>
          </a:p>
        </p:txBody>
      </p:sp>
      <p:sp>
        <p:nvSpPr>
          <p:cNvPr id="94211" name="Rectangle 3"/>
          <p:cNvSpPr>
            <a:spLocks noGrp="1" noChangeArrowheads="1"/>
          </p:cNvSpPr>
          <p:nvPr>
            <p:ph idx="1"/>
          </p:nvPr>
        </p:nvSpPr>
        <p:spPr/>
        <p:txBody>
          <a:bodyPr/>
          <a:lstStyle/>
          <a:p>
            <a:pPr>
              <a:buNone/>
            </a:pPr>
            <a:r>
              <a:rPr lang="en-CA" b="1" dirty="0" smtClean="0"/>
              <a:t>Options»Sheet properties</a:t>
            </a:r>
          </a:p>
          <a:p>
            <a:pPr marL="0" indent="0">
              <a:buNone/>
            </a:pPr>
            <a:r>
              <a:rPr lang="en-CA" dirty="0" smtClean="0"/>
              <a:t>Saved with the design file, if opened in another computer same settings will be used.</a:t>
            </a:r>
          </a:p>
          <a:p>
            <a:r>
              <a:rPr lang="en-CA" dirty="0" smtClean="0"/>
              <a:t>Color scheme and display properties</a:t>
            </a:r>
          </a:p>
          <a:p>
            <a:r>
              <a:rPr lang="en-CA" dirty="0" smtClean="0"/>
              <a:t>Sheet size</a:t>
            </a:r>
          </a:p>
          <a:p>
            <a:r>
              <a:rPr lang="en-CA" dirty="0" smtClean="0"/>
              <a:t>Wire and bus options</a:t>
            </a:r>
          </a:p>
          <a:p>
            <a:r>
              <a:rPr lang="en-CA" dirty="0" smtClean="0"/>
              <a:t>Font properties</a:t>
            </a:r>
          </a:p>
          <a:p>
            <a:r>
              <a:rPr lang="en-CA" dirty="0" smtClean="0"/>
              <a:t>PCB settings</a:t>
            </a:r>
          </a:p>
          <a:p>
            <a:r>
              <a:rPr lang="en-CA" dirty="0" smtClean="0"/>
              <a:t>Visibility status for annotation layers</a:t>
            </a:r>
          </a:p>
          <a:p>
            <a:endParaRPr lang="en-US"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normAutofit fontScale="90000"/>
          </a:bodyPr>
          <a:lstStyle/>
          <a:p>
            <a:r>
              <a:rPr lang="en-CA" dirty="0" smtClean="0"/>
              <a:t>Lesson 8 Exercises</a:t>
            </a:r>
            <a:br>
              <a:rPr lang="en-CA" dirty="0" smtClean="0"/>
            </a:br>
            <a:r>
              <a:rPr lang="en-CA" dirty="0" smtClean="0"/>
              <a:t>Working with MCU</a:t>
            </a:r>
            <a:endParaRPr lang="en-US" dirty="0" smtClean="0"/>
          </a:p>
        </p:txBody>
      </p:sp>
      <p:sp>
        <p:nvSpPr>
          <p:cNvPr id="249859" name="Rectangle 3"/>
          <p:cNvSpPr>
            <a:spLocks noGrp="1" noChangeArrowheads="1"/>
          </p:cNvSpPr>
          <p:nvPr>
            <p:ph idx="1"/>
          </p:nvPr>
        </p:nvSpPr>
        <p:spPr/>
        <p:txBody>
          <a:bodyPr/>
          <a:lstStyle/>
          <a:p>
            <a:pPr>
              <a:buFont typeface="Arial" charset="0"/>
              <a:buChar char="•"/>
            </a:pPr>
            <a:r>
              <a:rPr lang="en-CA" dirty="0" smtClean="0"/>
              <a:t>Build circuit to co-simulate </a:t>
            </a:r>
            <a:r>
              <a:rPr lang="en-CA" dirty="0" err="1" smtClean="0"/>
              <a:t>MultiMCU</a:t>
            </a:r>
            <a:endParaRPr lang="en-CA" dirty="0" smtClean="0"/>
          </a:p>
          <a:p>
            <a:pPr>
              <a:buFont typeface="Arial" charset="0"/>
              <a:buChar char="•"/>
            </a:pPr>
            <a:r>
              <a:rPr lang="en-CA" dirty="0" smtClean="0"/>
              <a:t>Co-simulation with MPLAB X  </a:t>
            </a:r>
            <a:endParaRPr lang="en-US" dirty="0" smtClean="0"/>
          </a:p>
        </p:txBody>
      </p:sp>
      <p:sp>
        <p:nvSpPr>
          <p:cNvPr id="249860" name="Text Box 4"/>
          <p:cNvSpPr txBox="1">
            <a:spLocks noChangeArrowheads="1"/>
          </p:cNvSpPr>
          <p:nvPr/>
        </p:nvSpPr>
        <p:spPr bwMode="auto">
          <a:xfrm>
            <a:off x="571500" y="4710113"/>
            <a:ext cx="3332163" cy="915987"/>
          </a:xfrm>
          <a:prstGeom prst="rect">
            <a:avLst/>
          </a:prstGeom>
          <a:noFill/>
          <a:ln w="9525">
            <a:noFill/>
            <a:miter lim="800000"/>
            <a:headEnd/>
            <a:tailEnd/>
          </a:ln>
        </p:spPr>
        <p:txBody>
          <a:bodyPr>
            <a:spAutoFit/>
          </a:bodyPr>
          <a:lstStyle/>
          <a:p>
            <a:r>
              <a:rPr lang="en-CA" dirty="0">
                <a:solidFill>
                  <a:srgbClr val="000000"/>
                </a:solidFill>
                <a:latin typeface="+mn-lt"/>
              </a:rPr>
              <a:t>NI Multisim Basics Exercises</a:t>
            </a:r>
          </a:p>
          <a:p>
            <a:r>
              <a:rPr lang="en-CA" dirty="0">
                <a:solidFill>
                  <a:srgbClr val="000000"/>
                </a:solidFill>
                <a:latin typeface="+mn-lt"/>
              </a:rPr>
              <a:t>Page </a:t>
            </a:r>
            <a:r>
              <a:rPr lang="en-CA" dirty="0" smtClean="0">
                <a:solidFill>
                  <a:srgbClr val="000000"/>
                </a:solidFill>
                <a:latin typeface="+mn-lt"/>
              </a:rPr>
              <a:t>8-1</a:t>
            </a:r>
            <a:endParaRPr lang="en-CA" dirty="0">
              <a:solidFill>
                <a:srgbClr val="000000"/>
              </a:solidFill>
              <a:latin typeface="+mn-lt"/>
            </a:endParaRPr>
          </a:p>
          <a:p>
            <a:r>
              <a:rPr lang="en-CA" dirty="0">
                <a:solidFill>
                  <a:srgbClr val="000000"/>
                </a:solidFill>
                <a:latin typeface="+mn-lt"/>
              </a:rPr>
              <a:t>45 minutes</a:t>
            </a:r>
            <a:endParaRPr lang="en-US" dirty="0">
              <a:solidFill>
                <a:srgbClr val="000000"/>
              </a:solidFill>
              <a:latin typeface="+mn-lt"/>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normAutofit fontScale="90000"/>
          </a:bodyPr>
          <a:lstStyle/>
          <a:p>
            <a:r>
              <a:rPr lang="en-CA" dirty="0" smtClean="0"/>
              <a:t>Lesson 9</a:t>
            </a:r>
            <a:br>
              <a:rPr lang="en-CA" dirty="0" smtClean="0"/>
            </a:br>
            <a:r>
              <a:rPr lang="en-CA" dirty="0" smtClean="0"/>
              <a:t>Custom Components</a:t>
            </a:r>
            <a:endParaRPr lang="en-US" dirty="0" smtClean="0"/>
          </a:p>
        </p:txBody>
      </p:sp>
      <p:sp>
        <p:nvSpPr>
          <p:cNvPr id="250883" name="Rectangle 3"/>
          <p:cNvSpPr>
            <a:spLocks noGrp="1" noChangeArrowheads="1"/>
          </p:cNvSpPr>
          <p:nvPr>
            <p:ph sz="quarter" idx="10"/>
          </p:nvPr>
        </p:nvSpPr>
        <p:spPr/>
        <p:txBody>
          <a:bodyPr/>
          <a:lstStyle/>
          <a:p>
            <a:r>
              <a:rPr lang="en-CA" dirty="0" smtClean="0"/>
              <a:t>Component Properties</a:t>
            </a:r>
          </a:p>
          <a:p>
            <a:r>
              <a:rPr lang="en-CA" dirty="0" smtClean="0"/>
              <a:t>Component Wizard</a:t>
            </a:r>
          </a:p>
          <a:p>
            <a:r>
              <a:rPr lang="en-CA" dirty="0" smtClean="0"/>
              <a:t>Symbol Editor</a:t>
            </a:r>
            <a:endParaRPr lang="en-US" dirty="0" smtClean="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en-CA" dirty="0" smtClean="0"/>
              <a:t>Tools Available to Customize Components</a:t>
            </a:r>
            <a:endParaRPr lang="en-US" dirty="0" smtClean="0"/>
          </a:p>
        </p:txBody>
      </p:sp>
      <p:sp>
        <p:nvSpPr>
          <p:cNvPr id="251907" name="Rectangle 3"/>
          <p:cNvSpPr>
            <a:spLocks noGrp="1" noChangeArrowheads="1"/>
          </p:cNvSpPr>
          <p:nvPr>
            <p:ph sz="half" idx="1"/>
          </p:nvPr>
        </p:nvSpPr>
        <p:spPr>
          <a:xfrm>
            <a:off x="478333" y="1124712"/>
            <a:ext cx="3607892" cy="4949008"/>
          </a:xfrm>
        </p:spPr>
        <p:txBody>
          <a:bodyPr/>
          <a:lstStyle/>
          <a:p>
            <a:r>
              <a:rPr lang="en-CA" dirty="0" smtClean="0"/>
              <a:t>Component Properties</a:t>
            </a:r>
          </a:p>
          <a:p>
            <a:r>
              <a:rPr lang="en-CA" dirty="0" smtClean="0"/>
              <a:t>Corporate/User DB 	</a:t>
            </a:r>
          </a:p>
          <a:p>
            <a:r>
              <a:rPr lang="en-CA" dirty="0" smtClean="0"/>
              <a:t>The Component Wizard</a:t>
            </a:r>
          </a:p>
          <a:p>
            <a:r>
              <a:rPr lang="en-CA" dirty="0" smtClean="0"/>
              <a:t>Model Makers 		</a:t>
            </a:r>
          </a:p>
          <a:p>
            <a:r>
              <a:rPr lang="en-CA" dirty="0" smtClean="0"/>
              <a:t>The Symbol Editor 		</a:t>
            </a:r>
          </a:p>
          <a:p>
            <a:r>
              <a:rPr lang="en-CA" dirty="0" smtClean="0"/>
              <a:t>Database Manager 	</a:t>
            </a:r>
            <a:endParaRPr lang="en-US" dirty="0" smtClean="0"/>
          </a:p>
        </p:txBody>
      </p:sp>
      <p:sp>
        <p:nvSpPr>
          <p:cNvPr id="4" name="Content Placeholder 3"/>
          <p:cNvSpPr>
            <a:spLocks noGrp="1"/>
          </p:cNvSpPr>
          <p:nvPr>
            <p:ph sz="half" idx="2"/>
          </p:nvPr>
        </p:nvSpPr>
        <p:spPr>
          <a:xfrm>
            <a:off x="4133850" y="1124712"/>
            <a:ext cx="4552950" cy="4949008"/>
          </a:xfrm>
        </p:spPr>
        <p:txBody>
          <a:bodyPr/>
          <a:lstStyle/>
          <a:p>
            <a:pPr>
              <a:buNone/>
            </a:pPr>
            <a:r>
              <a:rPr lang="en-CA" dirty="0" smtClean="0"/>
              <a:t>– edit components</a:t>
            </a:r>
          </a:p>
          <a:p>
            <a:pPr>
              <a:buNone/>
            </a:pPr>
            <a:r>
              <a:rPr lang="en-CA" dirty="0" smtClean="0"/>
              <a:t>– save custom components</a:t>
            </a:r>
          </a:p>
          <a:p>
            <a:pPr>
              <a:buNone/>
            </a:pPr>
            <a:r>
              <a:rPr lang="en-CA" dirty="0" smtClean="0"/>
              <a:t>– create new components</a:t>
            </a:r>
          </a:p>
          <a:p>
            <a:pPr>
              <a:buNone/>
            </a:pPr>
            <a:r>
              <a:rPr lang="en-CA" dirty="0" smtClean="0"/>
              <a:t>– create new SPICE models</a:t>
            </a:r>
          </a:p>
          <a:p>
            <a:pPr>
              <a:buNone/>
            </a:pPr>
            <a:r>
              <a:rPr lang="en-CA" dirty="0" smtClean="0"/>
              <a:t>– create new symbols</a:t>
            </a:r>
          </a:p>
          <a:p>
            <a:pPr>
              <a:buNone/>
            </a:pPr>
            <a:r>
              <a:rPr lang="en-CA" dirty="0" smtClean="0"/>
              <a:t>– manage custom components</a:t>
            </a:r>
            <a:endParaRPr lang="en-US" dirty="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r>
              <a:rPr lang="en-CA" dirty="0" smtClean="0"/>
              <a:t>Component Properties</a:t>
            </a:r>
            <a:endParaRPr lang="en-US" dirty="0" smtClean="0"/>
          </a:p>
        </p:txBody>
      </p:sp>
      <p:sp>
        <p:nvSpPr>
          <p:cNvPr id="252931" name="Rectangle 3"/>
          <p:cNvSpPr>
            <a:spLocks noGrp="1" noChangeArrowheads="1"/>
          </p:cNvSpPr>
          <p:nvPr>
            <p:ph sz="quarter" idx="10"/>
          </p:nvPr>
        </p:nvSpPr>
        <p:spPr/>
        <p:txBody>
          <a:bodyPr>
            <a:normAutofit fontScale="92500"/>
          </a:bodyPr>
          <a:lstStyle/>
          <a:p>
            <a:r>
              <a:rPr lang="en-CA" dirty="0" smtClean="0"/>
              <a:t>create a new component by editing an existing component</a:t>
            </a:r>
          </a:p>
          <a:p>
            <a:r>
              <a:rPr lang="en-CA" dirty="0" smtClean="0"/>
              <a:t>Double-click a component to access the Properties window</a:t>
            </a:r>
          </a:p>
          <a:p>
            <a:r>
              <a:rPr lang="en-CA" dirty="0" smtClean="0"/>
              <a:t>Click </a:t>
            </a:r>
            <a:r>
              <a:rPr lang="en-CA" b="1" dirty="0" smtClean="0"/>
              <a:t>Edit component in DB</a:t>
            </a:r>
            <a:r>
              <a:rPr lang="en-CA" dirty="0" smtClean="0"/>
              <a:t> to edit the component</a:t>
            </a:r>
          </a:p>
          <a:p>
            <a:r>
              <a:rPr lang="en-CA" dirty="0" smtClean="0"/>
              <a:t>Use the tabs to modify component information or configuration</a:t>
            </a:r>
          </a:p>
        </p:txBody>
      </p:sp>
      <p:sp>
        <p:nvSpPr>
          <p:cNvPr id="7" name="Content Placeholder 6"/>
          <p:cNvSpPr>
            <a:spLocks noGrp="1"/>
          </p:cNvSpPr>
          <p:nvPr>
            <p:ph sz="quarter" idx="11"/>
          </p:nvPr>
        </p:nvSpPr>
        <p:spPr/>
        <p:txBody>
          <a:bodyPr/>
          <a:lstStyle/>
          <a:p>
            <a:endParaRPr lang="en-US" dirty="0"/>
          </a:p>
        </p:txBody>
      </p:sp>
      <p:pic>
        <p:nvPicPr>
          <p:cNvPr id="8" name="Picture 7" descr="s143a.png"/>
          <p:cNvPicPr>
            <a:picLocks noChangeAspect="1"/>
          </p:cNvPicPr>
          <p:nvPr/>
        </p:nvPicPr>
        <p:blipFill>
          <a:blip r:embed="rId2" cstate="print"/>
          <a:stretch>
            <a:fillRect/>
          </a:stretch>
        </p:blipFill>
        <p:spPr>
          <a:xfrm>
            <a:off x="95250" y="3576281"/>
            <a:ext cx="2943636" cy="3057952"/>
          </a:xfrm>
          <a:prstGeom prst="rect">
            <a:avLst/>
          </a:prstGeom>
        </p:spPr>
      </p:pic>
      <p:pic>
        <p:nvPicPr>
          <p:cNvPr id="9" name="Picture 8" descr="s143b.png"/>
          <p:cNvPicPr>
            <a:picLocks noChangeAspect="1"/>
          </p:cNvPicPr>
          <p:nvPr/>
        </p:nvPicPr>
        <p:blipFill>
          <a:blip r:embed="rId3" cstate="print"/>
          <a:stretch>
            <a:fillRect/>
          </a:stretch>
        </p:blipFill>
        <p:spPr>
          <a:xfrm>
            <a:off x="3123789" y="3576900"/>
            <a:ext cx="2943636" cy="3057952"/>
          </a:xfrm>
          <a:prstGeom prst="rect">
            <a:avLst/>
          </a:prstGeom>
        </p:spPr>
      </p:pic>
      <p:pic>
        <p:nvPicPr>
          <p:cNvPr id="10" name="Picture 9" descr="s143c.png"/>
          <p:cNvPicPr>
            <a:picLocks noChangeAspect="1"/>
          </p:cNvPicPr>
          <p:nvPr/>
        </p:nvPicPr>
        <p:blipFill>
          <a:blip r:embed="rId4" cstate="print"/>
          <a:stretch>
            <a:fillRect/>
          </a:stretch>
        </p:blipFill>
        <p:spPr>
          <a:xfrm>
            <a:off x="6143214" y="3576281"/>
            <a:ext cx="2943636" cy="3057952"/>
          </a:xfrm>
          <a:prstGeom prst="rect">
            <a:avLst/>
          </a:prstGeom>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r>
              <a:rPr lang="en-CA" dirty="0" smtClean="0"/>
              <a:t>The Component Wizard</a:t>
            </a:r>
            <a:endParaRPr lang="en-US" dirty="0" smtClean="0"/>
          </a:p>
        </p:txBody>
      </p:sp>
      <p:sp>
        <p:nvSpPr>
          <p:cNvPr id="253955" name="Rectangle 3"/>
          <p:cNvSpPr>
            <a:spLocks noGrp="1" noChangeArrowheads="1"/>
          </p:cNvSpPr>
          <p:nvPr>
            <p:ph idx="1"/>
          </p:nvPr>
        </p:nvSpPr>
        <p:spPr/>
        <p:txBody>
          <a:bodyPr/>
          <a:lstStyle/>
          <a:p>
            <a:pPr marL="228600" indent="-228600">
              <a:buFont typeface="Arial" charset="0"/>
              <a:buChar char="•"/>
            </a:pPr>
            <a:r>
              <a:rPr lang="en-CA" dirty="0" smtClean="0"/>
              <a:t>Step by step assistant guides you in the new component creation</a:t>
            </a:r>
          </a:p>
          <a:p>
            <a:pPr marL="228600" indent="-228600">
              <a:buFont typeface="Arial" charset="0"/>
              <a:buChar char="•"/>
            </a:pPr>
            <a:r>
              <a:rPr lang="en-CA" dirty="0" smtClean="0"/>
              <a:t>Store the new component in the User or Corporate database</a:t>
            </a:r>
          </a:p>
          <a:p>
            <a:pPr marL="228600" indent="-228600">
              <a:buFont typeface="Arial" charset="0"/>
              <a:buChar char="•"/>
            </a:pPr>
            <a:r>
              <a:rPr lang="en-CA" dirty="0" smtClean="0"/>
              <a:t>Number of steps depend on intended use of component:</a:t>
            </a:r>
          </a:p>
          <a:p>
            <a:pPr lvl="1"/>
            <a:r>
              <a:rPr lang="en-CA" dirty="0" smtClean="0"/>
              <a:t>Simulation and Layout   </a:t>
            </a:r>
            <a:r>
              <a:rPr lang="en-CA" i="1" dirty="0" smtClean="0"/>
              <a:t>(model and footprint)</a:t>
            </a:r>
          </a:p>
          <a:p>
            <a:pPr lvl="1"/>
            <a:r>
              <a:rPr lang="en-CA" dirty="0" smtClean="0"/>
              <a:t>Simulation only   </a:t>
            </a:r>
            <a:r>
              <a:rPr lang="en-CA" i="1" dirty="0" smtClean="0"/>
              <a:t>(model)</a:t>
            </a:r>
            <a:endParaRPr lang="en-CA" dirty="0" smtClean="0"/>
          </a:p>
          <a:p>
            <a:pPr lvl="1"/>
            <a:r>
              <a:rPr lang="en-CA" dirty="0" smtClean="0"/>
              <a:t>Layout only   </a:t>
            </a:r>
            <a:r>
              <a:rPr lang="en-CA" i="1" dirty="0" smtClean="0"/>
              <a:t>(footprint)</a:t>
            </a:r>
            <a:endParaRPr lang="en-CA" dirty="0" smtClean="0"/>
          </a:p>
          <a:p>
            <a:pPr marL="228600" indent="-228600">
              <a:buNone/>
            </a:pPr>
            <a:r>
              <a:rPr lang="en-CA" b="1" dirty="0" smtClean="0"/>
              <a:t>Tools»Component wizard</a:t>
            </a:r>
            <a:endParaRPr lang="en-US" b="1" dirty="0" smtClean="0"/>
          </a:p>
        </p:txBody>
      </p:sp>
      <p:pic>
        <p:nvPicPr>
          <p:cNvPr id="253956" name="Picture 4"/>
          <p:cNvPicPr>
            <a:picLocks noChangeAspect="1" noChangeArrowheads="1"/>
          </p:cNvPicPr>
          <p:nvPr/>
        </p:nvPicPr>
        <p:blipFill>
          <a:blip r:embed="rId2" cstate="print"/>
          <a:srcRect/>
          <a:stretch>
            <a:fillRect/>
          </a:stretch>
        </p:blipFill>
        <p:spPr bwMode="auto">
          <a:xfrm>
            <a:off x="4854575" y="393192"/>
            <a:ext cx="360363" cy="344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r>
              <a:rPr lang="en-CA" dirty="0" smtClean="0"/>
              <a:t>The Component Wizard       Step 1</a:t>
            </a:r>
            <a:endParaRPr lang="en-US" dirty="0" smtClean="0"/>
          </a:p>
        </p:txBody>
      </p:sp>
      <p:sp>
        <p:nvSpPr>
          <p:cNvPr id="254979" name="Rectangle 3"/>
          <p:cNvSpPr>
            <a:spLocks noGrp="1" noChangeArrowheads="1"/>
          </p:cNvSpPr>
          <p:nvPr>
            <p:ph idx="1"/>
          </p:nvPr>
        </p:nvSpPr>
        <p:spPr/>
        <p:txBody>
          <a:bodyPr/>
          <a:lstStyle/>
          <a:p>
            <a:pPr>
              <a:buNone/>
            </a:pPr>
            <a:r>
              <a:rPr lang="en-CA" b="1" dirty="0" smtClean="0"/>
              <a:t>Step 1: Enter Component Information</a:t>
            </a:r>
            <a:r>
              <a:rPr lang="en-CA" dirty="0" smtClean="0"/>
              <a:t> </a:t>
            </a:r>
          </a:p>
          <a:p>
            <a:pPr>
              <a:buNone/>
            </a:pPr>
            <a:r>
              <a:rPr lang="en-CA" dirty="0" smtClean="0"/>
              <a:t>Name, author, function</a:t>
            </a:r>
          </a:p>
          <a:p>
            <a:pPr>
              <a:buNone/>
            </a:pPr>
            <a:r>
              <a:rPr lang="en-CA" dirty="0" smtClean="0"/>
              <a:t>Component type:</a:t>
            </a:r>
          </a:p>
          <a:p>
            <a:r>
              <a:rPr lang="en-CA" i="1" dirty="0" smtClean="0"/>
              <a:t>Analog</a:t>
            </a:r>
            <a:r>
              <a:rPr lang="en-CA" dirty="0" smtClean="0"/>
              <a:t> for most components</a:t>
            </a:r>
          </a:p>
          <a:p>
            <a:r>
              <a:rPr lang="en-CA" i="1" dirty="0" smtClean="0"/>
              <a:t>Digital</a:t>
            </a:r>
            <a:r>
              <a:rPr lang="en-CA" dirty="0" smtClean="0"/>
              <a:t> if you have XSPICE</a:t>
            </a:r>
          </a:p>
          <a:p>
            <a:pPr>
              <a:buNone/>
            </a:pPr>
            <a:r>
              <a:rPr lang="en-CA" dirty="0" smtClean="0"/>
              <a:t>Select use of component</a:t>
            </a:r>
          </a:p>
        </p:txBody>
      </p:sp>
      <p:pic>
        <p:nvPicPr>
          <p:cNvPr id="254980" name="Picture 4"/>
          <p:cNvPicPr>
            <a:picLocks noChangeAspect="1" noChangeArrowheads="1"/>
          </p:cNvPicPr>
          <p:nvPr/>
        </p:nvPicPr>
        <p:blipFill>
          <a:blip r:embed="rId2" cstate="print"/>
          <a:srcRect/>
          <a:stretch>
            <a:fillRect/>
          </a:stretch>
        </p:blipFill>
        <p:spPr bwMode="auto">
          <a:xfrm>
            <a:off x="4718304" y="393192"/>
            <a:ext cx="360363" cy="344488"/>
          </a:xfrm>
          <a:prstGeom prst="rect">
            <a:avLst/>
          </a:prstGeom>
          <a:noFill/>
          <a:ln w="9525">
            <a:noFill/>
            <a:miter lim="800000"/>
            <a:headEnd/>
            <a:tailEnd/>
          </a:ln>
        </p:spPr>
      </p:pic>
      <p:pic>
        <p:nvPicPr>
          <p:cNvPr id="3074" name="Picture 2" descr="C:\Users\fdomingu\Desktop\Course Update 12 to 13\Presentationv13\Msm_screenshots\s145.png"/>
          <p:cNvPicPr>
            <a:picLocks noChangeAspect="1" noChangeArrowheads="1"/>
          </p:cNvPicPr>
          <p:nvPr/>
        </p:nvPicPr>
        <p:blipFill>
          <a:blip r:embed="rId3" cstate="print"/>
          <a:srcRect/>
          <a:stretch>
            <a:fillRect/>
          </a:stretch>
        </p:blipFill>
        <p:spPr bwMode="auto">
          <a:xfrm>
            <a:off x="4697100" y="1589325"/>
            <a:ext cx="4438650" cy="3581400"/>
          </a:xfrm>
          <a:prstGeom prst="rect">
            <a:avLst/>
          </a:prstGeom>
          <a:noFill/>
        </p:spPr>
      </p:pic>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r>
              <a:rPr lang="en-CA" dirty="0" smtClean="0"/>
              <a:t>The Component Wizard       Step 2</a:t>
            </a:r>
            <a:endParaRPr lang="en-US" dirty="0" smtClean="0"/>
          </a:p>
        </p:txBody>
      </p:sp>
      <p:sp>
        <p:nvSpPr>
          <p:cNvPr id="256003" name="Rectangle 3"/>
          <p:cNvSpPr>
            <a:spLocks noGrp="1" noChangeArrowheads="1"/>
          </p:cNvSpPr>
          <p:nvPr>
            <p:ph sz="half" idx="1"/>
          </p:nvPr>
        </p:nvSpPr>
        <p:spPr/>
        <p:txBody>
          <a:bodyPr/>
          <a:lstStyle/>
          <a:p>
            <a:pPr marL="0" indent="0">
              <a:buNone/>
            </a:pPr>
            <a:r>
              <a:rPr lang="en-CA" b="1" dirty="0" smtClean="0"/>
              <a:t>Step 2: Enter Footprint Information</a:t>
            </a:r>
          </a:p>
          <a:p>
            <a:r>
              <a:rPr lang="en-CA" dirty="0" smtClean="0"/>
              <a:t>Select footprint from database</a:t>
            </a:r>
          </a:p>
          <a:p>
            <a:r>
              <a:rPr lang="en-CA" dirty="0" smtClean="0"/>
              <a:t>Use custom footprints from Ultiboard</a:t>
            </a:r>
          </a:p>
          <a:p>
            <a:r>
              <a:rPr lang="en-CA" dirty="0" smtClean="0"/>
              <a:t>Define number of sections</a:t>
            </a:r>
          </a:p>
          <a:p>
            <a:r>
              <a:rPr lang="en-CA" dirty="0" smtClean="0"/>
              <a:t>Define number of pins per section</a:t>
            </a:r>
          </a:p>
        </p:txBody>
      </p:sp>
      <p:sp>
        <p:nvSpPr>
          <p:cNvPr id="6" name="Content Placeholder 5"/>
          <p:cNvSpPr>
            <a:spLocks noGrp="1"/>
          </p:cNvSpPr>
          <p:nvPr>
            <p:ph sz="half" idx="2"/>
          </p:nvPr>
        </p:nvSpPr>
        <p:spPr/>
        <p:txBody>
          <a:bodyPr/>
          <a:lstStyle/>
          <a:p>
            <a:endParaRPr lang="en-US" dirty="0"/>
          </a:p>
        </p:txBody>
      </p:sp>
      <p:pic>
        <p:nvPicPr>
          <p:cNvPr id="256004" name="Picture 4"/>
          <p:cNvPicPr>
            <a:picLocks noChangeAspect="1" noChangeArrowheads="1"/>
          </p:cNvPicPr>
          <p:nvPr/>
        </p:nvPicPr>
        <p:blipFill>
          <a:blip r:embed="rId2" cstate="print"/>
          <a:srcRect/>
          <a:stretch>
            <a:fillRect/>
          </a:stretch>
        </p:blipFill>
        <p:spPr bwMode="auto">
          <a:xfrm>
            <a:off x="4721225" y="393192"/>
            <a:ext cx="360363" cy="344488"/>
          </a:xfrm>
          <a:prstGeom prst="rect">
            <a:avLst/>
          </a:prstGeom>
          <a:noFill/>
          <a:ln w="9525">
            <a:noFill/>
            <a:miter lim="800000"/>
            <a:headEnd/>
            <a:tailEnd/>
          </a:ln>
        </p:spPr>
      </p:pic>
      <p:pic>
        <p:nvPicPr>
          <p:cNvPr id="4098" name="Picture 2" descr="C:\Users\fdomingu\Desktop\Course Update 12 to 13\Presentationv13\Msm_screenshots\s146.png"/>
          <p:cNvPicPr>
            <a:picLocks noChangeAspect="1" noChangeArrowheads="1"/>
          </p:cNvPicPr>
          <p:nvPr/>
        </p:nvPicPr>
        <p:blipFill>
          <a:blip r:embed="rId3" cstate="print"/>
          <a:srcRect/>
          <a:stretch>
            <a:fillRect/>
          </a:stretch>
        </p:blipFill>
        <p:spPr bwMode="auto">
          <a:xfrm>
            <a:off x="4680966" y="1591056"/>
            <a:ext cx="4448175" cy="3581400"/>
          </a:xfrm>
          <a:prstGeom prst="rect">
            <a:avLst/>
          </a:prstGeom>
          <a:noFill/>
        </p:spPr>
      </p:pic>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r>
              <a:rPr lang="en-CA" dirty="0" smtClean="0"/>
              <a:t>The Component Wizard       Step 3</a:t>
            </a:r>
            <a:endParaRPr lang="en-US" dirty="0" smtClean="0"/>
          </a:p>
        </p:txBody>
      </p:sp>
      <p:sp>
        <p:nvSpPr>
          <p:cNvPr id="257027" name="Rectangle 3"/>
          <p:cNvSpPr>
            <a:spLocks noGrp="1" noChangeArrowheads="1"/>
          </p:cNvSpPr>
          <p:nvPr>
            <p:ph sz="half" idx="1"/>
          </p:nvPr>
        </p:nvSpPr>
        <p:spPr/>
        <p:txBody>
          <a:bodyPr/>
          <a:lstStyle/>
          <a:p>
            <a:pPr marL="0" indent="0">
              <a:buNone/>
            </a:pPr>
            <a:r>
              <a:rPr lang="en-CA" b="1" dirty="0" smtClean="0"/>
              <a:t>Step 3: Enter Symbol Information</a:t>
            </a:r>
          </a:p>
          <a:p>
            <a:r>
              <a:rPr lang="en-CA" dirty="0" smtClean="0"/>
              <a:t>Copy symbol from database components</a:t>
            </a:r>
          </a:p>
          <a:p>
            <a:r>
              <a:rPr lang="en-CA" dirty="0" smtClean="0"/>
              <a:t>Copy symbol to IEC</a:t>
            </a:r>
          </a:p>
          <a:p>
            <a:r>
              <a:rPr lang="en-CA" dirty="0" smtClean="0"/>
              <a:t>Create symbol per section</a:t>
            </a:r>
          </a:p>
          <a:p>
            <a:r>
              <a:rPr lang="en-CA" dirty="0" smtClean="0"/>
              <a:t>Click </a:t>
            </a:r>
            <a:r>
              <a:rPr lang="en-CA" b="1" dirty="0" smtClean="0"/>
              <a:t>Edit</a:t>
            </a:r>
            <a:r>
              <a:rPr lang="en-CA" dirty="0" smtClean="0"/>
              <a:t> to launch </a:t>
            </a:r>
            <a:r>
              <a:rPr lang="en-CA" b="1" dirty="0" smtClean="0"/>
              <a:t>Symbol Editor</a:t>
            </a:r>
          </a:p>
        </p:txBody>
      </p:sp>
      <p:sp>
        <p:nvSpPr>
          <p:cNvPr id="6" name="Content Placeholder 5"/>
          <p:cNvSpPr>
            <a:spLocks noGrp="1"/>
          </p:cNvSpPr>
          <p:nvPr>
            <p:ph sz="half" idx="2"/>
          </p:nvPr>
        </p:nvSpPr>
        <p:spPr/>
        <p:txBody>
          <a:bodyPr/>
          <a:lstStyle/>
          <a:p>
            <a:endParaRPr lang="en-US" dirty="0"/>
          </a:p>
        </p:txBody>
      </p:sp>
      <p:pic>
        <p:nvPicPr>
          <p:cNvPr id="257028" name="Picture 4"/>
          <p:cNvPicPr>
            <a:picLocks noChangeAspect="1" noChangeArrowheads="1"/>
          </p:cNvPicPr>
          <p:nvPr/>
        </p:nvPicPr>
        <p:blipFill>
          <a:blip r:embed="rId2" cstate="print"/>
          <a:srcRect/>
          <a:stretch>
            <a:fillRect/>
          </a:stretch>
        </p:blipFill>
        <p:spPr bwMode="auto">
          <a:xfrm>
            <a:off x="4718304" y="393192"/>
            <a:ext cx="360363" cy="344488"/>
          </a:xfrm>
          <a:prstGeom prst="rect">
            <a:avLst/>
          </a:prstGeom>
          <a:noFill/>
          <a:ln w="9525">
            <a:noFill/>
            <a:miter lim="800000"/>
            <a:headEnd/>
            <a:tailEnd/>
          </a:ln>
        </p:spPr>
      </p:pic>
      <p:pic>
        <p:nvPicPr>
          <p:cNvPr id="5122" name="Picture 2" descr="C:\Users\fdomingu\Desktop\Course Update 12 to 13\Presentationv13\Msm_screenshots\s147.png"/>
          <p:cNvPicPr>
            <a:picLocks noChangeAspect="1" noChangeArrowheads="1"/>
          </p:cNvPicPr>
          <p:nvPr/>
        </p:nvPicPr>
        <p:blipFill>
          <a:blip r:embed="rId3" cstate="print"/>
          <a:srcRect/>
          <a:stretch>
            <a:fillRect/>
          </a:stretch>
        </p:blipFill>
        <p:spPr bwMode="auto">
          <a:xfrm>
            <a:off x="4468500" y="1591056"/>
            <a:ext cx="4648200" cy="3705225"/>
          </a:xfrm>
          <a:prstGeom prst="rect">
            <a:avLst/>
          </a:prstGeom>
          <a:noFill/>
        </p:spPr>
      </p:pic>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r>
              <a:rPr lang="en-CA" dirty="0" smtClean="0"/>
              <a:t>The Symbol Editor</a:t>
            </a:r>
            <a:endParaRPr lang="en-US" dirty="0" smtClean="0"/>
          </a:p>
        </p:txBody>
      </p:sp>
      <p:sp>
        <p:nvSpPr>
          <p:cNvPr id="258051" name="Rectangle 3"/>
          <p:cNvSpPr>
            <a:spLocks noGrp="1" noChangeArrowheads="1"/>
          </p:cNvSpPr>
          <p:nvPr>
            <p:ph idx="1"/>
          </p:nvPr>
        </p:nvSpPr>
        <p:spPr/>
        <p:txBody>
          <a:bodyPr/>
          <a:lstStyle/>
          <a:p>
            <a:r>
              <a:rPr lang="en-CA" dirty="0" smtClean="0"/>
              <a:t>Specialized graphics editor</a:t>
            </a:r>
          </a:p>
          <a:p>
            <a:r>
              <a:rPr lang="en-CA" dirty="0" smtClean="0"/>
              <a:t>Create / modify symbols</a:t>
            </a:r>
          </a:p>
          <a:p>
            <a:r>
              <a:rPr lang="en-CA" dirty="0" smtClean="0"/>
              <a:t>Save symbol files</a:t>
            </a:r>
          </a:p>
          <a:p>
            <a:r>
              <a:rPr lang="en-CA" dirty="0" smtClean="0"/>
              <a:t>Also access from:</a:t>
            </a:r>
          </a:p>
          <a:p>
            <a:pPr lvl="1"/>
            <a:r>
              <a:rPr lang="en-CA" b="1" dirty="0" smtClean="0"/>
              <a:t>Tools»Symbol Editor</a:t>
            </a:r>
            <a:endParaRPr lang="en-US" b="1" dirty="0" smtClean="0"/>
          </a:p>
        </p:txBody>
      </p:sp>
      <p:pic>
        <p:nvPicPr>
          <p:cNvPr id="23554" name="Picture 2" descr="C:\Users\fdomingu\Desktop\Course Update\NEW Multisim Files\Presentation\Screenshots\S 150.png"/>
          <p:cNvPicPr>
            <a:picLocks noChangeAspect="1" noChangeArrowheads="1"/>
          </p:cNvPicPr>
          <p:nvPr/>
        </p:nvPicPr>
        <p:blipFill>
          <a:blip r:embed="rId2" cstate="print"/>
          <a:srcRect/>
          <a:stretch>
            <a:fillRect/>
          </a:stretch>
        </p:blipFill>
        <p:spPr bwMode="auto">
          <a:xfrm>
            <a:off x="4582800" y="1103550"/>
            <a:ext cx="4152900" cy="4962525"/>
          </a:xfrm>
          <a:prstGeom prst="rect">
            <a:avLst/>
          </a:prstGeom>
          <a:noFill/>
        </p:spPr>
      </p:pic>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r>
              <a:rPr lang="en-CA" dirty="0" smtClean="0"/>
              <a:t>The Symbol Editor</a:t>
            </a:r>
            <a:endParaRPr lang="en-US" dirty="0" smtClean="0"/>
          </a:p>
        </p:txBody>
      </p:sp>
      <p:sp>
        <p:nvSpPr>
          <p:cNvPr id="259075" name="Rectangle 3"/>
          <p:cNvSpPr>
            <a:spLocks noGrp="1" noChangeArrowheads="1"/>
          </p:cNvSpPr>
          <p:nvPr>
            <p:ph idx="1"/>
          </p:nvPr>
        </p:nvSpPr>
        <p:spPr>
          <a:xfrm>
            <a:off x="457200" y="1600200"/>
            <a:ext cx="2674938" cy="4349750"/>
          </a:xfrm>
        </p:spPr>
        <p:txBody>
          <a:bodyPr/>
          <a:lstStyle/>
          <a:p>
            <a:pPr>
              <a:buNone/>
            </a:pPr>
            <a:r>
              <a:rPr lang="en-CA" dirty="0" smtClean="0"/>
              <a:t>Define pin shapes</a:t>
            </a:r>
          </a:p>
          <a:p>
            <a:endParaRPr lang="en-US" b="1" dirty="0" smtClean="0"/>
          </a:p>
        </p:txBody>
      </p:sp>
      <p:pic>
        <p:nvPicPr>
          <p:cNvPr id="259076" name="Picture 5" descr="Fig08-13_SymbolPins"/>
          <p:cNvPicPr>
            <a:picLocks noChangeAspect="1" noChangeArrowheads="1"/>
          </p:cNvPicPr>
          <p:nvPr/>
        </p:nvPicPr>
        <p:blipFill>
          <a:blip r:embed="rId2" cstate="print"/>
          <a:srcRect/>
          <a:stretch>
            <a:fillRect/>
          </a:stretch>
        </p:blipFill>
        <p:spPr bwMode="auto">
          <a:xfrm>
            <a:off x="617538" y="2565400"/>
            <a:ext cx="2251075" cy="2951163"/>
          </a:xfrm>
          <a:prstGeom prst="rect">
            <a:avLst/>
          </a:prstGeom>
          <a:noFill/>
          <a:ln w="9525">
            <a:noFill/>
            <a:miter lim="800000"/>
            <a:headEnd/>
            <a:tailEnd/>
          </a:ln>
        </p:spPr>
      </p:pic>
      <p:sp>
        <p:nvSpPr>
          <p:cNvPr id="259077" name="Rectangle 6"/>
          <p:cNvSpPr>
            <a:spLocks noChangeArrowheads="1"/>
          </p:cNvSpPr>
          <p:nvPr/>
        </p:nvSpPr>
        <p:spPr bwMode="auto">
          <a:xfrm>
            <a:off x="3214688" y="2143125"/>
            <a:ext cx="5329237" cy="4349750"/>
          </a:xfrm>
          <a:prstGeom prst="rect">
            <a:avLst/>
          </a:prstGeom>
          <a:noFill/>
          <a:ln w="9525">
            <a:noFill/>
            <a:miter lim="800000"/>
            <a:headEnd/>
            <a:tailEnd/>
          </a:ln>
        </p:spPr>
        <p:txBody>
          <a:bodyPr/>
          <a:lstStyle/>
          <a:p>
            <a:pPr>
              <a:spcBef>
                <a:spcPct val="20000"/>
              </a:spcBef>
            </a:pPr>
            <a:r>
              <a:rPr lang="en-CA" sz="2400" i="1" dirty="0">
                <a:solidFill>
                  <a:srgbClr val="000000"/>
                </a:solidFill>
                <a:latin typeface="Arial Narrow" pitchFamily="34" charset="0"/>
              </a:rPr>
              <a:t>Define pin names and properties using the Spreadsheet View</a:t>
            </a:r>
          </a:p>
          <a:p>
            <a:pPr marL="342900" indent="-342900">
              <a:spcBef>
                <a:spcPct val="20000"/>
              </a:spcBef>
              <a:buFont typeface="Wingdings" pitchFamily="2" charset="2"/>
              <a:buChar char="§"/>
            </a:pPr>
            <a:endParaRPr lang="en-US" sz="2400" b="1" dirty="0">
              <a:solidFill>
                <a:srgbClr val="000000"/>
              </a:solidFill>
              <a:latin typeface="Arial Narrow" pitchFamily="34" charset="0"/>
            </a:endParaRPr>
          </a:p>
        </p:txBody>
      </p:sp>
      <p:pic>
        <p:nvPicPr>
          <p:cNvPr id="24578" name="Picture 2" descr="C:\Users\fdomingu\Desktop\Course Update\NEW Multisim Files\Presentation\Screenshots\S 151.png"/>
          <p:cNvPicPr>
            <a:picLocks noChangeAspect="1" noChangeArrowheads="1"/>
          </p:cNvPicPr>
          <p:nvPr/>
        </p:nvPicPr>
        <p:blipFill>
          <a:blip r:embed="rId3" cstate="print"/>
          <a:srcRect/>
          <a:stretch>
            <a:fillRect/>
          </a:stretch>
        </p:blipFill>
        <p:spPr bwMode="auto">
          <a:xfrm>
            <a:off x="3381375" y="3195638"/>
            <a:ext cx="5505450" cy="178117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CA" dirty="0" smtClean="0"/>
              <a:t>Sheet Properties—Sheet visibility tab</a:t>
            </a:r>
            <a:endParaRPr lang="en-US" dirty="0" smtClean="0"/>
          </a:p>
        </p:txBody>
      </p:sp>
      <p:sp>
        <p:nvSpPr>
          <p:cNvPr id="120835" name="Rectangle 3"/>
          <p:cNvSpPr>
            <a:spLocks noGrp="1" noChangeArrowheads="1"/>
          </p:cNvSpPr>
          <p:nvPr>
            <p:ph idx="1"/>
          </p:nvPr>
        </p:nvSpPr>
        <p:spPr/>
        <p:txBody>
          <a:bodyPr/>
          <a:lstStyle/>
          <a:p>
            <a:r>
              <a:rPr lang="en-CA" dirty="0" smtClean="0"/>
              <a:t>Component display properties</a:t>
            </a:r>
          </a:p>
          <a:p>
            <a:r>
              <a:rPr lang="en-CA" dirty="0" smtClean="0"/>
              <a:t>Net names display properties</a:t>
            </a:r>
          </a:p>
          <a:p>
            <a:r>
              <a:rPr lang="en-US" dirty="0" smtClean="0"/>
              <a:t>Connectors display properties</a:t>
            </a:r>
            <a:endParaRPr lang="en-CA" dirty="0" smtClean="0"/>
          </a:p>
          <a:p>
            <a:r>
              <a:rPr lang="en-CA" dirty="0" smtClean="0"/>
              <a:t>Bus entry display properties</a:t>
            </a:r>
          </a:p>
        </p:txBody>
      </p:sp>
      <p:grpSp>
        <p:nvGrpSpPr>
          <p:cNvPr id="120836" name="Group 9"/>
          <p:cNvGrpSpPr>
            <a:grpSpLocks/>
          </p:cNvGrpSpPr>
          <p:nvPr/>
        </p:nvGrpSpPr>
        <p:grpSpPr bwMode="auto">
          <a:xfrm>
            <a:off x="468313" y="4725988"/>
            <a:ext cx="3743325" cy="1366837"/>
            <a:chOff x="295" y="2614"/>
            <a:chExt cx="2358" cy="861"/>
          </a:xfrm>
        </p:grpSpPr>
        <p:sp>
          <p:nvSpPr>
            <p:cNvPr id="120838" name="Text Box 6"/>
            <p:cNvSpPr txBox="1">
              <a:spLocks noChangeArrowheads="1"/>
            </p:cNvSpPr>
            <p:nvPr/>
          </p:nvSpPr>
          <p:spPr bwMode="auto">
            <a:xfrm>
              <a:off x="567" y="2704"/>
              <a:ext cx="2086" cy="674"/>
            </a:xfrm>
            <a:prstGeom prst="rect">
              <a:avLst/>
            </a:prstGeom>
            <a:noFill/>
            <a:ln w="9525">
              <a:noFill/>
              <a:miter lim="800000"/>
              <a:headEnd/>
              <a:tailEnd/>
            </a:ln>
          </p:spPr>
          <p:txBody>
            <a:bodyPr>
              <a:spAutoFit/>
            </a:bodyPr>
            <a:lstStyle/>
            <a:p>
              <a:r>
                <a:rPr lang="en-CA" sz="1600" b="1" dirty="0">
                  <a:latin typeface="Arial Narrow" pitchFamily="34" charset="0"/>
                </a:rPr>
                <a:t>Tip:</a:t>
              </a:r>
              <a:r>
                <a:rPr lang="en-CA" sz="1600" dirty="0">
                  <a:latin typeface="Arial Narrow" pitchFamily="34" charset="0"/>
                </a:rPr>
                <a:t> Experiment with changing the display properties of components, keep a balance between good visibility and optimum information display.</a:t>
              </a:r>
              <a:endParaRPr lang="en-US" sz="1600" dirty="0">
                <a:latin typeface="Arial Narrow" pitchFamily="34" charset="0"/>
              </a:endParaRPr>
            </a:p>
          </p:txBody>
        </p:sp>
        <p:pic>
          <p:nvPicPr>
            <p:cNvPr id="120839" name="Picture 5"/>
            <p:cNvPicPr>
              <a:picLocks noChangeAspect="1" noChangeArrowheads="1"/>
            </p:cNvPicPr>
            <p:nvPr/>
          </p:nvPicPr>
          <p:blipFill>
            <a:blip r:embed="rId3" cstate="print"/>
            <a:srcRect/>
            <a:stretch>
              <a:fillRect/>
            </a:stretch>
          </p:blipFill>
          <p:spPr bwMode="auto">
            <a:xfrm>
              <a:off x="342" y="2659"/>
              <a:ext cx="168" cy="246"/>
            </a:xfrm>
            <a:prstGeom prst="rect">
              <a:avLst/>
            </a:prstGeom>
            <a:noFill/>
            <a:ln w="9525">
              <a:noFill/>
              <a:miter lim="800000"/>
              <a:headEnd/>
              <a:tailEnd/>
            </a:ln>
          </p:spPr>
        </p:pic>
        <p:sp>
          <p:nvSpPr>
            <p:cNvPr id="120840" name="Rectangle 7"/>
            <p:cNvSpPr>
              <a:spLocks noChangeArrowheads="1"/>
            </p:cNvSpPr>
            <p:nvPr/>
          </p:nvSpPr>
          <p:spPr bwMode="auto">
            <a:xfrm>
              <a:off x="295" y="2614"/>
              <a:ext cx="2358" cy="861"/>
            </a:xfrm>
            <a:prstGeom prst="rect">
              <a:avLst/>
            </a:prstGeom>
            <a:noFill/>
            <a:ln w="9525">
              <a:solidFill>
                <a:schemeClr val="tx1"/>
              </a:solidFill>
              <a:prstDash val="dash"/>
              <a:miter lim="800000"/>
              <a:headEnd/>
              <a:tailEnd/>
            </a:ln>
          </p:spPr>
          <p:txBody>
            <a:bodyPr wrap="none" anchor="ctr"/>
            <a:lstStyle/>
            <a:p>
              <a:endParaRPr lang="en-US" dirty="0">
                <a:latin typeface="Arial Narrow" pitchFamily="34" charset="0"/>
              </a:endParaRPr>
            </a:p>
          </p:txBody>
        </p:sp>
      </p:grpSp>
      <p:pic>
        <p:nvPicPr>
          <p:cNvPr id="120841" name="Picture 9" descr="C:\Users\fdomingu\Desktop\NEW Multisim Files\Presentation\Screenshots\png\S 16.png"/>
          <p:cNvPicPr>
            <a:picLocks noChangeAspect="1" noChangeArrowheads="1"/>
          </p:cNvPicPr>
          <p:nvPr/>
        </p:nvPicPr>
        <p:blipFill>
          <a:blip r:embed="rId4" cstate="print"/>
          <a:srcRect/>
          <a:stretch>
            <a:fillRect/>
          </a:stretch>
        </p:blipFill>
        <p:spPr bwMode="auto">
          <a:xfrm>
            <a:off x="4838932" y="1504791"/>
            <a:ext cx="4079936" cy="4625509"/>
          </a:xfrm>
          <a:prstGeom prst="rect">
            <a:avLst/>
          </a:prstGeom>
          <a:noFill/>
        </p:spPr>
      </p:pic>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100" name="Picture 7" descr="Fig08-14_RepeatedPins"/>
          <p:cNvPicPr>
            <a:picLocks noChangeAspect="1" noChangeArrowheads="1"/>
          </p:cNvPicPr>
          <p:nvPr/>
        </p:nvPicPr>
        <p:blipFill>
          <a:blip r:embed="rId2" cstate="print"/>
          <a:srcRect/>
          <a:stretch>
            <a:fillRect/>
          </a:stretch>
        </p:blipFill>
        <p:spPr bwMode="auto">
          <a:xfrm>
            <a:off x="3563938" y="1974850"/>
            <a:ext cx="5545137" cy="2489200"/>
          </a:xfrm>
          <a:prstGeom prst="rect">
            <a:avLst/>
          </a:prstGeom>
          <a:noFill/>
          <a:ln w="9525">
            <a:noFill/>
            <a:miter lim="800000"/>
            <a:headEnd/>
            <a:tailEnd/>
          </a:ln>
        </p:spPr>
      </p:pic>
      <p:sp>
        <p:nvSpPr>
          <p:cNvPr id="260098" name="Rectangle 2"/>
          <p:cNvSpPr>
            <a:spLocks noGrp="1" noChangeArrowheads="1"/>
          </p:cNvSpPr>
          <p:nvPr>
            <p:ph type="title"/>
          </p:nvPr>
        </p:nvSpPr>
        <p:spPr/>
        <p:txBody>
          <a:bodyPr/>
          <a:lstStyle/>
          <a:p>
            <a:r>
              <a:rPr lang="en-CA" dirty="0" smtClean="0"/>
              <a:t>The Symbol Editor—Repeated Pins</a:t>
            </a:r>
            <a:endParaRPr lang="en-US" dirty="0" smtClean="0"/>
          </a:p>
        </p:txBody>
      </p:sp>
      <p:sp>
        <p:nvSpPr>
          <p:cNvPr id="260099" name="Rectangle 3"/>
          <p:cNvSpPr>
            <a:spLocks noGrp="1" noChangeArrowheads="1"/>
          </p:cNvSpPr>
          <p:nvPr>
            <p:ph sz="half" idx="1"/>
          </p:nvPr>
        </p:nvSpPr>
        <p:spPr/>
        <p:txBody>
          <a:bodyPr/>
          <a:lstStyle/>
          <a:p>
            <a:pPr marL="0" indent="0">
              <a:buNone/>
            </a:pPr>
            <a:r>
              <a:rPr lang="en-CA" b="1" dirty="0" smtClean="0"/>
              <a:t>Method 1</a:t>
            </a:r>
            <a:r>
              <a:rPr lang="en-CA" dirty="0" smtClean="0"/>
              <a:t>: One single pin representing multiple pins</a:t>
            </a:r>
          </a:p>
          <a:p>
            <a:endParaRPr lang="en-US" b="1" dirty="0" smtClean="0"/>
          </a:p>
        </p:txBody>
      </p:sp>
      <p:sp>
        <p:nvSpPr>
          <p:cNvPr id="6" name="Content Placeholder 5"/>
          <p:cNvSpPr>
            <a:spLocks noGrp="1"/>
          </p:cNvSpPr>
          <p:nvPr>
            <p:ph sz="half" idx="2"/>
          </p:nvPr>
        </p:nvSpPr>
        <p:spPr/>
        <p:txBody>
          <a:bodyPr/>
          <a:lstStyle/>
          <a:p>
            <a:endParaRPr lang="en-US" dirty="0"/>
          </a:p>
        </p:txBody>
      </p:sp>
      <p:pic>
        <p:nvPicPr>
          <p:cNvPr id="260101" name="Picture 8" descr="Fig08-15_RepeatedPinsMapping"/>
          <p:cNvPicPr>
            <a:picLocks noChangeAspect="1" noChangeArrowheads="1"/>
          </p:cNvPicPr>
          <p:nvPr/>
        </p:nvPicPr>
        <p:blipFill>
          <a:blip r:embed="rId3" cstate="print"/>
          <a:srcRect/>
          <a:stretch>
            <a:fillRect/>
          </a:stretch>
        </p:blipFill>
        <p:spPr bwMode="auto">
          <a:xfrm>
            <a:off x="179388" y="4037013"/>
            <a:ext cx="4030662" cy="2676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r>
              <a:rPr lang="en-CA" dirty="0" smtClean="0"/>
              <a:t>The Symbol Editor—Repeated Pins</a:t>
            </a:r>
            <a:endParaRPr lang="en-US" dirty="0" smtClean="0"/>
          </a:p>
        </p:txBody>
      </p:sp>
      <p:sp>
        <p:nvSpPr>
          <p:cNvPr id="261123" name="Rectangle 3"/>
          <p:cNvSpPr>
            <a:spLocks noGrp="1" noChangeArrowheads="1"/>
          </p:cNvSpPr>
          <p:nvPr>
            <p:ph idx="1"/>
          </p:nvPr>
        </p:nvSpPr>
        <p:spPr/>
        <p:txBody>
          <a:bodyPr/>
          <a:lstStyle/>
          <a:p>
            <a:pPr>
              <a:buNone/>
            </a:pPr>
            <a:r>
              <a:rPr lang="en-CA" b="1" dirty="0" smtClean="0"/>
              <a:t>Method 2</a:t>
            </a:r>
            <a:r>
              <a:rPr lang="en-CA" dirty="0" smtClean="0"/>
              <a:t>: One pin with an appended suffix</a:t>
            </a:r>
          </a:p>
          <a:p>
            <a:endParaRPr lang="en-US" dirty="0" smtClean="0"/>
          </a:p>
        </p:txBody>
      </p:sp>
      <p:pic>
        <p:nvPicPr>
          <p:cNvPr id="261124" name="Picture 5" descr="Fig08-16_RepeatedPinsMultiple"/>
          <p:cNvPicPr>
            <a:picLocks noChangeAspect="1" noChangeArrowheads="1"/>
          </p:cNvPicPr>
          <p:nvPr/>
        </p:nvPicPr>
        <p:blipFill>
          <a:blip r:embed="rId2" cstate="print"/>
          <a:srcRect/>
          <a:stretch>
            <a:fillRect/>
          </a:stretch>
        </p:blipFill>
        <p:spPr bwMode="auto">
          <a:xfrm>
            <a:off x="3563938" y="2924175"/>
            <a:ext cx="1028700" cy="1647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descr="C:\Users\fdomingu\Desktop\Course Update\NEW Multisim Files\Presentation\Screenshots\S 154.png"/>
          <p:cNvPicPr>
            <a:picLocks noChangeAspect="1" noChangeArrowheads="1"/>
          </p:cNvPicPr>
          <p:nvPr/>
        </p:nvPicPr>
        <p:blipFill>
          <a:blip r:embed="rId2" cstate="print"/>
          <a:srcRect/>
          <a:stretch>
            <a:fillRect/>
          </a:stretch>
        </p:blipFill>
        <p:spPr bwMode="auto">
          <a:xfrm>
            <a:off x="2271713" y="3941767"/>
            <a:ext cx="2281237" cy="2687633"/>
          </a:xfrm>
          <a:prstGeom prst="rect">
            <a:avLst/>
          </a:prstGeom>
          <a:noFill/>
        </p:spPr>
      </p:pic>
      <p:sp>
        <p:nvSpPr>
          <p:cNvPr id="262146" name="Rectangle 2"/>
          <p:cNvSpPr>
            <a:spLocks noGrp="1" noChangeArrowheads="1"/>
          </p:cNvSpPr>
          <p:nvPr>
            <p:ph type="title"/>
          </p:nvPr>
        </p:nvSpPr>
        <p:spPr/>
        <p:txBody>
          <a:bodyPr/>
          <a:lstStyle/>
          <a:p>
            <a:r>
              <a:rPr lang="en-CA" dirty="0" smtClean="0"/>
              <a:t>The Symbol Editor—One Shared Pin</a:t>
            </a:r>
            <a:endParaRPr lang="en-US" dirty="0" smtClean="0"/>
          </a:p>
        </p:txBody>
      </p:sp>
      <p:sp>
        <p:nvSpPr>
          <p:cNvPr id="262147" name="Rectangle 3"/>
          <p:cNvSpPr>
            <a:spLocks noGrp="1" noChangeArrowheads="1"/>
          </p:cNvSpPr>
          <p:nvPr>
            <p:ph idx="1"/>
          </p:nvPr>
        </p:nvSpPr>
        <p:spPr/>
        <p:txBody>
          <a:bodyPr/>
          <a:lstStyle/>
          <a:p>
            <a:pPr marL="0" indent="0">
              <a:buNone/>
            </a:pPr>
            <a:r>
              <a:rPr lang="en-CA" sz="2200" dirty="0" smtClean="0"/>
              <a:t>If a component shares one single pin across multiple sections, such as a GND connection:</a:t>
            </a:r>
          </a:p>
          <a:p>
            <a:r>
              <a:rPr lang="en-CA" sz="2200" dirty="0" smtClean="0"/>
              <a:t>Create a duplicate pin per section</a:t>
            </a:r>
          </a:p>
          <a:p>
            <a:r>
              <a:rPr lang="en-CA" sz="2200" dirty="0" smtClean="0"/>
              <a:t>In </a:t>
            </a:r>
            <a:r>
              <a:rPr lang="en-CA" sz="2200" b="1" dirty="0" smtClean="0"/>
              <a:t>Step 5</a:t>
            </a:r>
            <a:r>
              <a:rPr lang="en-CA" sz="2200" dirty="0" smtClean="0"/>
              <a:t> assign the same footprint pin to every instance of that pin in each symbol</a:t>
            </a:r>
          </a:p>
          <a:p>
            <a:pPr marL="0" indent="0">
              <a:buNone/>
            </a:pPr>
            <a:r>
              <a:rPr lang="en-CA" sz="2200" dirty="0" smtClean="0"/>
              <a:t>The other option is to add that pin as a </a:t>
            </a:r>
            <a:r>
              <a:rPr lang="en-CA" sz="2200" i="1" dirty="0" smtClean="0"/>
              <a:t>hidden pin</a:t>
            </a:r>
            <a:r>
              <a:rPr lang="en-CA" sz="2200" dirty="0" smtClean="0"/>
              <a:t>, which is part of the model and/or footprint but does not show in the schematic.</a:t>
            </a:r>
            <a:endParaRPr lang="en-US" sz="2200" dirty="0" smtClean="0"/>
          </a:p>
        </p:txBody>
      </p:sp>
      <p:pic>
        <p:nvPicPr>
          <p:cNvPr id="262150" name="Picture 4"/>
          <p:cNvPicPr>
            <a:picLocks noChangeAspect="1" noChangeArrowheads="1"/>
          </p:cNvPicPr>
          <p:nvPr/>
        </p:nvPicPr>
        <p:blipFill>
          <a:blip r:embed="rId3" cstate="print"/>
          <a:srcRect/>
          <a:stretch>
            <a:fillRect/>
          </a:stretch>
        </p:blipFill>
        <p:spPr bwMode="auto">
          <a:xfrm>
            <a:off x="5372110" y="4023566"/>
            <a:ext cx="2543165" cy="1810804"/>
          </a:xfrm>
          <a:prstGeom prst="rect">
            <a:avLst/>
          </a:prstGeom>
          <a:noFill/>
          <a:ln w="9525">
            <a:noFill/>
            <a:miter lim="800000"/>
            <a:headEnd/>
            <a:tailEnd/>
          </a:ln>
        </p:spPr>
      </p:pic>
      <p:sp>
        <p:nvSpPr>
          <p:cNvPr id="16" name="Rounded Rectangle 15"/>
          <p:cNvSpPr/>
          <p:nvPr/>
        </p:nvSpPr>
        <p:spPr bwMode="auto">
          <a:xfrm>
            <a:off x="2285999" y="5829300"/>
            <a:ext cx="2247901" cy="357188"/>
          </a:xfrm>
          <a:prstGeom prst="roundRect">
            <a:avLst/>
          </a:prstGeom>
          <a:solidFill>
            <a:srgbClr val="FF0000">
              <a:alpha val="10196"/>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cxnSp>
        <p:nvCxnSpPr>
          <p:cNvPr id="14" name="Straight Arrow Connector 13"/>
          <p:cNvCxnSpPr/>
          <p:nvPr/>
        </p:nvCxnSpPr>
        <p:spPr>
          <a:xfrm flipV="1">
            <a:off x="4210050" y="4600575"/>
            <a:ext cx="1276350" cy="190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a:off x="4219575" y="4724400"/>
            <a:ext cx="1295400" cy="4476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a:off x="4229100" y="4819650"/>
            <a:ext cx="2952750" cy="76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r>
              <a:rPr lang="en-CA" dirty="0" smtClean="0"/>
              <a:t>The Component Wizard       Step 4</a:t>
            </a:r>
            <a:endParaRPr lang="en-US" dirty="0" smtClean="0"/>
          </a:p>
        </p:txBody>
      </p:sp>
      <p:sp>
        <p:nvSpPr>
          <p:cNvPr id="178179" name="Rectangle 3"/>
          <p:cNvSpPr>
            <a:spLocks noGrp="1" noChangeArrowheads="1"/>
          </p:cNvSpPr>
          <p:nvPr>
            <p:ph sz="half" idx="1"/>
          </p:nvPr>
        </p:nvSpPr>
        <p:spPr/>
        <p:txBody>
          <a:bodyPr rtlCol="0">
            <a:normAutofit/>
          </a:bodyPr>
          <a:lstStyle/>
          <a:p>
            <a:pPr fontAlgn="auto">
              <a:spcAft>
                <a:spcPts val="0"/>
              </a:spcAft>
              <a:buFont typeface="Arial" pitchFamily="34" charset="0"/>
              <a:buNone/>
              <a:defRPr/>
            </a:pPr>
            <a:r>
              <a:rPr lang="en-CA" b="1" dirty="0"/>
              <a:t>Step 4: Set Pin Parameters</a:t>
            </a:r>
          </a:p>
          <a:p>
            <a:pPr fontAlgn="auto">
              <a:spcAft>
                <a:spcPts val="0"/>
              </a:spcAft>
              <a:buFont typeface="Arial" pitchFamily="34" charset="0"/>
              <a:buNone/>
              <a:defRPr/>
            </a:pPr>
            <a:r>
              <a:rPr lang="en-CA" dirty="0"/>
              <a:t>Set </a:t>
            </a:r>
            <a:r>
              <a:rPr lang="en-CA" dirty="0" smtClean="0"/>
              <a:t>sections:</a:t>
            </a:r>
            <a:endParaRPr lang="en-CA" dirty="0"/>
          </a:p>
          <a:p>
            <a:pPr>
              <a:defRPr/>
            </a:pPr>
            <a:r>
              <a:rPr lang="en-CA" dirty="0"/>
              <a:t>A, COM, Power, …</a:t>
            </a:r>
          </a:p>
          <a:p>
            <a:pPr marL="228600" indent="-228600" fontAlgn="auto">
              <a:spcAft>
                <a:spcPts val="0"/>
              </a:spcAft>
              <a:buFont typeface="Arial" pitchFamily="34" charset="0"/>
              <a:buChar char="•"/>
              <a:defRPr/>
            </a:pPr>
            <a:r>
              <a:rPr lang="en-CA" dirty="0"/>
              <a:t>Set pin types for ERC</a:t>
            </a:r>
          </a:p>
          <a:p>
            <a:pPr marL="228600" indent="-228600" fontAlgn="auto">
              <a:spcAft>
                <a:spcPts val="0"/>
              </a:spcAft>
              <a:buFont typeface="Arial" pitchFamily="34" charset="0"/>
              <a:buChar char="•"/>
              <a:defRPr/>
            </a:pPr>
            <a:r>
              <a:rPr lang="en-CA" dirty="0"/>
              <a:t>Set ERC status</a:t>
            </a:r>
          </a:p>
          <a:p>
            <a:pPr marL="228600" indent="-228600" fontAlgn="auto">
              <a:spcAft>
                <a:spcPts val="0"/>
              </a:spcAft>
              <a:buFont typeface="Arial" pitchFamily="34" charset="0"/>
              <a:buChar char="•"/>
              <a:defRPr/>
            </a:pPr>
            <a:r>
              <a:rPr lang="en-CA" dirty="0"/>
              <a:t>Add hidden pins (not in the symbol but needed for model and/or footprint</a:t>
            </a:r>
          </a:p>
        </p:txBody>
      </p:sp>
      <p:sp>
        <p:nvSpPr>
          <p:cNvPr id="6" name="Content Placeholder 5"/>
          <p:cNvSpPr>
            <a:spLocks noGrp="1"/>
          </p:cNvSpPr>
          <p:nvPr>
            <p:ph sz="half" idx="2"/>
          </p:nvPr>
        </p:nvSpPr>
        <p:spPr/>
        <p:txBody>
          <a:bodyPr/>
          <a:lstStyle/>
          <a:p>
            <a:endParaRPr lang="en-US" dirty="0"/>
          </a:p>
        </p:txBody>
      </p:sp>
      <p:pic>
        <p:nvPicPr>
          <p:cNvPr id="263172" name="Picture 4"/>
          <p:cNvPicPr>
            <a:picLocks noChangeAspect="1" noChangeArrowheads="1"/>
          </p:cNvPicPr>
          <p:nvPr/>
        </p:nvPicPr>
        <p:blipFill>
          <a:blip r:embed="rId3" cstate="print"/>
          <a:srcRect/>
          <a:stretch>
            <a:fillRect/>
          </a:stretch>
        </p:blipFill>
        <p:spPr bwMode="auto">
          <a:xfrm>
            <a:off x="4718304" y="393192"/>
            <a:ext cx="360363" cy="344488"/>
          </a:xfrm>
          <a:prstGeom prst="rect">
            <a:avLst/>
          </a:prstGeom>
          <a:noFill/>
          <a:ln w="9525">
            <a:noFill/>
            <a:miter lim="800000"/>
            <a:headEnd/>
            <a:tailEnd/>
          </a:ln>
        </p:spPr>
      </p:pic>
      <p:pic>
        <p:nvPicPr>
          <p:cNvPr id="6146" name="Picture 2" descr="C:\Users\fdomingu\Desktop\Course Update 12 to 13\Presentationv13\Msm_screenshots\s153.png"/>
          <p:cNvPicPr>
            <a:picLocks noChangeAspect="1" noChangeArrowheads="1"/>
          </p:cNvPicPr>
          <p:nvPr/>
        </p:nvPicPr>
        <p:blipFill>
          <a:blip r:embed="rId4" cstate="print"/>
          <a:srcRect/>
          <a:stretch>
            <a:fillRect/>
          </a:stretch>
        </p:blipFill>
        <p:spPr bwMode="auto">
          <a:xfrm>
            <a:off x="4458975" y="1591056"/>
            <a:ext cx="4638675" cy="3705225"/>
          </a:xfrm>
          <a:prstGeom prst="rect">
            <a:avLst/>
          </a:prstGeom>
          <a:noFill/>
        </p:spPr>
      </p:pic>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r>
              <a:rPr lang="en-CA" dirty="0" smtClean="0"/>
              <a:t>The Component Wizard       Step 5</a:t>
            </a:r>
            <a:endParaRPr lang="en-US" dirty="0" smtClean="0"/>
          </a:p>
        </p:txBody>
      </p:sp>
      <p:sp>
        <p:nvSpPr>
          <p:cNvPr id="264195" name="Rectangle 3"/>
          <p:cNvSpPr>
            <a:spLocks noGrp="1" noChangeArrowheads="1"/>
          </p:cNvSpPr>
          <p:nvPr>
            <p:ph sz="half" idx="1"/>
          </p:nvPr>
        </p:nvSpPr>
        <p:spPr/>
        <p:txBody>
          <a:bodyPr/>
          <a:lstStyle/>
          <a:p>
            <a:pPr marL="0" indent="0">
              <a:buNone/>
            </a:pPr>
            <a:r>
              <a:rPr lang="en-CA" b="1" dirty="0" smtClean="0"/>
              <a:t>Step 5: Set Mapping Information Between Symbol and Layout Footprint</a:t>
            </a:r>
          </a:p>
          <a:p>
            <a:r>
              <a:rPr lang="en-CA" dirty="0" smtClean="0"/>
              <a:t>Multiple footprint pins can be mapped to a single symbol  pin</a:t>
            </a:r>
          </a:p>
          <a:p>
            <a:r>
              <a:rPr lang="en-CA" dirty="0" smtClean="0"/>
              <a:t>Set Pin and Gate Swap                                                         Group  Information</a:t>
            </a:r>
          </a:p>
        </p:txBody>
      </p:sp>
      <p:sp>
        <p:nvSpPr>
          <p:cNvPr id="10" name="Content Placeholder 9"/>
          <p:cNvSpPr>
            <a:spLocks noGrp="1"/>
          </p:cNvSpPr>
          <p:nvPr>
            <p:ph sz="half" idx="2"/>
          </p:nvPr>
        </p:nvSpPr>
        <p:spPr/>
        <p:txBody>
          <a:bodyPr/>
          <a:lstStyle/>
          <a:p>
            <a:endParaRPr lang="en-US" dirty="0"/>
          </a:p>
        </p:txBody>
      </p:sp>
      <p:pic>
        <p:nvPicPr>
          <p:cNvPr id="264196" name="Picture 4"/>
          <p:cNvPicPr>
            <a:picLocks noChangeAspect="1" noChangeArrowheads="1"/>
          </p:cNvPicPr>
          <p:nvPr/>
        </p:nvPicPr>
        <p:blipFill>
          <a:blip r:embed="rId2" cstate="print"/>
          <a:srcRect/>
          <a:stretch>
            <a:fillRect/>
          </a:stretch>
        </p:blipFill>
        <p:spPr bwMode="auto">
          <a:xfrm>
            <a:off x="4718304" y="393192"/>
            <a:ext cx="360363" cy="344488"/>
          </a:xfrm>
          <a:prstGeom prst="rect">
            <a:avLst/>
          </a:prstGeom>
          <a:noFill/>
          <a:ln w="9525">
            <a:noFill/>
            <a:miter lim="800000"/>
            <a:headEnd/>
            <a:tailEnd/>
          </a:ln>
        </p:spPr>
      </p:pic>
      <p:grpSp>
        <p:nvGrpSpPr>
          <p:cNvPr id="264197" name="Group 11"/>
          <p:cNvGrpSpPr>
            <a:grpSpLocks/>
          </p:cNvGrpSpPr>
          <p:nvPr/>
        </p:nvGrpSpPr>
        <p:grpSpPr bwMode="auto">
          <a:xfrm>
            <a:off x="214313" y="5381625"/>
            <a:ext cx="3671887" cy="647700"/>
            <a:chOff x="204" y="2795"/>
            <a:chExt cx="2313" cy="408"/>
          </a:xfrm>
        </p:grpSpPr>
        <p:pic>
          <p:nvPicPr>
            <p:cNvPr id="264199" name="Picture 8"/>
            <p:cNvPicPr>
              <a:picLocks noChangeAspect="1" noChangeArrowheads="1"/>
            </p:cNvPicPr>
            <p:nvPr/>
          </p:nvPicPr>
          <p:blipFill>
            <a:blip r:embed="rId3" cstate="print"/>
            <a:srcRect/>
            <a:stretch>
              <a:fillRect/>
            </a:stretch>
          </p:blipFill>
          <p:spPr bwMode="auto">
            <a:xfrm>
              <a:off x="258" y="2832"/>
              <a:ext cx="220" cy="235"/>
            </a:xfrm>
            <a:prstGeom prst="rect">
              <a:avLst/>
            </a:prstGeom>
            <a:noFill/>
            <a:ln w="9525">
              <a:noFill/>
              <a:miter lim="800000"/>
              <a:headEnd/>
              <a:tailEnd/>
            </a:ln>
          </p:spPr>
        </p:pic>
        <p:sp>
          <p:nvSpPr>
            <p:cNvPr id="264200" name="Text Box 9"/>
            <p:cNvSpPr txBox="1">
              <a:spLocks noChangeArrowheads="1"/>
            </p:cNvSpPr>
            <p:nvPr/>
          </p:nvSpPr>
          <p:spPr bwMode="auto">
            <a:xfrm>
              <a:off x="476" y="2840"/>
              <a:ext cx="2041" cy="330"/>
            </a:xfrm>
            <a:prstGeom prst="rect">
              <a:avLst/>
            </a:prstGeom>
            <a:noFill/>
            <a:ln w="9525">
              <a:noFill/>
              <a:miter lim="800000"/>
              <a:headEnd/>
              <a:tailEnd/>
            </a:ln>
          </p:spPr>
          <p:txBody>
            <a:bodyPr>
              <a:spAutoFit/>
            </a:bodyPr>
            <a:lstStyle/>
            <a:p>
              <a:r>
                <a:rPr lang="en-CA" sz="1400" b="1" dirty="0">
                  <a:solidFill>
                    <a:srgbClr val="000000"/>
                  </a:solidFill>
                  <a:latin typeface="+mn-lt"/>
                </a:rPr>
                <a:t>Caution:</a:t>
              </a:r>
              <a:r>
                <a:rPr lang="en-CA" sz="1400" dirty="0">
                  <a:solidFill>
                    <a:srgbClr val="000000"/>
                  </a:solidFill>
                  <a:latin typeface="+mn-lt"/>
                </a:rPr>
                <a:t> The accuracy of this mapping will impact the PCB layout design.</a:t>
              </a:r>
              <a:endParaRPr lang="en-US" sz="1400" dirty="0">
                <a:solidFill>
                  <a:srgbClr val="000000"/>
                </a:solidFill>
                <a:latin typeface="+mn-lt"/>
              </a:endParaRPr>
            </a:p>
          </p:txBody>
        </p:sp>
        <p:sp>
          <p:nvSpPr>
            <p:cNvPr id="264201" name="Rectangle 10"/>
            <p:cNvSpPr>
              <a:spLocks noChangeArrowheads="1"/>
            </p:cNvSpPr>
            <p:nvPr/>
          </p:nvSpPr>
          <p:spPr bwMode="auto">
            <a:xfrm>
              <a:off x="204" y="2795"/>
              <a:ext cx="2307" cy="408"/>
            </a:xfrm>
            <a:prstGeom prst="rect">
              <a:avLst/>
            </a:prstGeom>
            <a:noFill/>
            <a:ln w="9525">
              <a:solidFill>
                <a:schemeClr val="tx1"/>
              </a:solidFill>
              <a:prstDash val="dash"/>
              <a:miter lim="800000"/>
              <a:headEnd/>
              <a:tailEnd/>
            </a:ln>
          </p:spPr>
          <p:txBody>
            <a:bodyPr wrap="none" anchor="ctr"/>
            <a:lstStyle/>
            <a:p>
              <a:endParaRPr lang="en-US" dirty="0">
                <a:solidFill>
                  <a:srgbClr val="000000"/>
                </a:solidFill>
                <a:latin typeface="+mn-lt"/>
              </a:endParaRPr>
            </a:p>
          </p:txBody>
        </p:sp>
      </p:grpSp>
      <p:pic>
        <p:nvPicPr>
          <p:cNvPr id="7170" name="Picture 2" descr="C:\Users\fdomingu\Desktop\Course Update 12 to 13\Presentationv13\Msm_screenshots\s154.png"/>
          <p:cNvPicPr>
            <a:picLocks noChangeAspect="1" noChangeArrowheads="1"/>
          </p:cNvPicPr>
          <p:nvPr/>
        </p:nvPicPr>
        <p:blipFill>
          <a:blip r:embed="rId4" cstate="print"/>
          <a:srcRect/>
          <a:stretch>
            <a:fillRect/>
          </a:stretch>
        </p:blipFill>
        <p:spPr bwMode="auto">
          <a:xfrm>
            <a:off x="4449450" y="1591056"/>
            <a:ext cx="4638675" cy="3962400"/>
          </a:xfrm>
          <a:prstGeom prst="rect">
            <a:avLst/>
          </a:prstGeom>
          <a:noFill/>
        </p:spPr>
      </p:pic>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r>
              <a:rPr lang="en-CA" dirty="0" smtClean="0"/>
              <a:t>The Component Wizard       Step 6</a:t>
            </a:r>
            <a:endParaRPr lang="en-US" dirty="0" smtClean="0"/>
          </a:p>
        </p:txBody>
      </p:sp>
      <p:sp>
        <p:nvSpPr>
          <p:cNvPr id="265219" name="Rectangle 3"/>
          <p:cNvSpPr>
            <a:spLocks noGrp="1" noChangeArrowheads="1"/>
          </p:cNvSpPr>
          <p:nvPr>
            <p:ph sz="half" idx="1"/>
          </p:nvPr>
        </p:nvSpPr>
        <p:spPr/>
        <p:txBody>
          <a:bodyPr/>
          <a:lstStyle/>
          <a:p>
            <a:pPr marL="0" indent="0">
              <a:buNone/>
            </a:pPr>
            <a:r>
              <a:rPr lang="en-CA" b="1" dirty="0" smtClean="0"/>
              <a:t>Step 6: Select Simulation Model</a:t>
            </a:r>
          </a:p>
          <a:p>
            <a:r>
              <a:rPr lang="en-CA" dirty="0" smtClean="0"/>
              <a:t>Define model per section</a:t>
            </a:r>
          </a:p>
          <a:p>
            <a:r>
              <a:rPr lang="en-CA" dirty="0" smtClean="0"/>
              <a:t>Copy model from database</a:t>
            </a:r>
          </a:p>
          <a:p>
            <a:r>
              <a:rPr lang="en-CA" dirty="0" smtClean="0"/>
              <a:t>Load model from file</a:t>
            </a:r>
          </a:p>
          <a:p>
            <a:r>
              <a:rPr lang="en-CA" dirty="0" smtClean="0"/>
              <a:t>Use the Model Maker</a:t>
            </a:r>
          </a:p>
        </p:txBody>
      </p:sp>
      <p:sp>
        <p:nvSpPr>
          <p:cNvPr id="10" name="Content Placeholder 9"/>
          <p:cNvSpPr>
            <a:spLocks noGrp="1"/>
          </p:cNvSpPr>
          <p:nvPr>
            <p:ph sz="half" idx="2"/>
          </p:nvPr>
        </p:nvSpPr>
        <p:spPr/>
        <p:txBody>
          <a:bodyPr/>
          <a:lstStyle/>
          <a:p>
            <a:endParaRPr lang="en-US" dirty="0"/>
          </a:p>
        </p:txBody>
      </p:sp>
      <p:pic>
        <p:nvPicPr>
          <p:cNvPr id="265220" name="Picture 4"/>
          <p:cNvPicPr>
            <a:picLocks noChangeAspect="1" noChangeArrowheads="1"/>
          </p:cNvPicPr>
          <p:nvPr/>
        </p:nvPicPr>
        <p:blipFill>
          <a:blip r:embed="rId2" cstate="print"/>
          <a:srcRect/>
          <a:stretch>
            <a:fillRect/>
          </a:stretch>
        </p:blipFill>
        <p:spPr bwMode="auto">
          <a:xfrm>
            <a:off x="4718304" y="393192"/>
            <a:ext cx="360363" cy="344488"/>
          </a:xfrm>
          <a:prstGeom prst="rect">
            <a:avLst/>
          </a:prstGeom>
          <a:noFill/>
          <a:ln w="9525">
            <a:noFill/>
            <a:miter lim="800000"/>
            <a:headEnd/>
            <a:tailEnd/>
          </a:ln>
        </p:spPr>
      </p:pic>
      <p:grpSp>
        <p:nvGrpSpPr>
          <p:cNvPr id="265221" name="Group 11"/>
          <p:cNvGrpSpPr>
            <a:grpSpLocks/>
          </p:cNvGrpSpPr>
          <p:nvPr/>
        </p:nvGrpSpPr>
        <p:grpSpPr bwMode="auto">
          <a:xfrm>
            <a:off x="254000" y="4857752"/>
            <a:ext cx="4032250" cy="1027113"/>
            <a:chOff x="295" y="2976"/>
            <a:chExt cx="2540" cy="647"/>
          </a:xfrm>
        </p:grpSpPr>
        <p:pic>
          <p:nvPicPr>
            <p:cNvPr id="265223" name="Picture 8" descr="note"/>
            <p:cNvPicPr>
              <a:picLocks noChangeAspect="1" noChangeArrowheads="1"/>
            </p:cNvPicPr>
            <p:nvPr/>
          </p:nvPicPr>
          <p:blipFill>
            <a:blip r:embed="rId3" cstate="print"/>
            <a:srcRect/>
            <a:stretch>
              <a:fillRect/>
            </a:stretch>
          </p:blipFill>
          <p:spPr bwMode="auto">
            <a:xfrm>
              <a:off x="341" y="3022"/>
              <a:ext cx="146" cy="172"/>
            </a:xfrm>
            <a:prstGeom prst="rect">
              <a:avLst/>
            </a:prstGeom>
            <a:noFill/>
            <a:ln w="9525">
              <a:noFill/>
              <a:miter lim="800000"/>
              <a:headEnd/>
              <a:tailEnd/>
            </a:ln>
          </p:spPr>
        </p:pic>
        <p:sp>
          <p:nvSpPr>
            <p:cNvPr id="265224" name="Text Box 9"/>
            <p:cNvSpPr txBox="1">
              <a:spLocks noChangeArrowheads="1"/>
            </p:cNvSpPr>
            <p:nvPr/>
          </p:nvSpPr>
          <p:spPr bwMode="auto">
            <a:xfrm>
              <a:off x="477" y="3022"/>
              <a:ext cx="2358" cy="601"/>
            </a:xfrm>
            <a:prstGeom prst="rect">
              <a:avLst/>
            </a:prstGeom>
            <a:noFill/>
            <a:ln w="9525">
              <a:noFill/>
              <a:miter lim="800000"/>
              <a:headEnd/>
              <a:tailEnd/>
            </a:ln>
          </p:spPr>
          <p:txBody>
            <a:bodyPr>
              <a:spAutoFit/>
            </a:bodyPr>
            <a:lstStyle/>
            <a:p>
              <a:r>
                <a:rPr lang="en-CA" sz="1400" b="1" dirty="0">
                  <a:solidFill>
                    <a:srgbClr val="000000"/>
                  </a:solidFill>
                  <a:latin typeface="+mn-lt"/>
                </a:rPr>
                <a:t>Note:</a:t>
              </a:r>
              <a:r>
                <a:rPr lang="en-CA" sz="1400" dirty="0">
                  <a:solidFill>
                    <a:srgbClr val="000000"/>
                  </a:solidFill>
                  <a:latin typeface="+mn-lt"/>
                </a:rPr>
                <a:t> The quality and sophistication of a SPICE model directly impacts the ability to simulate that component correctly and accurately.</a:t>
              </a:r>
              <a:endParaRPr lang="en-US" sz="1400" dirty="0">
                <a:solidFill>
                  <a:srgbClr val="000000"/>
                </a:solidFill>
                <a:latin typeface="+mn-lt"/>
              </a:endParaRPr>
            </a:p>
          </p:txBody>
        </p:sp>
        <p:sp>
          <p:nvSpPr>
            <p:cNvPr id="265225" name="Rectangle 10"/>
            <p:cNvSpPr>
              <a:spLocks noChangeArrowheads="1"/>
            </p:cNvSpPr>
            <p:nvPr/>
          </p:nvSpPr>
          <p:spPr bwMode="auto">
            <a:xfrm>
              <a:off x="295" y="2976"/>
              <a:ext cx="2540" cy="636"/>
            </a:xfrm>
            <a:prstGeom prst="rect">
              <a:avLst/>
            </a:prstGeom>
            <a:noFill/>
            <a:ln w="9525">
              <a:solidFill>
                <a:schemeClr val="tx1"/>
              </a:solidFill>
              <a:prstDash val="dash"/>
              <a:miter lim="800000"/>
              <a:headEnd/>
              <a:tailEnd/>
            </a:ln>
          </p:spPr>
          <p:txBody>
            <a:bodyPr wrap="none" anchor="ctr"/>
            <a:lstStyle/>
            <a:p>
              <a:pPr algn="ctr"/>
              <a:endParaRPr lang="en-US" sz="2800" dirty="0">
                <a:solidFill>
                  <a:srgbClr val="000000"/>
                </a:solidFill>
                <a:latin typeface="+mn-lt"/>
              </a:endParaRPr>
            </a:p>
          </p:txBody>
        </p:sp>
      </p:grpSp>
      <p:pic>
        <p:nvPicPr>
          <p:cNvPr id="8194" name="Picture 2" descr="C:\Users\fdomingu\Desktop\Course Update 12 to 13\Presentationv13\Msm_screenshots\s155.png"/>
          <p:cNvPicPr>
            <a:picLocks noChangeAspect="1" noChangeArrowheads="1"/>
          </p:cNvPicPr>
          <p:nvPr/>
        </p:nvPicPr>
        <p:blipFill>
          <a:blip r:embed="rId4" cstate="print"/>
          <a:srcRect/>
          <a:stretch>
            <a:fillRect/>
          </a:stretch>
        </p:blipFill>
        <p:spPr bwMode="auto">
          <a:xfrm>
            <a:off x="4648200" y="1423988"/>
            <a:ext cx="4438650" cy="4695825"/>
          </a:xfrm>
          <a:prstGeom prst="rect">
            <a:avLst/>
          </a:prstGeom>
          <a:noFill/>
        </p:spPr>
      </p:pic>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r>
              <a:rPr lang="en-CA" dirty="0" smtClean="0"/>
              <a:t>Model Maker</a:t>
            </a:r>
            <a:endParaRPr lang="en-US" dirty="0" smtClean="0"/>
          </a:p>
        </p:txBody>
      </p:sp>
      <p:sp>
        <p:nvSpPr>
          <p:cNvPr id="266243" name="Rectangle 3"/>
          <p:cNvSpPr>
            <a:spLocks noGrp="1" noChangeArrowheads="1"/>
          </p:cNvSpPr>
          <p:nvPr>
            <p:ph sz="half" idx="1"/>
          </p:nvPr>
        </p:nvSpPr>
        <p:spPr/>
        <p:txBody>
          <a:bodyPr/>
          <a:lstStyle/>
          <a:p>
            <a:r>
              <a:rPr lang="en-CA" dirty="0" smtClean="0"/>
              <a:t>Automatically generate simulation models</a:t>
            </a:r>
          </a:p>
          <a:p>
            <a:r>
              <a:rPr lang="en-CA" dirty="0" smtClean="0"/>
              <a:t>Use datasheet parameters</a:t>
            </a:r>
          </a:p>
          <a:p>
            <a:r>
              <a:rPr lang="en-CA" dirty="0" smtClean="0"/>
              <a:t>Preset values provided</a:t>
            </a:r>
            <a:endParaRPr lang="en-US" dirty="0" smtClean="0"/>
          </a:p>
        </p:txBody>
      </p:sp>
      <p:sp>
        <p:nvSpPr>
          <p:cNvPr id="9" name="Content Placeholder 8"/>
          <p:cNvSpPr>
            <a:spLocks noGrp="1"/>
          </p:cNvSpPr>
          <p:nvPr>
            <p:ph sz="half" idx="2"/>
          </p:nvPr>
        </p:nvSpPr>
        <p:spPr/>
        <p:txBody>
          <a:bodyPr/>
          <a:lstStyle/>
          <a:p>
            <a:endParaRPr lang="en-US" dirty="0"/>
          </a:p>
        </p:txBody>
      </p:sp>
      <p:grpSp>
        <p:nvGrpSpPr>
          <p:cNvPr id="266244" name="Group 9"/>
          <p:cNvGrpSpPr>
            <a:grpSpLocks/>
          </p:cNvGrpSpPr>
          <p:nvPr/>
        </p:nvGrpSpPr>
        <p:grpSpPr bwMode="auto">
          <a:xfrm>
            <a:off x="468312" y="5445130"/>
            <a:ext cx="7875588" cy="595313"/>
            <a:chOff x="113" y="3430"/>
            <a:chExt cx="3810" cy="375"/>
          </a:xfrm>
        </p:grpSpPr>
        <p:pic>
          <p:nvPicPr>
            <p:cNvPr id="266246" name="Picture 6"/>
            <p:cNvPicPr>
              <a:picLocks noChangeAspect="1" noChangeArrowheads="1"/>
            </p:cNvPicPr>
            <p:nvPr/>
          </p:nvPicPr>
          <p:blipFill>
            <a:blip r:embed="rId2" cstate="print"/>
            <a:srcRect/>
            <a:stretch>
              <a:fillRect/>
            </a:stretch>
          </p:blipFill>
          <p:spPr bwMode="auto">
            <a:xfrm>
              <a:off x="167" y="3467"/>
              <a:ext cx="220" cy="235"/>
            </a:xfrm>
            <a:prstGeom prst="rect">
              <a:avLst/>
            </a:prstGeom>
            <a:noFill/>
            <a:ln w="9525">
              <a:noFill/>
              <a:miter lim="800000"/>
              <a:headEnd/>
              <a:tailEnd/>
            </a:ln>
          </p:spPr>
        </p:pic>
        <p:sp>
          <p:nvSpPr>
            <p:cNvPr id="266247" name="Text Box 7"/>
            <p:cNvSpPr txBox="1">
              <a:spLocks noChangeArrowheads="1"/>
            </p:cNvSpPr>
            <p:nvPr/>
          </p:nvSpPr>
          <p:spPr bwMode="auto">
            <a:xfrm>
              <a:off x="385" y="3475"/>
              <a:ext cx="3538" cy="330"/>
            </a:xfrm>
            <a:prstGeom prst="rect">
              <a:avLst/>
            </a:prstGeom>
            <a:noFill/>
            <a:ln w="9525">
              <a:noFill/>
              <a:miter lim="800000"/>
              <a:headEnd/>
              <a:tailEnd/>
            </a:ln>
          </p:spPr>
          <p:txBody>
            <a:bodyPr>
              <a:spAutoFit/>
            </a:bodyPr>
            <a:lstStyle/>
            <a:p>
              <a:r>
                <a:rPr lang="en-CA" sz="1400" b="1" dirty="0">
                  <a:solidFill>
                    <a:srgbClr val="000000"/>
                  </a:solidFill>
                  <a:latin typeface="+mn-lt"/>
                </a:rPr>
                <a:t>Caution:</a:t>
              </a:r>
              <a:r>
                <a:rPr lang="en-CA" sz="1400" dirty="0">
                  <a:solidFill>
                    <a:srgbClr val="000000"/>
                  </a:solidFill>
                  <a:latin typeface="+mn-lt"/>
                </a:rPr>
                <a:t> Model accuracy can only be guaranteed by the component manufacturer.</a:t>
              </a:r>
              <a:endParaRPr lang="en-US" sz="1400" dirty="0">
                <a:solidFill>
                  <a:srgbClr val="000000"/>
                </a:solidFill>
                <a:latin typeface="+mn-lt"/>
              </a:endParaRPr>
            </a:p>
          </p:txBody>
        </p:sp>
        <p:sp>
          <p:nvSpPr>
            <p:cNvPr id="266248" name="Rectangle 8"/>
            <p:cNvSpPr>
              <a:spLocks noChangeArrowheads="1"/>
            </p:cNvSpPr>
            <p:nvPr/>
          </p:nvSpPr>
          <p:spPr bwMode="auto">
            <a:xfrm>
              <a:off x="113" y="3430"/>
              <a:ext cx="3765" cy="318"/>
            </a:xfrm>
            <a:prstGeom prst="rect">
              <a:avLst/>
            </a:prstGeom>
            <a:noFill/>
            <a:ln w="9525">
              <a:solidFill>
                <a:schemeClr val="tx1"/>
              </a:solidFill>
              <a:prstDash val="dash"/>
              <a:miter lim="800000"/>
              <a:headEnd/>
              <a:tailEnd/>
            </a:ln>
          </p:spPr>
          <p:txBody>
            <a:bodyPr wrap="none" anchor="ctr"/>
            <a:lstStyle/>
            <a:p>
              <a:endParaRPr lang="en-US" dirty="0">
                <a:solidFill>
                  <a:srgbClr val="000000"/>
                </a:solidFill>
                <a:latin typeface="+mn-lt"/>
              </a:endParaRPr>
            </a:p>
          </p:txBody>
        </p:sp>
      </p:grpSp>
      <p:pic>
        <p:nvPicPr>
          <p:cNvPr id="29698" name="Picture 2" descr="C:\Users\fdomingu\Desktop\Course Update\NEW Multisim Files\Presentation\Screenshots\S 158.png"/>
          <p:cNvPicPr>
            <a:picLocks noChangeAspect="1" noChangeArrowheads="1"/>
          </p:cNvPicPr>
          <p:nvPr/>
        </p:nvPicPr>
        <p:blipFill>
          <a:blip r:embed="rId3" cstate="print"/>
          <a:srcRect/>
          <a:stretch>
            <a:fillRect/>
          </a:stretch>
        </p:blipFill>
        <p:spPr bwMode="auto">
          <a:xfrm>
            <a:off x="4962525" y="1195388"/>
            <a:ext cx="3219450" cy="2752725"/>
          </a:xfrm>
          <a:prstGeom prst="rect">
            <a:avLst/>
          </a:prstGeom>
          <a:noFill/>
        </p:spPr>
      </p:pic>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lstStyle/>
          <a:p>
            <a:r>
              <a:rPr lang="en-CA" dirty="0" smtClean="0"/>
              <a:t>The Component Wizard       Step 7</a:t>
            </a:r>
            <a:endParaRPr lang="en-US" dirty="0" smtClean="0"/>
          </a:p>
        </p:txBody>
      </p:sp>
      <p:sp>
        <p:nvSpPr>
          <p:cNvPr id="267267" name="Rectangle 3"/>
          <p:cNvSpPr>
            <a:spLocks noGrp="1" noChangeArrowheads="1"/>
          </p:cNvSpPr>
          <p:nvPr>
            <p:ph sz="half" idx="1"/>
          </p:nvPr>
        </p:nvSpPr>
        <p:spPr/>
        <p:txBody>
          <a:bodyPr/>
          <a:lstStyle/>
          <a:p>
            <a:pPr marL="0" indent="0">
              <a:buNone/>
            </a:pPr>
            <a:r>
              <a:rPr lang="en-CA" b="1" dirty="0" smtClean="0"/>
              <a:t>Step 7: Set Mapping Information Between Symbol and Simulation Model</a:t>
            </a:r>
          </a:p>
          <a:p>
            <a:r>
              <a:rPr lang="en-CA" dirty="0" smtClean="0"/>
              <a:t>Model nodes are in order of appearance</a:t>
            </a:r>
          </a:p>
          <a:p>
            <a:r>
              <a:rPr lang="en-CA" dirty="0" smtClean="0"/>
              <a:t>Set model node per pin</a:t>
            </a:r>
          </a:p>
          <a:p>
            <a:r>
              <a:rPr lang="en-CA" dirty="0" smtClean="0"/>
              <a:t>Set model nodes per section</a:t>
            </a:r>
          </a:p>
        </p:txBody>
      </p:sp>
      <p:sp>
        <p:nvSpPr>
          <p:cNvPr id="10" name="Content Placeholder 9"/>
          <p:cNvSpPr>
            <a:spLocks noGrp="1"/>
          </p:cNvSpPr>
          <p:nvPr>
            <p:ph sz="half" idx="2"/>
          </p:nvPr>
        </p:nvSpPr>
        <p:spPr/>
        <p:txBody>
          <a:bodyPr/>
          <a:lstStyle/>
          <a:p>
            <a:endParaRPr lang="en-US" dirty="0"/>
          </a:p>
        </p:txBody>
      </p:sp>
      <p:pic>
        <p:nvPicPr>
          <p:cNvPr id="267268" name="Picture 4"/>
          <p:cNvPicPr>
            <a:picLocks noChangeAspect="1" noChangeArrowheads="1"/>
          </p:cNvPicPr>
          <p:nvPr/>
        </p:nvPicPr>
        <p:blipFill>
          <a:blip r:embed="rId2" cstate="print"/>
          <a:srcRect/>
          <a:stretch>
            <a:fillRect/>
          </a:stretch>
        </p:blipFill>
        <p:spPr bwMode="auto">
          <a:xfrm>
            <a:off x="4727448" y="393192"/>
            <a:ext cx="360363" cy="344488"/>
          </a:xfrm>
          <a:prstGeom prst="rect">
            <a:avLst/>
          </a:prstGeom>
          <a:noFill/>
          <a:ln w="9525">
            <a:noFill/>
            <a:miter lim="800000"/>
            <a:headEnd/>
            <a:tailEnd/>
          </a:ln>
        </p:spPr>
      </p:pic>
      <p:grpSp>
        <p:nvGrpSpPr>
          <p:cNvPr id="267269" name="Group 7"/>
          <p:cNvGrpSpPr>
            <a:grpSpLocks/>
          </p:cNvGrpSpPr>
          <p:nvPr/>
        </p:nvGrpSpPr>
        <p:grpSpPr bwMode="auto">
          <a:xfrm>
            <a:off x="539750" y="5302250"/>
            <a:ext cx="3698876" cy="647700"/>
            <a:chOff x="204" y="2795"/>
            <a:chExt cx="2330" cy="408"/>
          </a:xfrm>
        </p:grpSpPr>
        <p:pic>
          <p:nvPicPr>
            <p:cNvPr id="267271" name="Picture 8"/>
            <p:cNvPicPr>
              <a:picLocks noChangeAspect="1" noChangeArrowheads="1"/>
            </p:cNvPicPr>
            <p:nvPr/>
          </p:nvPicPr>
          <p:blipFill>
            <a:blip r:embed="rId3" cstate="print"/>
            <a:srcRect/>
            <a:stretch>
              <a:fillRect/>
            </a:stretch>
          </p:blipFill>
          <p:spPr bwMode="auto">
            <a:xfrm>
              <a:off x="258" y="2832"/>
              <a:ext cx="220" cy="235"/>
            </a:xfrm>
            <a:prstGeom prst="rect">
              <a:avLst/>
            </a:prstGeom>
            <a:noFill/>
            <a:ln w="9525">
              <a:noFill/>
              <a:miter lim="800000"/>
              <a:headEnd/>
              <a:tailEnd/>
            </a:ln>
          </p:spPr>
        </p:pic>
        <p:sp>
          <p:nvSpPr>
            <p:cNvPr id="267272" name="Text Box 9"/>
            <p:cNvSpPr txBox="1">
              <a:spLocks noChangeArrowheads="1"/>
            </p:cNvSpPr>
            <p:nvPr/>
          </p:nvSpPr>
          <p:spPr bwMode="auto">
            <a:xfrm>
              <a:off x="476" y="2840"/>
              <a:ext cx="2041" cy="330"/>
            </a:xfrm>
            <a:prstGeom prst="rect">
              <a:avLst/>
            </a:prstGeom>
            <a:noFill/>
            <a:ln w="9525">
              <a:noFill/>
              <a:miter lim="800000"/>
              <a:headEnd/>
              <a:tailEnd/>
            </a:ln>
          </p:spPr>
          <p:txBody>
            <a:bodyPr>
              <a:spAutoFit/>
            </a:bodyPr>
            <a:lstStyle/>
            <a:p>
              <a:r>
                <a:rPr lang="en-CA" sz="1400" b="1" dirty="0">
                  <a:solidFill>
                    <a:srgbClr val="000000"/>
                  </a:solidFill>
                  <a:latin typeface="+mn-lt"/>
                </a:rPr>
                <a:t>Caution:</a:t>
              </a:r>
              <a:r>
                <a:rPr lang="en-CA" sz="1400" dirty="0">
                  <a:solidFill>
                    <a:srgbClr val="000000"/>
                  </a:solidFill>
                  <a:latin typeface="+mn-lt"/>
                </a:rPr>
                <a:t> The accuracy of this mapping will impact the simulation results.</a:t>
              </a:r>
              <a:endParaRPr lang="en-US" sz="1400" dirty="0">
                <a:solidFill>
                  <a:srgbClr val="000000"/>
                </a:solidFill>
                <a:latin typeface="+mn-lt"/>
              </a:endParaRPr>
            </a:p>
          </p:txBody>
        </p:sp>
        <p:sp>
          <p:nvSpPr>
            <p:cNvPr id="267273" name="Rectangle 10"/>
            <p:cNvSpPr>
              <a:spLocks noChangeArrowheads="1"/>
            </p:cNvSpPr>
            <p:nvPr/>
          </p:nvSpPr>
          <p:spPr bwMode="auto">
            <a:xfrm>
              <a:off x="204" y="2795"/>
              <a:ext cx="2330" cy="408"/>
            </a:xfrm>
            <a:prstGeom prst="rect">
              <a:avLst/>
            </a:prstGeom>
            <a:noFill/>
            <a:ln w="9525">
              <a:solidFill>
                <a:schemeClr val="tx1"/>
              </a:solidFill>
              <a:prstDash val="dash"/>
              <a:miter lim="800000"/>
              <a:headEnd/>
              <a:tailEnd/>
            </a:ln>
          </p:spPr>
          <p:txBody>
            <a:bodyPr wrap="none" anchor="ctr"/>
            <a:lstStyle/>
            <a:p>
              <a:endParaRPr lang="en-US" dirty="0">
                <a:solidFill>
                  <a:srgbClr val="000000"/>
                </a:solidFill>
                <a:latin typeface="+mn-lt"/>
              </a:endParaRPr>
            </a:p>
          </p:txBody>
        </p:sp>
      </p:grpSp>
      <p:pic>
        <p:nvPicPr>
          <p:cNvPr id="9218" name="Picture 2" descr="C:\Users\fdomingu\Desktop\Course Update 12 to 13\Presentationv13\Msm_screenshots\s157.png"/>
          <p:cNvPicPr>
            <a:picLocks noChangeAspect="1" noChangeArrowheads="1"/>
          </p:cNvPicPr>
          <p:nvPr/>
        </p:nvPicPr>
        <p:blipFill>
          <a:blip r:embed="rId4" cstate="print"/>
          <a:srcRect/>
          <a:stretch>
            <a:fillRect/>
          </a:stretch>
        </p:blipFill>
        <p:spPr bwMode="auto">
          <a:xfrm>
            <a:off x="4572000" y="1300163"/>
            <a:ext cx="4438650" cy="4695825"/>
          </a:xfrm>
          <a:prstGeom prst="rect">
            <a:avLst/>
          </a:prstGeom>
          <a:noFill/>
        </p:spPr>
      </p:pic>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r>
              <a:rPr lang="en-CA" dirty="0" smtClean="0"/>
              <a:t>The Component Wizard       Step 8</a:t>
            </a:r>
            <a:endParaRPr lang="en-US" dirty="0" smtClean="0"/>
          </a:p>
        </p:txBody>
      </p:sp>
      <p:sp>
        <p:nvSpPr>
          <p:cNvPr id="269315" name="Rectangle 3"/>
          <p:cNvSpPr>
            <a:spLocks noGrp="1" noChangeArrowheads="1"/>
          </p:cNvSpPr>
          <p:nvPr>
            <p:ph sz="half" idx="1"/>
          </p:nvPr>
        </p:nvSpPr>
        <p:spPr>
          <a:xfrm>
            <a:off x="478333" y="1124712"/>
            <a:ext cx="3312617" cy="4949008"/>
          </a:xfrm>
        </p:spPr>
        <p:txBody>
          <a:bodyPr/>
          <a:lstStyle/>
          <a:p>
            <a:pPr marL="0" indent="0">
              <a:buNone/>
            </a:pPr>
            <a:r>
              <a:rPr lang="en-CA" b="1" dirty="0" smtClean="0"/>
              <a:t>Step 8: Save Component to Database</a:t>
            </a:r>
          </a:p>
          <a:p>
            <a:r>
              <a:rPr lang="en-CA" dirty="0" smtClean="0"/>
              <a:t>Select User or Corporate Database</a:t>
            </a:r>
          </a:p>
          <a:p>
            <a:r>
              <a:rPr lang="en-CA" dirty="0" smtClean="0"/>
              <a:t>Select Group and Family</a:t>
            </a:r>
          </a:p>
          <a:p>
            <a:r>
              <a:rPr lang="en-CA" dirty="0" smtClean="0"/>
              <a:t>Modify Family icon                                                                      from the Database                                                              Manager</a:t>
            </a:r>
          </a:p>
        </p:txBody>
      </p:sp>
      <p:sp>
        <p:nvSpPr>
          <p:cNvPr id="6" name="Content Placeholder 5"/>
          <p:cNvSpPr>
            <a:spLocks noGrp="1"/>
          </p:cNvSpPr>
          <p:nvPr>
            <p:ph sz="half" idx="2"/>
          </p:nvPr>
        </p:nvSpPr>
        <p:spPr/>
        <p:txBody>
          <a:bodyPr/>
          <a:lstStyle/>
          <a:p>
            <a:endParaRPr lang="en-US" dirty="0"/>
          </a:p>
        </p:txBody>
      </p:sp>
      <p:pic>
        <p:nvPicPr>
          <p:cNvPr id="269316" name="Picture 4"/>
          <p:cNvPicPr>
            <a:picLocks noChangeAspect="1" noChangeArrowheads="1"/>
          </p:cNvPicPr>
          <p:nvPr/>
        </p:nvPicPr>
        <p:blipFill>
          <a:blip r:embed="rId2" cstate="print"/>
          <a:srcRect/>
          <a:stretch>
            <a:fillRect/>
          </a:stretch>
        </p:blipFill>
        <p:spPr bwMode="auto">
          <a:xfrm>
            <a:off x="4727448" y="393192"/>
            <a:ext cx="360363" cy="344488"/>
          </a:xfrm>
          <a:prstGeom prst="rect">
            <a:avLst/>
          </a:prstGeom>
          <a:noFill/>
          <a:ln w="9525">
            <a:noFill/>
            <a:miter lim="800000"/>
            <a:headEnd/>
            <a:tailEnd/>
          </a:ln>
        </p:spPr>
      </p:pic>
      <p:pic>
        <p:nvPicPr>
          <p:cNvPr id="10242" name="Picture 2" descr="C:\Users\fdomingu\Desktop\Course Update 12 to 13\Presentationv13\Msm_screenshots\s159.png"/>
          <p:cNvPicPr>
            <a:picLocks noChangeAspect="1" noChangeArrowheads="1"/>
          </p:cNvPicPr>
          <p:nvPr/>
        </p:nvPicPr>
        <p:blipFill>
          <a:blip r:embed="rId3" cstate="print"/>
          <a:srcRect/>
          <a:stretch>
            <a:fillRect/>
          </a:stretch>
        </p:blipFill>
        <p:spPr bwMode="auto">
          <a:xfrm>
            <a:off x="3495675" y="1409700"/>
            <a:ext cx="5562600" cy="3619500"/>
          </a:xfrm>
          <a:prstGeom prst="rect">
            <a:avLst/>
          </a:prstGeom>
          <a:noFill/>
        </p:spPr>
      </p:pic>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r>
              <a:rPr lang="en-CA" dirty="0" smtClean="0"/>
              <a:t>Database Manager</a:t>
            </a:r>
            <a:endParaRPr lang="en-US" dirty="0" smtClean="0"/>
          </a:p>
        </p:txBody>
      </p:sp>
      <p:sp>
        <p:nvSpPr>
          <p:cNvPr id="129027" name="Rectangle 3"/>
          <p:cNvSpPr>
            <a:spLocks noGrp="1" noChangeArrowheads="1"/>
          </p:cNvSpPr>
          <p:nvPr>
            <p:ph sz="half" idx="1"/>
          </p:nvPr>
        </p:nvSpPr>
        <p:spPr>
          <a:xfrm>
            <a:off x="478333" y="1124712"/>
            <a:ext cx="3160217" cy="4949008"/>
          </a:xfrm>
        </p:spPr>
        <p:txBody>
          <a:bodyPr rtlCol="0">
            <a:normAutofit/>
          </a:bodyPr>
          <a:lstStyle/>
          <a:p>
            <a:pPr>
              <a:lnSpc>
                <a:spcPct val="90000"/>
              </a:lnSpc>
              <a:defRPr/>
            </a:pPr>
            <a:r>
              <a:rPr lang="en-CA" dirty="0"/>
              <a:t>Manage Master, Corporate and User database</a:t>
            </a:r>
          </a:p>
          <a:p>
            <a:pPr>
              <a:lnSpc>
                <a:spcPct val="90000"/>
              </a:lnSpc>
              <a:defRPr/>
            </a:pPr>
            <a:r>
              <a:rPr lang="en-CA" dirty="0"/>
              <a:t>Edit, copy, delete and move parts</a:t>
            </a:r>
          </a:p>
          <a:p>
            <a:pPr>
              <a:lnSpc>
                <a:spcPct val="90000"/>
              </a:lnSpc>
              <a:defRPr/>
            </a:pPr>
            <a:r>
              <a:rPr lang="en-CA" dirty="0"/>
              <a:t>Import and export components</a:t>
            </a:r>
          </a:p>
          <a:p>
            <a:pPr>
              <a:lnSpc>
                <a:spcPct val="90000"/>
              </a:lnSpc>
              <a:defRPr/>
            </a:pPr>
            <a:r>
              <a:rPr lang="en-CA" dirty="0"/>
              <a:t>Filter allows you to browse quickly</a:t>
            </a:r>
          </a:p>
          <a:p>
            <a:pPr>
              <a:lnSpc>
                <a:spcPct val="90000"/>
              </a:lnSpc>
              <a:defRPr/>
            </a:pPr>
            <a:r>
              <a:rPr lang="en-CA" dirty="0"/>
              <a:t>Create and modify new Families</a:t>
            </a:r>
          </a:p>
          <a:p>
            <a:pPr>
              <a:lnSpc>
                <a:spcPct val="90000"/>
              </a:lnSpc>
              <a:defRPr/>
            </a:pPr>
            <a:r>
              <a:rPr lang="en-CA" dirty="0"/>
              <a:t>Set User Fields</a:t>
            </a:r>
            <a:endParaRPr lang="en-US" dirty="0"/>
          </a:p>
        </p:txBody>
      </p:sp>
      <p:sp>
        <p:nvSpPr>
          <p:cNvPr id="5" name="Content Placeholder 4"/>
          <p:cNvSpPr>
            <a:spLocks noGrp="1"/>
          </p:cNvSpPr>
          <p:nvPr>
            <p:ph sz="half" idx="2"/>
          </p:nvPr>
        </p:nvSpPr>
        <p:spPr/>
        <p:txBody>
          <a:bodyPr/>
          <a:lstStyle/>
          <a:p>
            <a:endParaRPr lang="en-US" dirty="0"/>
          </a:p>
        </p:txBody>
      </p:sp>
      <p:pic>
        <p:nvPicPr>
          <p:cNvPr id="32770" name="Picture 2" descr="C:\Users\fdomingu\Desktop\Course Update\NEW Multisim Files\Presentation\Screenshots\S 162.png"/>
          <p:cNvPicPr>
            <a:picLocks noChangeAspect="1" noChangeArrowheads="1"/>
          </p:cNvPicPr>
          <p:nvPr/>
        </p:nvPicPr>
        <p:blipFill>
          <a:blip r:embed="rId2" cstate="print"/>
          <a:srcRect/>
          <a:stretch>
            <a:fillRect/>
          </a:stretch>
        </p:blipFill>
        <p:spPr bwMode="auto">
          <a:xfrm>
            <a:off x="3752850" y="1343025"/>
            <a:ext cx="5353050" cy="47244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srcRect/>
          <a:stretch>
            <a:fillRect/>
          </a:stretch>
        </p:blipFill>
        <p:spPr bwMode="auto">
          <a:xfrm>
            <a:off x="3743325" y="4007490"/>
            <a:ext cx="5076825" cy="790575"/>
          </a:xfrm>
          <a:prstGeom prst="rect">
            <a:avLst/>
          </a:prstGeom>
          <a:noFill/>
          <a:ln w="9525">
            <a:noFill/>
            <a:miter lim="800000"/>
            <a:headEnd/>
            <a:tailEnd/>
          </a:ln>
        </p:spPr>
      </p:pic>
      <p:pic>
        <p:nvPicPr>
          <p:cNvPr id="121869" name="Picture 13" descr="C:\Users\fdomingu\Desktop\NEW Multisim Files\Presentation\Screenshots\png\S 17b.png"/>
          <p:cNvPicPr>
            <a:picLocks noChangeAspect="1" noChangeArrowheads="1"/>
          </p:cNvPicPr>
          <p:nvPr/>
        </p:nvPicPr>
        <p:blipFill>
          <a:blip r:embed="rId4" cstate="print"/>
          <a:srcRect/>
          <a:stretch>
            <a:fillRect/>
          </a:stretch>
        </p:blipFill>
        <p:spPr bwMode="auto">
          <a:xfrm>
            <a:off x="6343650" y="2566988"/>
            <a:ext cx="2476500" cy="962025"/>
          </a:xfrm>
          <a:prstGeom prst="rect">
            <a:avLst/>
          </a:prstGeom>
          <a:noFill/>
        </p:spPr>
      </p:pic>
      <p:sp>
        <p:nvSpPr>
          <p:cNvPr id="121858" name="Rectangle 2"/>
          <p:cNvSpPr>
            <a:spLocks noGrp="1" noChangeArrowheads="1"/>
          </p:cNvSpPr>
          <p:nvPr>
            <p:ph type="title"/>
          </p:nvPr>
        </p:nvSpPr>
        <p:spPr/>
        <p:txBody>
          <a:bodyPr/>
          <a:lstStyle/>
          <a:p>
            <a:r>
              <a:rPr lang="en-CA" dirty="0" smtClean="0"/>
              <a:t>Toolbars and Menus</a:t>
            </a:r>
            <a:endParaRPr lang="en-US" dirty="0" smtClean="0"/>
          </a:p>
        </p:txBody>
      </p:sp>
      <p:sp>
        <p:nvSpPr>
          <p:cNvPr id="121859" name="Rectangle 3"/>
          <p:cNvSpPr>
            <a:spLocks noGrp="1" noChangeArrowheads="1"/>
          </p:cNvSpPr>
          <p:nvPr>
            <p:ph idx="1"/>
          </p:nvPr>
        </p:nvSpPr>
        <p:spPr/>
        <p:txBody>
          <a:bodyPr/>
          <a:lstStyle/>
          <a:p>
            <a:r>
              <a:rPr lang="en-CA" dirty="0" smtClean="0"/>
              <a:t>Organized based in functionality</a:t>
            </a:r>
          </a:p>
          <a:p>
            <a:r>
              <a:rPr lang="en-CA" dirty="0" smtClean="0"/>
              <a:t>All toolbar functions found in menus  </a:t>
            </a:r>
          </a:p>
          <a:p>
            <a:r>
              <a:rPr lang="en-CA" dirty="0" smtClean="0"/>
              <a:t>Right-click toolbar area and toggle toolbars</a:t>
            </a:r>
          </a:p>
          <a:p>
            <a:r>
              <a:rPr lang="en-CA" dirty="0" smtClean="0"/>
              <a:t>Customizable (functions, location)</a:t>
            </a:r>
          </a:p>
          <a:p>
            <a:r>
              <a:rPr lang="en-CA" dirty="0" smtClean="0"/>
              <a:t>ToolTips</a:t>
            </a:r>
          </a:p>
          <a:p>
            <a:r>
              <a:rPr lang="en-CA" dirty="0" smtClean="0"/>
              <a:t>Lock toolbars</a:t>
            </a:r>
          </a:p>
          <a:p>
            <a:endParaRPr lang="en-US" dirty="0" smtClean="0"/>
          </a:p>
        </p:txBody>
      </p:sp>
      <p:pic>
        <p:nvPicPr>
          <p:cNvPr id="121865" name="Picture 9" descr="C:\Users\fdomingu\Desktop\cursors\cursor3.png"/>
          <p:cNvPicPr>
            <a:picLocks noChangeAspect="1" noChangeArrowheads="1"/>
          </p:cNvPicPr>
          <p:nvPr/>
        </p:nvPicPr>
        <p:blipFill>
          <a:blip r:embed="rId5" cstate="print"/>
          <a:srcRect/>
          <a:stretch>
            <a:fillRect/>
          </a:stretch>
        </p:blipFill>
        <p:spPr bwMode="auto">
          <a:xfrm>
            <a:off x="6967538" y="3076575"/>
            <a:ext cx="276225" cy="323850"/>
          </a:xfrm>
          <a:prstGeom prst="rect">
            <a:avLst/>
          </a:prstGeom>
          <a:noFill/>
        </p:spPr>
      </p:pic>
      <p:pic>
        <p:nvPicPr>
          <p:cNvPr id="121868" name="Picture 12" descr="C:\Users\fdomingu\Desktop\NEW Multisim Files\Presentation\Screenshots\png\S 17a.png"/>
          <p:cNvPicPr>
            <a:picLocks noChangeAspect="1" noChangeArrowheads="1"/>
          </p:cNvPicPr>
          <p:nvPr/>
        </p:nvPicPr>
        <p:blipFill>
          <a:blip r:embed="rId6" cstate="print"/>
          <a:srcRect/>
          <a:stretch>
            <a:fillRect/>
          </a:stretch>
        </p:blipFill>
        <p:spPr bwMode="auto">
          <a:xfrm>
            <a:off x="6124574" y="1676400"/>
            <a:ext cx="2695576" cy="266700"/>
          </a:xfrm>
          <a:prstGeom prst="rect">
            <a:avLst/>
          </a:prstGeom>
          <a:noFill/>
        </p:spPr>
      </p:pic>
      <p:sp>
        <p:nvSpPr>
          <p:cNvPr id="15" name="TextBox 14"/>
          <p:cNvSpPr txBox="1"/>
          <p:nvPr/>
        </p:nvSpPr>
        <p:spPr>
          <a:xfrm>
            <a:off x="6734175" y="1095375"/>
            <a:ext cx="1766830" cy="461665"/>
          </a:xfrm>
          <a:prstGeom prst="rect">
            <a:avLst/>
          </a:prstGeom>
          <a:noFill/>
        </p:spPr>
        <p:txBody>
          <a:bodyPr wrap="none" rtlCol="0">
            <a:spAutoFit/>
          </a:bodyPr>
          <a:lstStyle/>
          <a:p>
            <a:r>
              <a:rPr lang="en-CA" sz="1200" dirty="0" smtClean="0">
                <a:latin typeface="+mn-lt"/>
              </a:rPr>
              <a:t>Click this section of the</a:t>
            </a:r>
          </a:p>
          <a:p>
            <a:r>
              <a:rPr lang="en-CA" sz="1200" dirty="0" smtClean="0">
                <a:latin typeface="+mn-lt"/>
              </a:rPr>
              <a:t>toolbar and drag to relocate.</a:t>
            </a:r>
            <a:endParaRPr lang="en-CA" sz="1200" dirty="0">
              <a:latin typeface="+mn-lt"/>
            </a:endParaRPr>
          </a:p>
        </p:txBody>
      </p:sp>
      <p:sp>
        <p:nvSpPr>
          <p:cNvPr id="16" name="TextBox 15"/>
          <p:cNvSpPr txBox="1"/>
          <p:nvPr/>
        </p:nvSpPr>
        <p:spPr>
          <a:xfrm>
            <a:off x="6343650" y="5543550"/>
            <a:ext cx="2050498" cy="461665"/>
          </a:xfrm>
          <a:prstGeom prst="rect">
            <a:avLst/>
          </a:prstGeom>
          <a:noFill/>
        </p:spPr>
        <p:txBody>
          <a:bodyPr wrap="none" rtlCol="0">
            <a:spAutoFit/>
          </a:bodyPr>
          <a:lstStyle/>
          <a:p>
            <a:r>
              <a:rPr lang="en-CA" sz="1200" dirty="0" smtClean="0">
                <a:latin typeface="+mn-lt"/>
              </a:rPr>
              <a:t>Menu commands use the</a:t>
            </a:r>
          </a:p>
          <a:p>
            <a:r>
              <a:rPr lang="en-CA" sz="1200" dirty="0" smtClean="0">
                <a:latin typeface="+mn-lt"/>
              </a:rPr>
              <a:t>same icon as in the toolbar.</a:t>
            </a:r>
            <a:endParaRPr lang="en-CA" sz="1200" dirty="0">
              <a:latin typeface="+mn-lt"/>
            </a:endParaRPr>
          </a:p>
        </p:txBody>
      </p:sp>
      <p:cxnSp>
        <p:nvCxnSpPr>
          <p:cNvPr id="39" name="Elbow Connector 38"/>
          <p:cNvCxnSpPr>
            <a:stCxn id="15" idx="1"/>
            <a:endCxn id="121868" idx="1"/>
          </p:cNvCxnSpPr>
          <p:nvPr/>
        </p:nvCxnSpPr>
        <p:spPr>
          <a:xfrm rot="10800000" flipV="1">
            <a:off x="6124575" y="1326208"/>
            <a:ext cx="609601" cy="483542"/>
          </a:xfrm>
          <a:prstGeom prst="bentConnector3">
            <a:avLst>
              <a:gd name="adj1" fmla="val 137500"/>
            </a:avLst>
          </a:prstGeom>
          <a:ln>
            <a:tailEnd type="arrow"/>
          </a:ln>
        </p:spPr>
        <p:style>
          <a:lnRef idx="2">
            <a:schemeClr val="dk1"/>
          </a:lnRef>
          <a:fillRef idx="0">
            <a:schemeClr val="dk1"/>
          </a:fillRef>
          <a:effectRef idx="1">
            <a:schemeClr val="dk1"/>
          </a:effectRef>
          <a:fontRef idx="minor">
            <a:schemeClr val="tx1"/>
          </a:fontRef>
        </p:style>
      </p:cxnSp>
      <p:cxnSp>
        <p:nvCxnSpPr>
          <p:cNvPr id="41" name="Straight Arrow Connector 40"/>
          <p:cNvCxnSpPr>
            <a:stCxn id="16" idx="0"/>
          </p:cNvCxnSpPr>
          <p:nvPr/>
        </p:nvCxnSpPr>
        <p:spPr>
          <a:xfrm flipH="1" flipV="1">
            <a:off x="5510151" y="4405745"/>
            <a:ext cx="1858748" cy="113780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5" name="Straight Arrow Connector 44"/>
          <p:cNvCxnSpPr>
            <a:stCxn id="16" idx="0"/>
          </p:cNvCxnSpPr>
          <p:nvPr/>
        </p:nvCxnSpPr>
        <p:spPr>
          <a:xfrm flipV="1">
            <a:off x="7368899" y="4738255"/>
            <a:ext cx="836950" cy="80529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r>
              <a:rPr lang="en-CA" dirty="0" smtClean="0"/>
              <a:t>Converting and Merging Databases</a:t>
            </a:r>
            <a:endParaRPr lang="en-US" dirty="0" smtClean="0"/>
          </a:p>
        </p:txBody>
      </p:sp>
      <p:sp>
        <p:nvSpPr>
          <p:cNvPr id="130051" name="Rectangle 3"/>
          <p:cNvSpPr>
            <a:spLocks noGrp="1" noChangeArrowheads="1"/>
          </p:cNvSpPr>
          <p:nvPr>
            <p:ph idx="1"/>
          </p:nvPr>
        </p:nvSpPr>
        <p:spPr/>
        <p:txBody>
          <a:bodyPr/>
          <a:lstStyle/>
          <a:p>
            <a:pPr>
              <a:buNone/>
            </a:pPr>
            <a:r>
              <a:rPr lang="en-CA" b="1" dirty="0" smtClean="0"/>
              <a:t>Tools»Database»Convert database</a:t>
            </a:r>
          </a:p>
          <a:p>
            <a:r>
              <a:rPr lang="en-CA" dirty="0" smtClean="0"/>
              <a:t>Convert an older version (6-13) database to 14</a:t>
            </a:r>
          </a:p>
          <a:p>
            <a:pPr lvl="1"/>
            <a:endParaRPr lang="en-CA" dirty="0" smtClean="0"/>
          </a:p>
          <a:p>
            <a:pPr lvl="1"/>
            <a:endParaRPr lang="en-CA" dirty="0" smtClean="0"/>
          </a:p>
          <a:p>
            <a:pPr lvl="1"/>
            <a:endParaRPr lang="en-CA" dirty="0" smtClean="0"/>
          </a:p>
          <a:p>
            <a:pPr lvl="1"/>
            <a:endParaRPr lang="en-CA" dirty="0" smtClean="0"/>
          </a:p>
          <a:p>
            <a:pPr lvl="1"/>
            <a:endParaRPr lang="en-CA" dirty="0" smtClean="0"/>
          </a:p>
          <a:p>
            <a:pPr lvl="1"/>
            <a:endParaRPr lang="en-CA" dirty="0" smtClean="0"/>
          </a:p>
          <a:p>
            <a:pPr lvl="1"/>
            <a:endParaRPr lang="en-CA" dirty="0" smtClean="0"/>
          </a:p>
          <a:p>
            <a:pPr>
              <a:buNone/>
            </a:pPr>
            <a:endParaRPr lang="en-CA" b="1" dirty="0" smtClean="0"/>
          </a:p>
          <a:p>
            <a:pPr>
              <a:buNone/>
            </a:pPr>
            <a:r>
              <a:rPr lang="en-CA" b="1" dirty="0" err="1" smtClean="0"/>
              <a:t>Tools»Database»Merge</a:t>
            </a:r>
            <a:r>
              <a:rPr lang="en-CA" b="1" dirty="0" smtClean="0"/>
              <a:t> database</a:t>
            </a:r>
          </a:p>
          <a:p>
            <a:r>
              <a:rPr lang="en-CA" dirty="0" smtClean="0"/>
              <a:t>Merge an existing version 14 database</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566988" y="2114550"/>
            <a:ext cx="4010025" cy="262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fdomingu\Desktop\Course Update\NEW Multisim Files\Presentation\Screenshots\S 164.png"/>
          <p:cNvPicPr>
            <a:picLocks noChangeAspect="1" noChangeArrowheads="1"/>
          </p:cNvPicPr>
          <p:nvPr/>
        </p:nvPicPr>
        <p:blipFill>
          <a:blip r:embed="rId2" cstate="print"/>
          <a:srcRect/>
          <a:stretch>
            <a:fillRect/>
          </a:stretch>
        </p:blipFill>
        <p:spPr bwMode="auto">
          <a:xfrm>
            <a:off x="514351" y="1895475"/>
            <a:ext cx="3747659" cy="3307542"/>
          </a:xfrm>
          <a:prstGeom prst="rect">
            <a:avLst/>
          </a:prstGeom>
          <a:noFill/>
        </p:spPr>
      </p:pic>
      <p:sp>
        <p:nvSpPr>
          <p:cNvPr id="272386" name="Rectangle 2"/>
          <p:cNvSpPr>
            <a:spLocks noGrp="1" noChangeArrowheads="1"/>
          </p:cNvSpPr>
          <p:nvPr>
            <p:ph type="title"/>
          </p:nvPr>
        </p:nvSpPr>
        <p:spPr/>
        <p:txBody>
          <a:bodyPr/>
          <a:lstStyle/>
          <a:p>
            <a:r>
              <a:rPr lang="en-CA" dirty="0" smtClean="0"/>
              <a:t>Importing and Exporting Components</a:t>
            </a:r>
            <a:endParaRPr lang="en-US" dirty="0" smtClean="0"/>
          </a:p>
        </p:txBody>
      </p:sp>
      <p:grpSp>
        <p:nvGrpSpPr>
          <p:cNvPr id="21" name="Group 20"/>
          <p:cNvGrpSpPr/>
          <p:nvPr/>
        </p:nvGrpSpPr>
        <p:grpSpPr>
          <a:xfrm>
            <a:off x="1409710" y="2995619"/>
            <a:ext cx="304790" cy="280981"/>
            <a:chOff x="638185" y="6376995"/>
            <a:chExt cx="288928" cy="287338"/>
          </a:xfrm>
        </p:grpSpPr>
        <p:sp>
          <p:nvSpPr>
            <p:cNvPr id="272391" name="Oval 7"/>
            <p:cNvSpPr>
              <a:spLocks noChangeArrowheads="1"/>
            </p:cNvSpPr>
            <p:nvPr/>
          </p:nvSpPr>
          <p:spPr bwMode="auto">
            <a:xfrm>
              <a:off x="638185" y="6376995"/>
              <a:ext cx="288928" cy="287338"/>
            </a:xfrm>
            <a:prstGeom prst="ellipse">
              <a:avLst/>
            </a:prstGeom>
            <a:solidFill>
              <a:schemeClr val="bg1">
                <a:alpha val="69019"/>
              </a:schemeClr>
            </a:solidFill>
            <a:ln w="9525">
              <a:solidFill>
                <a:schemeClr val="tx1"/>
              </a:solidFill>
              <a:round/>
              <a:headEnd/>
              <a:tailEnd/>
            </a:ln>
          </p:spPr>
          <p:txBody>
            <a:bodyPr wrap="none" anchor="ctr"/>
            <a:lstStyle/>
            <a:p>
              <a:endParaRPr lang="en-US" dirty="0">
                <a:solidFill>
                  <a:srgbClr val="000000"/>
                </a:solidFill>
                <a:latin typeface="Arial Narrow" pitchFamily="34" charset="0"/>
              </a:endParaRPr>
            </a:p>
          </p:txBody>
        </p:sp>
        <p:pic>
          <p:nvPicPr>
            <p:cNvPr id="272392" name="Picture 4"/>
            <p:cNvPicPr>
              <a:picLocks noChangeAspect="1" noChangeArrowheads="1"/>
            </p:cNvPicPr>
            <p:nvPr/>
          </p:nvPicPr>
          <p:blipFill>
            <a:blip r:embed="rId3" cstate="print">
              <a:clrChange>
                <a:clrFrom>
                  <a:srgbClr val="C0C0C0"/>
                </a:clrFrom>
                <a:clrTo>
                  <a:srgbClr val="C0C0C0">
                    <a:alpha val="0"/>
                  </a:srgbClr>
                </a:clrTo>
              </a:clrChange>
            </a:blip>
            <a:srcRect/>
            <a:stretch>
              <a:fillRect/>
            </a:stretch>
          </p:blipFill>
          <p:spPr bwMode="auto">
            <a:xfrm>
              <a:off x="732142" y="6426855"/>
              <a:ext cx="114301" cy="200025"/>
            </a:xfrm>
            <a:prstGeom prst="rect">
              <a:avLst/>
            </a:prstGeom>
            <a:noFill/>
            <a:ln w="9525">
              <a:noFill/>
              <a:miter lim="800000"/>
              <a:headEnd/>
              <a:tailEnd/>
            </a:ln>
          </p:spPr>
        </p:pic>
      </p:grpSp>
      <p:pic>
        <p:nvPicPr>
          <p:cNvPr id="34819" name="Picture 3" descr="C:\Users\fdomingu\Desktop\Course Update\NEW Multisim Files\Presentation\Screenshots\S 164b.png"/>
          <p:cNvPicPr>
            <a:picLocks noChangeAspect="1" noChangeArrowheads="1"/>
          </p:cNvPicPr>
          <p:nvPr/>
        </p:nvPicPr>
        <p:blipFill>
          <a:blip r:embed="rId4" cstate="print"/>
          <a:srcRect/>
          <a:stretch>
            <a:fillRect/>
          </a:stretch>
        </p:blipFill>
        <p:spPr bwMode="auto">
          <a:xfrm>
            <a:off x="4691063" y="1895475"/>
            <a:ext cx="4167769" cy="2920773"/>
          </a:xfrm>
          <a:prstGeom prst="rect">
            <a:avLst/>
          </a:prstGeom>
          <a:noFill/>
        </p:spPr>
      </p:pic>
      <p:grpSp>
        <p:nvGrpSpPr>
          <p:cNvPr id="22" name="Group 21"/>
          <p:cNvGrpSpPr/>
          <p:nvPr/>
        </p:nvGrpSpPr>
        <p:grpSpPr>
          <a:xfrm>
            <a:off x="1504960" y="4100519"/>
            <a:ext cx="304790" cy="280981"/>
            <a:chOff x="638185" y="6376995"/>
            <a:chExt cx="288928" cy="287338"/>
          </a:xfrm>
        </p:grpSpPr>
        <p:sp>
          <p:nvSpPr>
            <p:cNvPr id="23" name="Oval 7"/>
            <p:cNvSpPr>
              <a:spLocks noChangeArrowheads="1"/>
            </p:cNvSpPr>
            <p:nvPr/>
          </p:nvSpPr>
          <p:spPr bwMode="auto">
            <a:xfrm>
              <a:off x="638185" y="6376995"/>
              <a:ext cx="288928" cy="287338"/>
            </a:xfrm>
            <a:prstGeom prst="ellipse">
              <a:avLst/>
            </a:prstGeom>
            <a:solidFill>
              <a:schemeClr val="bg1">
                <a:alpha val="69019"/>
              </a:schemeClr>
            </a:solidFill>
            <a:ln w="9525">
              <a:solidFill>
                <a:schemeClr val="tx1"/>
              </a:solidFill>
              <a:round/>
              <a:headEnd/>
              <a:tailEnd/>
            </a:ln>
          </p:spPr>
          <p:txBody>
            <a:bodyPr wrap="none" anchor="ctr"/>
            <a:lstStyle/>
            <a:p>
              <a:endParaRPr lang="en-US" dirty="0">
                <a:solidFill>
                  <a:srgbClr val="000000"/>
                </a:solidFill>
                <a:latin typeface="Arial Narrow" pitchFamily="34" charset="0"/>
              </a:endParaRPr>
            </a:p>
          </p:txBody>
        </p:sp>
        <p:pic>
          <p:nvPicPr>
            <p:cNvPr id="24" name="Picture 4"/>
            <p:cNvPicPr>
              <a:picLocks noChangeAspect="1" noChangeArrowheads="1"/>
            </p:cNvPicPr>
            <p:nvPr/>
          </p:nvPicPr>
          <p:blipFill>
            <a:blip r:embed="rId3" cstate="print">
              <a:clrChange>
                <a:clrFrom>
                  <a:srgbClr val="C0C0C0"/>
                </a:clrFrom>
                <a:clrTo>
                  <a:srgbClr val="C0C0C0">
                    <a:alpha val="0"/>
                  </a:srgbClr>
                </a:clrTo>
              </a:clrChange>
            </a:blip>
            <a:srcRect/>
            <a:stretch>
              <a:fillRect/>
            </a:stretch>
          </p:blipFill>
          <p:spPr bwMode="auto">
            <a:xfrm>
              <a:off x="732142" y="6426855"/>
              <a:ext cx="114301" cy="200025"/>
            </a:xfrm>
            <a:prstGeom prst="rect">
              <a:avLst/>
            </a:prstGeom>
            <a:noFill/>
            <a:ln w="9525">
              <a:noFill/>
              <a:miter lim="800000"/>
              <a:headEnd/>
              <a:tailEnd/>
            </a:ln>
          </p:spPr>
        </p:pic>
      </p:grpSp>
      <p:grpSp>
        <p:nvGrpSpPr>
          <p:cNvPr id="25" name="Group 24"/>
          <p:cNvGrpSpPr/>
          <p:nvPr/>
        </p:nvGrpSpPr>
        <p:grpSpPr>
          <a:xfrm>
            <a:off x="7800985" y="4529144"/>
            <a:ext cx="304790" cy="280981"/>
            <a:chOff x="638185" y="6376995"/>
            <a:chExt cx="288928" cy="287338"/>
          </a:xfrm>
        </p:grpSpPr>
        <p:sp>
          <p:nvSpPr>
            <p:cNvPr id="27" name="Oval 7"/>
            <p:cNvSpPr>
              <a:spLocks noChangeArrowheads="1"/>
            </p:cNvSpPr>
            <p:nvPr/>
          </p:nvSpPr>
          <p:spPr bwMode="auto">
            <a:xfrm>
              <a:off x="638185" y="6376995"/>
              <a:ext cx="288928" cy="287338"/>
            </a:xfrm>
            <a:prstGeom prst="ellipse">
              <a:avLst/>
            </a:prstGeom>
            <a:solidFill>
              <a:schemeClr val="bg1">
                <a:alpha val="69019"/>
              </a:schemeClr>
            </a:solidFill>
            <a:ln w="9525">
              <a:solidFill>
                <a:schemeClr val="tx1"/>
              </a:solidFill>
              <a:round/>
              <a:headEnd/>
              <a:tailEnd/>
            </a:ln>
          </p:spPr>
          <p:txBody>
            <a:bodyPr wrap="none" anchor="ctr"/>
            <a:lstStyle/>
            <a:p>
              <a:endParaRPr lang="en-US" dirty="0">
                <a:solidFill>
                  <a:srgbClr val="000000"/>
                </a:solidFill>
                <a:latin typeface="Arial Narrow" pitchFamily="34" charset="0"/>
              </a:endParaRPr>
            </a:p>
          </p:txBody>
        </p:sp>
        <p:pic>
          <p:nvPicPr>
            <p:cNvPr id="28" name="Picture 4"/>
            <p:cNvPicPr>
              <a:picLocks noChangeAspect="1" noChangeArrowheads="1"/>
            </p:cNvPicPr>
            <p:nvPr/>
          </p:nvPicPr>
          <p:blipFill>
            <a:blip r:embed="rId3" cstate="print">
              <a:clrChange>
                <a:clrFrom>
                  <a:srgbClr val="C0C0C0"/>
                </a:clrFrom>
                <a:clrTo>
                  <a:srgbClr val="C0C0C0">
                    <a:alpha val="0"/>
                  </a:srgbClr>
                </a:clrTo>
              </a:clrChange>
            </a:blip>
            <a:srcRect/>
            <a:stretch>
              <a:fillRect/>
            </a:stretch>
          </p:blipFill>
          <p:spPr bwMode="auto">
            <a:xfrm>
              <a:off x="732142" y="6426855"/>
              <a:ext cx="114301" cy="200025"/>
            </a:xfrm>
            <a:prstGeom prst="rect">
              <a:avLst/>
            </a:prstGeom>
            <a:noFill/>
            <a:ln w="9525">
              <a:noFill/>
              <a:miter lim="800000"/>
              <a:headEnd/>
              <a:tailEnd/>
            </a:ln>
          </p:spPr>
        </p:pic>
      </p:grpSp>
      <p:cxnSp>
        <p:nvCxnSpPr>
          <p:cNvPr id="32" name="Curved Connector 31"/>
          <p:cNvCxnSpPr>
            <a:stCxn id="272391" idx="6"/>
            <a:endCxn id="23" idx="6"/>
          </p:cNvCxnSpPr>
          <p:nvPr/>
        </p:nvCxnSpPr>
        <p:spPr>
          <a:xfrm>
            <a:off x="1714500" y="3136110"/>
            <a:ext cx="95250" cy="1104900"/>
          </a:xfrm>
          <a:prstGeom prst="curvedConnector3">
            <a:avLst>
              <a:gd name="adj1" fmla="val 340000"/>
            </a:avLst>
          </a:prstGeom>
          <a:ln>
            <a:tailEnd type="arrow"/>
          </a:ln>
        </p:spPr>
        <p:style>
          <a:lnRef idx="2">
            <a:schemeClr val="dk1"/>
          </a:lnRef>
          <a:fillRef idx="0">
            <a:schemeClr val="dk1"/>
          </a:fillRef>
          <a:effectRef idx="1">
            <a:schemeClr val="dk1"/>
          </a:effectRef>
          <a:fontRef idx="minor">
            <a:schemeClr val="tx1"/>
          </a:fontRef>
        </p:style>
      </p:cxnSp>
      <p:cxnSp>
        <p:nvCxnSpPr>
          <p:cNvPr id="34" name="Curved Connector 33"/>
          <p:cNvCxnSpPr>
            <a:stCxn id="23" idx="4"/>
            <a:endCxn id="27" idx="4"/>
          </p:cNvCxnSpPr>
          <p:nvPr/>
        </p:nvCxnSpPr>
        <p:spPr>
          <a:xfrm rot="16200000" flipH="1">
            <a:off x="4591055" y="1447799"/>
            <a:ext cx="428625" cy="6296025"/>
          </a:xfrm>
          <a:prstGeom prst="curvedConnector3">
            <a:avLst>
              <a:gd name="adj1" fmla="val 153333"/>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normAutofit fontScale="90000"/>
          </a:bodyPr>
          <a:lstStyle/>
          <a:p>
            <a:r>
              <a:rPr lang="en-CA" dirty="0" smtClean="0"/>
              <a:t>Lesson 9 Exercises</a:t>
            </a:r>
            <a:br>
              <a:rPr lang="en-CA" dirty="0" smtClean="0"/>
            </a:br>
            <a:r>
              <a:rPr lang="en-CA" dirty="0" smtClean="0"/>
              <a:t>Creating Components</a:t>
            </a:r>
            <a:endParaRPr lang="en-US" dirty="0" smtClean="0"/>
          </a:p>
        </p:txBody>
      </p:sp>
      <p:sp>
        <p:nvSpPr>
          <p:cNvPr id="273411" name="Rectangle 3"/>
          <p:cNvSpPr>
            <a:spLocks noGrp="1" noChangeArrowheads="1"/>
          </p:cNvSpPr>
          <p:nvPr>
            <p:ph idx="1"/>
          </p:nvPr>
        </p:nvSpPr>
        <p:spPr/>
        <p:txBody>
          <a:bodyPr/>
          <a:lstStyle/>
          <a:p>
            <a:pPr>
              <a:buFont typeface="Arial" charset="0"/>
              <a:buChar char="•"/>
            </a:pPr>
            <a:r>
              <a:rPr lang="en-CA" dirty="0" smtClean="0"/>
              <a:t>Create a new Opamp using the Component Wizard</a:t>
            </a:r>
          </a:p>
          <a:p>
            <a:pPr>
              <a:buFont typeface="Arial" charset="0"/>
              <a:buChar char="•"/>
            </a:pPr>
            <a:r>
              <a:rPr lang="en-CA" dirty="0" smtClean="0"/>
              <a:t>Edit the properties of a component</a:t>
            </a:r>
          </a:p>
          <a:p>
            <a:pPr>
              <a:buFont typeface="Arial" charset="0"/>
              <a:buChar char="•"/>
            </a:pPr>
            <a:r>
              <a:rPr lang="en-CA" dirty="0" smtClean="0"/>
              <a:t>Use the Symbol Editor</a:t>
            </a:r>
            <a:endParaRPr lang="en-US" dirty="0" smtClean="0"/>
          </a:p>
        </p:txBody>
      </p:sp>
      <p:sp>
        <p:nvSpPr>
          <p:cNvPr id="273412" name="Text Box 4"/>
          <p:cNvSpPr txBox="1">
            <a:spLocks noChangeArrowheads="1"/>
          </p:cNvSpPr>
          <p:nvPr/>
        </p:nvSpPr>
        <p:spPr bwMode="auto">
          <a:xfrm>
            <a:off x="571500" y="4824413"/>
            <a:ext cx="3332163" cy="915987"/>
          </a:xfrm>
          <a:prstGeom prst="rect">
            <a:avLst/>
          </a:prstGeom>
          <a:noFill/>
          <a:ln w="9525">
            <a:noFill/>
            <a:miter lim="800000"/>
            <a:headEnd/>
            <a:tailEnd/>
          </a:ln>
        </p:spPr>
        <p:txBody>
          <a:bodyPr>
            <a:spAutoFit/>
          </a:bodyPr>
          <a:lstStyle/>
          <a:p>
            <a:r>
              <a:rPr lang="en-CA" dirty="0">
                <a:solidFill>
                  <a:srgbClr val="000000"/>
                </a:solidFill>
                <a:latin typeface="+mn-lt"/>
              </a:rPr>
              <a:t>NI Multisim Basics Exercises</a:t>
            </a:r>
          </a:p>
          <a:p>
            <a:r>
              <a:rPr lang="en-CA" dirty="0">
                <a:solidFill>
                  <a:srgbClr val="000000"/>
                </a:solidFill>
                <a:latin typeface="+mn-lt"/>
              </a:rPr>
              <a:t>Page </a:t>
            </a:r>
            <a:r>
              <a:rPr lang="en-CA" dirty="0" smtClean="0">
                <a:solidFill>
                  <a:srgbClr val="000000"/>
                </a:solidFill>
                <a:latin typeface="+mn-lt"/>
              </a:rPr>
              <a:t>9-1</a:t>
            </a:r>
            <a:endParaRPr lang="en-CA" dirty="0">
              <a:solidFill>
                <a:srgbClr val="000000"/>
              </a:solidFill>
              <a:latin typeface="+mn-lt"/>
            </a:endParaRPr>
          </a:p>
          <a:p>
            <a:r>
              <a:rPr lang="en-CA" dirty="0">
                <a:solidFill>
                  <a:srgbClr val="000000"/>
                </a:solidFill>
                <a:latin typeface="+mn-lt"/>
              </a:rPr>
              <a:t>40 minutes</a:t>
            </a:r>
            <a:endParaRPr lang="en-US" dirty="0">
              <a:solidFill>
                <a:srgbClr val="000000"/>
              </a:solidFill>
              <a:latin typeface="+mn-lt"/>
            </a:endParaRP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normAutofit fontScale="90000"/>
          </a:bodyPr>
          <a:lstStyle/>
          <a:p>
            <a:r>
              <a:rPr lang="en-CA" dirty="0" smtClean="0"/>
              <a:t>Lesson 10</a:t>
            </a:r>
            <a:br>
              <a:rPr lang="en-CA" dirty="0" smtClean="0"/>
            </a:br>
            <a:r>
              <a:rPr lang="en-CA" dirty="0" smtClean="0"/>
              <a:t>Educational Features</a:t>
            </a:r>
            <a:endParaRPr lang="en-US" dirty="0" smtClean="0"/>
          </a:p>
        </p:txBody>
      </p:sp>
      <p:sp>
        <p:nvSpPr>
          <p:cNvPr id="287747" name="Rectangle 3"/>
          <p:cNvSpPr>
            <a:spLocks noGrp="1" noChangeArrowheads="1"/>
          </p:cNvSpPr>
          <p:nvPr>
            <p:ph sz="quarter" idx="10"/>
          </p:nvPr>
        </p:nvSpPr>
        <p:spPr/>
        <p:txBody>
          <a:bodyPr/>
          <a:lstStyle/>
          <a:p>
            <a:r>
              <a:rPr lang="en-CA" dirty="0" smtClean="0"/>
              <a:t>Component Faults</a:t>
            </a:r>
          </a:p>
          <a:p>
            <a:r>
              <a:rPr lang="en-CA" dirty="0" smtClean="0"/>
              <a:t>Ladder Diagrams</a:t>
            </a:r>
          </a:p>
          <a:p>
            <a:r>
              <a:rPr lang="en-CA" dirty="0" smtClean="0"/>
              <a:t>Circuit Description Box</a:t>
            </a:r>
          </a:p>
          <a:p>
            <a:r>
              <a:rPr lang="en-CA" dirty="0" smtClean="0"/>
              <a:t>Circuit Restrictions</a:t>
            </a:r>
          </a:p>
          <a:p>
            <a:r>
              <a:rPr lang="en-CA" dirty="0" smtClean="0"/>
              <a:t>3D ELVIS Virtual Breadboard</a:t>
            </a:r>
          </a:p>
        </p:txBody>
      </p:sp>
      <p:grpSp>
        <p:nvGrpSpPr>
          <p:cNvPr id="287748" name="Group 8"/>
          <p:cNvGrpSpPr>
            <a:grpSpLocks/>
          </p:cNvGrpSpPr>
          <p:nvPr/>
        </p:nvGrpSpPr>
        <p:grpSpPr bwMode="auto">
          <a:xfrm>
            <a:off x="5448301" y="214313"/>
            <a:ext cx="3505146" cy="809625"/>
            <a:chOff x="3742" y="3385"/>
            <a:chExt cx="1918" cy="510"/>
          </a:xfrm>
        </p:grpSpPr>
        <p:pic>
          <p:nvPicPr>
            <p:cNvPr id="287749" name="Picture 5" descr="note"/>
            <p:cNvPicPr>
              <a:picLocks noChangeAspect="1" noChangeArrowheads="1"/>
            </p:cNvPicPr>
            <p:nvPr/>
          </p:nvPicPr>
          <p:blipFill>
            <a:blip r:embed="rId2" cstate="print"/>
            <a:srcRect/>
            <a:stretch>
              <a:fillRect/>
            </a:stretch>
          </p:blipFill>
          <p:spPr bwMode="auto">
            <a:xfrm>
              <a:off x="3787" y="3430"/>
              <a:ext cx="146" cy="172"/>
            </a:xfrm>
            <a:prstGeom prst="rect">
              <a:avLst/>
            </a:prstGeom>
            <a:noFill/>
            <a:ln w="9525">
              <a:noFill/>
              <a:miter lim="800000"/>
              <a:headEnd/>
              <a:tailEnd/>
            </a:ln>
          </p:spPr>
        </p:pic>
        <p:sp>
          <p:nvSpPr>
            <p:cNvPr id="287750" name="Text Box 6"/>
            <p:cNvSpPr txBox="1">
              <a:spLocks noChangeArrowheads="1"/>
            </p:cNvSpPr>
            <p:nvPr/>
          </p:nvSpPr>
          <p:spPr bwMode="auto">
            <a:xfrm>
              <a:off x="3923" y="3430"/>
              <a:ext cx="1724" cy="465"/>
            </a:xfrm>
            <a:prstGeom prst="rect">
              <a:avLst/>
            </a:prstGeom>
            <a:noFill/>
            <a:ln w="9525">
              <a:noFill/>
              <a:miter lim="800000"/>
              <a:headEnd/>
              <a:tailEnd/>
            </a:ln>
          </p:spPr>
          <p:txBody>
            <a:bodyPr>
              <a:spAutoFit/>
            </a:bodyPr>
            <a:lstStyle/>
            <a:p>
              <a:r>
                <a:rPr lang="en-CA" sz="1400" b="1" dirty="0">
                  <a:solidFill>
                    <a:srgbClr val="000000"/>
                  </a:solidFill>
                  <a:latin typeface="+mn-lt"/>
                </a:rPr>
                <a:t>Note:</a:t>
              </a:r>
              <a:r>
                <a:rPr lang="en-CA" sz="1400" dirty="0">
                  <a:solidFill>
                    <a:srgbClr val="000000"/>
                  </a:solidFill>
                  <a:latin typeface="+mn-lt"/>
                </a:rPr>
                <a:t> The Multisim Education Edition is required for this lesson.</a:t>
              </a:r>
              <a:endParaRPr lang="en-US" sz="1400" dirty="0">
                <a:solidFill>
                  <a:srgbClr val="000000"/>
                </a:solidFill>
                <a:latin typeface="+mn-lt"/>
              </a:endParaRPr>
            </a:p>
          </p:txBody>
        </p:sp>
        <p:sp>
          <p:nvSpPr>
            <p:cNvPr id="287751" name="Rectangle 7"/>
            <p:cNvSpPr>
              <a:spLocks noChangeArrowheads="1"/>
            </p:cNvSpPr>
            <p:nvPr/>
          </p:nvSpPr>
          <p:spPr bwMode="auto">
            <a:xfrm>
              <a:off x="3742" y="3385"/>
              <a:ext cx="1918" cy="408"/>
            </a:xfrm>
            <a:prstGeom prst="rect">
              <a:avLst/>
            </a:prstGeom>
            <a:noFill/>
            <a:ln w="9525">
              <a:solidFill>
                <a:schemeClr val="tx1"/>
              </a:solidFill>
              <a:prstDash val="dash"/>
              <a:miter lim="800000"/>
              <a:headEnd/>
              <a:tailEnd/>
            </a:ln>
          </p:spPr>
          <p:txBody>
            <a:bodyPr wrap="none" anchor="ctr"/>
            <a:lstStyle/>
            <a:p>
              <a:endParaRPr lang="en-US" dirty="0">
                <a:solidFill>
                  <a:srgbClr val="000000"/>
                </a:solidFill>
                <a:latin typeface="+mn-lt"/>
              </a:endParaRPr>
            </a:p>
          </p:txBody>
        </p:sp>
      </p:gr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en-CA" dirty="0" smtClean="0"/>
              <a:t>Component Faults</a:t>
            </a:r>
            <a:endParaRPr lang="en-US" dirty="0" smtClean="0"/>
          </a:p>
        </p:txBody>
      </p:sp>
      <p:sp>
        <p:nvSpPr>
          <p:cNvPr id="288771" name="Rectangle 3"/>
          <p:cNvSpPr>
            <a:spLocks noGrp="1" noChangeArrowheads="1"/>
          </p:cNvSpPr>
          <p:nvPr>
            <p:ph idx="1"/>
          </p:nvPr>
        </p:nvSpPr>
        <p:spPr/>
        <p:txBody>
          <a:bodyPr/>
          <a:lstStyle/>
          <a:p>
            <a:r>
              <a:rPr lang="en-CA" dirty="0" smtClean="0"/>
              <a:t>Access through the </a:t>
            </a:r>
            <a:r>
              <a:rPr lang="en-CA" b="1" dirty="0" smtClean="0"/>
              <a:t>Fault</a:t>
            </a:r>
            <a:r>
              <a:rPr lang="en-CA" dirty="0" smtClean="0"/>
              <a:t> tab in the component’s properties window</a:t>
            </a:r>
            <a:endParaRPr lang="en-US" dirty="0" smtClean="0"/>
          </a:p>
          <a:p>
            <a:r>
              <a:rPr lang="en-CA" dirty="0" smtClean="0"/>
              <a:t>Use to simulate faults on components</a:t>
            </a:r>
          </a:p>
          <a:p>
            <a:pPr lvl="1"/>
            <a:r>
              <a:rPr lang="en-CA" dirty="0" smtClean="0"/>
              <a:t>Open</a:t>
            </a:r>
          </a:p>
          <a:p>
            <a:pPr lvl="1"/>
            <a:r>
              <a:rPr lang="en-CA" dirty="0" smtClean="0"/>
              <a:t>Short</a:t>
            </a:r>
          </a:p>
          <a:p>
            <a:pPr lvl="1"/>
            <a:r>
              <a:rPr lang="en-CA" dirty="0" smtClean="0"/>
              <a:t>Leakage</a:t>
            </a:r>
          </a:p>
        </p:txBody>
      </p:sp>
      <p:pic>
        <p:nvPicPr>
          <p:cNvPr id="2050" name="Picture 2" descr="C:\Users\fdomingu\Desktop\Course Update\NEW Multisim Files\Presentation\Screenshots\S 180.png"/>
          <p:cNvPicPr>
            <a:picLocks noChangeAspect="1" noChangeArrowheads="1"/>
          </p:cNvPicPr>
          <p:nvPr/>
        </p:nvPicPr>
        <p:blipFill>
          <a:blip r:embed="rId2" cstate="print"/>
          <a:srcRect/>
          <a:stretch>
            <a:fillRect/>
          </a:stretch>
        </p:blipFill>
        <p:spPr bwMode="auto">
          <a:xfrm>
            <a:off x="5695950" y="2333073"/>
            <a:ext cx="3234059" cy="3905801"/>
          </a:xfrm>
          <a:prstGeom prst="rect">
            <a:avLst/>
          </a:prstGeom>
          <a:noFill/>
        </p:spPr>
      </p:pic>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lstStyle/>
          <a:p>
            <a:r>
              <a:rPr lang="en-CA" dirty="0" smtClean="0"/>
              <a:t>Rated Virtual</a:t>
            </a:r>
            <a:endParaRPr lang="en-US" dirty="0" smtClean="0"/>
          </a:p>
        </p:txBody>
      </p:sp>
      <p:sp>
        <p:nvSpPr>
          <p:cNvPr id="289795" name="Rectangle 3"/>
          <p:cNvSpPr>
            <a:spLocks noGrp="1" noChangeArrowheads="1"/>
          </p:cNvSpPr>
          <p:nvPr>
            <p:ph idx="1"/>
          </p:nvPr>
        </p:nvSpPr>
        <p:spPr/>
        <p:txBody>
          <a:bodyPr/>
          <a:lstStyle/>
          <a:p>
            <a:pPr>
              <a:buNone/>
            </a:pPr>
            <a:r>
              <a:rPr lang="en-CA" dirty="0" smtClean="0"/>
              <a:t>Multisim includes </a:t>
            </a:r>
            <a:r>
              <a:rPr lang="en-CA" i="1" dirty="0" smtClean="0"/>
              <a:t>rated virtual </a:t>
            </a:r>
            <a:r>
              <a:rPr lang="en-CA" dirty="0" smtClean="0"/>
              <a:t>components</a:t>
            </a:r>
          </a:p>
          <a:p>
            <a:r>
              <a:rPr lang="en-CA" dirty="0" smtClean="0"/>
              <a:t>Virtual components</a:t>
            </a:r>
          </a:p>
          <a:p>
            <a:r>
              <a:rPr lang="en-CA" dirty="0" smtClean="0"/>
              <a:t>They “blow” if pre-set tolerance is exceeded at simulation</a:t>
            </a:r>
          </a:p>
          <a:p>
            <a:r>
              <a:rPr lang="en-CA" dirty="0" smtClean="0"/>
              <a:t>Tolerance is set in the value tab of the properties dialog</a:t>
            </a:r>
            <a:endParaRPr lang="en-US" dirty="0" smtClean="0"/>
          </a:p>
        </p:txBody>
      </p:sp>
      <p:grpSp>
        <p:nvGrpSpPr>
          <p:cNvPr id="289796" name="Group 13"/>
          <p:cNvGrpSpPr>
            <a:grpSpLocks/>
          </p:cNvGrpSpPr>
          <p:nvPr/>
        </p:nvGrpSpPr>
        <p:grpSpPr bwMode="auto">
          <a:xfrm>
            <a:off x="928688" y="3933825"/>
            <a:ext cx="7315200" cy="1995488"/>
            <a:chOff x="763" y="2478"/>
            <a:chExt cx="4430" cy="1074"/>
          </a:xfrm>
        </p:grpSpPr>
        <p:pic>
          <p:nvPicPr>
            <p:cNvPr id="289797" name="Picture 6"/>
            <p:cNvPicPr>
              <a:picLocks noChangeAspect="1" noChangeArrowheads="1"/>
            </p:cNvPicPr>
            <p:nvPr/>
          </p:nvPicPr>
          <p:blipFill>
            <a:blip r:embed="rId2" cstate="print"/>
            <a:srcRect/>
            <a:stretch>
              <a:fillRect/>
            </a:stretch>
          </p:blipFill>
          <p:spPr bwMode="auto">
            <a:xfrm>
              <a:off x="1193" y="2478"/>
              <a:ext cx="972" cy="1074"/>
            </a:xfrm>
            <a:prstGeom prst="rect">
              <a:avLst/>
            </a:prstGeom>
            <a:noFill/>
            <a:ln w="9525">
              <a:noFill/>
              <a:miter lim="800000"/>
              <a:headEnd/>
              <a:tailEnd/>
            </a:ln>
          </p:spPr>
        </p:pic>
        <p:pic>
          <p:nvPicPr>
            <p:cNvPr id="289798" name="Picture 7"/>
            <p:cNvPicPr>
              <a:picLocks noChangeAspect="1" noChangeArrowheads="1"/>
            </p:cNvPicPr>
            <p:nvPr/>
          </p:nvPicPr>
          <p:blipFill>
            <a:blip r:embed="rId3" cstate="print"/>
            <a:srcRect/>
            <a:stretch>
              <a:fillRect/>
            </a:stretch>
          </p:blipFill>
          <p:spPr bwMode="auto">
            <a:xfrm>
              <a:off x="4221" y="2478"/>
              <a:ext cx="972" cy="1074"/>
            </a:xfrm>
            <a:prstGeom prst="rect">
              <a:avLst/>
            </a:prstGeom>
            <a:noFill/>
            <a:ln w="9525">
              <a:noFill/>
              <a:miter lim="800000"/>
              <a:headEnd/>
              <a:tailEnd/>
            </a:ln>
          </p:spPr>
        </p:pic>
        <p:pic>
          <p:nvPicPr>
            <p:cNvPr id="289799" name="Picture 9"/>
            <p:cNvPicPr>
              <a:picLocks noChangeAspect="1" noChangeArrowheads="1"/>
            </p:cNvPicPr>
            <p:nvPr/>
          </p:nvPicPr>
          <p:blipFill>
            <a:blip r:embed="rId4" cstate="print"/>
            <a:srcRect/>
            <a:stretch>
              <a:fillRect/>
            </a:stretch>
          </p:blipFill>
          <p:spPr bwMode="auto">
            <a:xfrm>
              <a:off x="2682" y="2481"/>
              <a:ext cx="966" cy="1068"/>
            </a:xfrm>
            <a:prstGeom prst="rect">
              <a:avLst/>
            </a:prstGeom>
            <a:noFill/>
            <a:ln w="9525">
              <a:noFill/>
              <a:miter lim="800000"/>
              <a:headEnd/>
              <a:tailEnd/>
            </a:ln>
          </p:spPr>
        </p:pic>
        <p:pic>
          <p:nvPicPr>
            <p:cNvPr id="289800" name="Picture 10" descr="simulate_run_icon"/>
            <p:cNvPicPr>
              <a:picLocks noChangeAspect="1" noChangeArrowheads="1"/>
            </p:cNvPicPr>
            <p:nvPr/>
          </p:nvPicPr>
          <p:blipFill>
            <a:blip r:embed="rId5" cstate="print"/>
            <a:srcRect/>
            <a:stretch>
              <a:fillRect/>
            </a:stretch>
          </p:blipFill>
          <p:spPr bwMode="auto">
            <a:xfrm>
              <a:off x="763" y="2894"/>
              <a:ext cx="227" cy="217"/>
            </a:xfrm>
            <a:prstGeom prst="rect">
              <a:avLst/>
            </a:prstGeom>
            <a:noFill/>
            <a:ln w="9525">
              <a:solidFill>
                <a:srgbClr val="000000"/>
              </a:solidFill>
              <a:miter lim="800000"/>
              <a:headEnd/>
              <a:tailEnd/>
            </a:ln>
          </p:spPr>
        </p:pic>
        <p:sp>
          <p:nvSpPr>
            <p:cNvPr id="289801" name="AutoShape 11"/>
            <p:cNvSpPr>
              <a:spLocks noChangeArrowheads="1"/>
            </p:cNvSpPr>
            <p:nvPr/>
          </p:nvSpPr>
          <p:spPr bwMode="auto">
            <a:xfrm rot="5400000">
              <a:off x="2238" y="2877"/>
              <a:ext cx="290" cy="242"/>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dirty="0">
                <a:solidFill>
                  <a:srgbClr val="000000"/>
                </a:solidFill>
                <a:latin typeface="Arial Narrow" pitchFamily="34" charset="0"/>
              </a:endParaRPr>
            </a:p>
          </p:txBody>
        </p:sp>
        <p:sp>
          <p:nvSpPr>
            <p:cNvPr id="289802" name="AutoShape 12"/>
            <p:cNvSpPr>
              <a:spLocks noChangeArrowheads="1"/>
            </p:cNvSpPr>
            <p:nvPr/>
          </p:nvSpPr>
          <p:spPr bwMode="auto">
            <a:xfrm rot="5400000">
              <a:off x="3794" y="2877"/>
              <a:ext cx="290" cy="242"/>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dirty="0">
                <a:solidFill>
                  <a:srgbClr val="000000"/>
                </a:solidFill>
                <a:latin typeface="Arial Narrow" pitchFamily="34" charset="0"/>
              </a:endParaRPr>
            </a:p>
          </p:txBody>
        </p:sp>
      </p:grpSp>
    </p:spTree>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p:txBody>
          <a:bodyPr/>
          <a:lstStyle/>
          <a:p>
            <a:r>
              <a:rPr lang="en-CA" dirty="0" smtClean="0"/>
              <a:t>Global and Circuit Restrictions</a:t>
            </a:r>
            <a:endParaRPr lang="en-US" dirty="0" smtClean="0"/>
          </a:p>
        </p:txBody>
      </p:sp>
      <p:sp>
        <p:nvSpPr>
          <p:cNvPr id="290819" name="Rectangle 3"/>
          <p:cNvSpPr>
            <a:spLocks noGrp="1" noChangeArrowheads="1"/>
          </p:cNvSpPr>
          <p:nvPr>
            <p:ph sz="half" idx="1"/>
          </p:nvPr>
        </p:nvSpPr>
        <p:spPr/>
        <p:txBody>
          <a:bodyPr/>
          <a:lstStyle/>
          <a:p>
            <a:r>
              <a:rPr lang="en-CA" dirty="0" smtClean="0"/>
              <a:t>Hide component faults to force students to find the fault using virtual instruments</a:t>
            </a:r>
          </a:p>
          <a:p>
            <a:r>
              <a:rPr lang="en-CA" dirty="0" smtClean="0"/>
              <a:t>Disable access to features that you do not want students to have</a:t>
            </a:r>
          </a:p>
          <a:p>
            <a:r>
              <a:rPr lang="en-CA" dirty="0" smtClean="0"/>
              <a:t>Lock subcircuits to create a “black-box” circuit which students need to analyze</a:t>
            </a:r>
          </a:p>
          <a:p>
            <a:r>
              <a:rPr lang="en-CA" dirty="0" smtClean="0"/>
              <a:t>Password protect</a:t>
            </a:r>
            <a:endParaRPr lang="en-US" dirty="0" smtClean="0"/>
          </a:p>
        </p:txBody>
      </p:sp>
      <p:sp>
        <p:nvSpPr>
          <p:cNvPr id="5" name="Content Placeholder 4"/>
          <p:cNvSpPr>
            <a:spLocks noGrp="1"/>
          </p:cNvSpPr>
          <p:nvPr>
            <p:ph sz="half" idx="2"/>
          </p:nvPr>
        </p:nvSpPr>
        <p:spPr/>
        <p:txBody>
          <a:bodyPr/>
          <a:lstStyle/>
          <a:p>
            <a:endParaRPr lang="en-US" dirty="0"/>
          </a:p>
        </p:txBody>
      </p:sp>
      <p:pic>
        <p:nvPicPr>
          <p:cNvPr id="3074" name="Picture 2" descr="C:\Users\fdomingu\Desktop\Course Update\NEW Multisim Files\Presentation\Screenshots\S 182.png"/>
          <p:cNvPicPr>
            <a:picLocks noChangeAspect="1" noChangeArrowheads="1"/>
          </p:cNvPicPr>
          <p:nvPr/>
        </p:nvPicPr>
        <p:blipFill>
          <a:blip r:embed="rId2" cstate="print"/>
          <a:srcRect/>
          <a:stretch>
            <a:fillRect/>
          </a:stretch>
        </p:blipFill>
        <p:spPr bwMode="auto">
          <a:xfrm>
            <a:off x="5057775" y="1185863"/>
            <a:ext cx="3390900" cy="4905375"/>
          </a:xfrm>
          <a:prstGeom prst="rect">
            <a:avLst/>
          </a:prstGeom>
          <a:noFill/>
        </p:spPr>
      </p:pic>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p:txBody>
          <a:bodyPr/>
          <a:lstStyle/>
          <a:p>
            <a:r>
              <a:rPr lang="en-CA" dirty="0" smtClean="0"/>
              <a:t>Ladder Diagrams</a:t>
            </a:r>
            <a:endParaRPr lang="en-US" dirty="0" smtClean="0"/>
          </a:p>
        </p:txBody>
      </p:sp>
      <p:sp>
        <p:nvSpPr>
          <p:cNvPr id="291843" name="Rectangle 3"/>
          <p:cNvSpPr>
            <a:spLocks noGrp="1" noChangeArrowheads="1"/>
          </p:cNvSpPr>
          <p:nvPr>
            <p:ph idx="1"/>
          </p:nvPr>
        </p:nvSpPr>
        <p:spPr/>
        <p:txBody>
          <a:bodyPr/>
          <a:lstStyle/>
          <a:p>
            <a:r>
              <a:rPr lang="en-CA" dirty="0" smtClean="0"/>
              <a:t>Create interactive ladder diagram logic</a:t>
            </a:r>
          </a:p>
          <a:p>
            <a:r>
              <a:rPr lang="en-CA" dirty="0" smtClean="0"/>
              <a:t>Use PLC-like components</a:t>
            </a:r>
            <a:endParaRPr lang="en-US" dirty="0" smtClean="0"/>
          </a:p>
        </p:txBody>
      </p:sp>
      <p:pic>
        <p:nvPicPr>
          <p:cNvPr id="291844" name="Picture 4"/>
          <p:cNvPicPr>
            <a:picLocks noChangeAspect="1" noChangeArrowheads="1"/>
          </p:cNvPicPr>
          <p:nvPr/>
        </p:nvPicPr>
        <p:blipFill>
          <a:blip r:embed="rId2" cstate="print"/>
          <a:srcRect/>
          <a:stretch>
            <a:fillRect/>
          </a:stretch>
        </p:blipFill>
        <p:spPr bwMode="auto">
          <a:xfrm>
            <a:off x="4106863" y="2257425"/>
            <a:ext cx="4870450" cy="3400425"/>
          </a:xfrm>
          <a:prstGeom prst="rect">
            <a:avLst/>
          </a:prstGeom>
          <a:noFill/>
          <a:ln w="9525">
            <a:noFill/>
            <a:miter lim="800000"/>
            <a:headEnd/>
            <a:tailEnd/>
          </a:ln>
        </p:spPr>
      </p:pic>
      <p:pic>
        <p:nvPicPr>
          <p:cNvPr id="291845" name="Picture 5"/>
          <p:cNvPicPr>
            <a:picLocks noChangeAspect="1" noChangeArrowheads="1"/>
          </p:cNvPicPr>
          <p:nvPr/>
        </p:nvPicPr>
        <p:blipFill>
          <a:blip r:embed="rId3" cstate="print"/>
          <a:srcRect/>
          <a:stretch>
            <a:fillRect/>
          </a:stretch>
        </p:blipFill>
        <p:spPr bwMode="auto">
          <a:xfrm>
            <a:off x="323850" y="3068638"/>
            <a:ext cx="3743325" cy="3295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r>
              <a:rPr lang="en-CA" dirty="0" smtClean="0"/>
              <a:t>Forms</a:t>
            </a:r>
            <a:endParaRPr lang="en-US" dirty="0" smtClean="0"/>
          </a:p>
        </p:txBody>
      </p:sp>
      <p:sp>
        <p:nvSpPr>
          <p:cNvPr id="139267" name="Rectangle 3"/>
          <p:cNvSpPr>
            <a:spLocks noGrp="1" noChangeArrowheads="1"/>
          </p:cNvSpPr>
          <p:nvPr>
            <p:ph idx="1"/>
          </p:nvPr>
        </p:nvSpPr>
        <p:spPr/>
        <p:txBody>
          <a:bodyPr/>
          <a:lstStyle/>
          <a:p>
            <a:r>
              <a:rPr lang="en-CA" dirty="0" smtClean="0"/>
              <a:t>Used with the Circuit Description Box</a:t>
            </a:r>
          </a:p>
          <a:p>
            <a:r>
              <a:rPr lang="en-CA" dirty="0" smtClean="0"/>
              <a:t>Include questions:</a:t>
            </a:r>
          </a:p>
          <a:p>
            <a:pPr lvl="1"/>
            <a:r>
              <a:rPr lang="en-CA" dirty="0" smtClean="0"/>
              <a:t>Multiple Choice</a:t>
            </a:r>
          </a:p>
          <a:p>
            <a:pPr lvl="1"/>
            <a:r>
              <a:rPr lang="en-CA" dirty="0" smtClean="0"/>
              <a:t>True/False</a:t>
            </a:r>
          </a:p>
          <a:p>
            <a:pPr lvl="1"/>
            <a:r>
              <a:rPr lang="en-CA" dirty="0" smtClean="0"/>
              <a:t>Data Entry</a:t>
            </a:r>
          </a:p>
          <a:p>
            <a:pPr lvl="1"/>
            <a:r>
              <a:rPr lang="en-CA" dirty="0" smtClean="0"/>
              <a:t>Free Form</a:t>
            </a:r>
          </a:p>
          <a:p>
            <a:r>
              <a:rPr lang="en-CA" dirty="0" smtClean="0"/>
              <a:t>Use for assignments or tests</a:t>
            </a:r>
          </a:p>
          <a:p>
            <a:r>
              <a:rPr lang="en-CA" dirty="0" smtClean="0"/>
              <a:t>Email circuit file and answers to instructor</a:t>
            </a:r>
          </a:p>
          <a:p>
            <a:r>
              <a:rPr lang="en-CA" b="1" dirty="0" smtClean="0"/>
              <a:t>Edit»Forms/questions</a:t>
            </a:r>
            <a:endParaRPr lang="en-CA" b="1" dirty="0"/>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r>
              <a:rPr lang="en-CA" dirty="0" smtClean="0"/>
              <a:t>3D Breadboard</a:t>
            </a:r>
            <a:endParaRPr lang="en-US" dirty="0" smtClean="0"/>
          </a:p>
        </p:txBody>
      </p:sp>
      <p:sp>
        <p:nvSpPr>
          <p:cNvPr id="293891" name="Rectangle 3"/>
          <p:cNvSpPr>
            <a:spLocks noGrp="1" noChangeArrowheads="1"/>
          </p:cNvSpPr>
          <p:nvPr>
            <p:ph sz="half" idx="1"/>
          </p:nvPr>
        </p:nvSpPr>
        <p:spPr/>
        <p:txBody>
          <a:bodyPr/>
          <a:lstStyle/>
          <a:p>
            <a:r>
              <a:rPr lang="en-CA" dirty="0" smtClean="0"/>
              <a:t>Place components in 3D on a virtual breadboard</a:t>
            </a:r>
          </a:p>
          <a:p>
            <a:r>
              <a:rPr lang="en-CA" dirty="0" smtClean="0"/>
              <a:t>Practice wiring a breadboard based on a circuit diagram</a:t>
            </a:r>
          </a:p>
          <a:p>
            <a:r>
              <a:rPr lang="en-CA" dirty="0" smtClean="0"/>
              <a:t>Component symbols and wires turn green when placed correctly on breadboard</a:t>
            </a:r>
            <a:endParaRPr lang="en-US" dirty="0" smtClean="0"/>
          </a:p>
        </p:txBody>
      </p:sp>
      <p:sp>
        <p:nvSpPr>
          <p:cNvPr id="8" name="Content Placeholder 7"/>
          <p:cNvSpPr>
            <a:spLocks noGrp="1"/>
          </p:cNvSpPr>
          <p:nvPr>
            <p:ph sz="half" idx="2"/>
          </p:nvPr>
        </p:nvSpPr>
        <p:spPr/>
        <p:txBody>
          <a:bodyPr/>
          <a:lstStyle/>
          <a:p>
            <a:endParaRPr lang="en-US" dirty="0"/>
          </a:p>
        </p:txBody>
      </p:sp>
      <p:pic>
        <p:nvPicPr>
          <p:cNvPr id="293892" name="Picture 4"/>
          <p:cNvPicPr>
            <a:picLocks noChangeAspect="1" noChangeArrowheads="1"/>
          </p:cNvPicPr>
          <p:nvPr/>
        </p:nvPicPr>
        <p:blipFill>
          <a:blip r:embed="rId2" cstate="print"/>
          <a:srcRect r="2403"/>
          <a:stretch>
            <a:fillRect/>
          </a:stretch>
        </p:blipFill>
        <p:spPr bwMode="auto">
          <a:xfrm>
            <a:off x="5137150" y="2060575"/>
            <a:ext cx="3997325" cy="4191000"/>
          </a:xfrm>
          <a:prstGeom prst="rect">
            <a:avLst/>
          </a:prstGeom>
          <a:noFill/>
          <a:ln w="9525">
            <a:noFill/>
            <a:miter lim="800000"/>
            <a:headEnd/>
            <a:tailEnd/>
          </a:ln>
        </p:spPr>
      </p:pic>
      <p:pic>
        <p:nvPicPr>
          <p:cNvPr id="293893" name="Picture 5"/>
          <p:cNvPicPr>
            <a:picLocks noChangeAspect="1" noChangeArrowheads="1"/>
          </p:cNvPicPr>
          <p:nvPr/>
        </p:nvPicPr>
        <p:blipFill>
          <a:blip r:embed="rId3" cstate="print"/>
          <a:srcRect/>
          <a:stretch>
            <a:fillRect/>
          </a:stretch>
        </p:blipFill>
        <p:spPr bwMode="auto">
          <a:xfrm>
            <a:off x="4787900" y="260350"/>
            <a:ext cx="1657350" cy="208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CA" dirty="0" smtClean="0"/>
              <a:t>Customize the Environment</a:t>
            </a:r>
            <a:endParaRPr lang="en-US" dirty="0" smtClean="0"/>
          </a:p>
        </p:txBody>
      </p:sp>
      <p:sp>
        <p:nvSpPr>
          <p:cNvPr id="122883" name="Rectangle 5"/>
          <p:cNvSpPr>
            <a:spLocks noGrp="1" noChangeArrowheads="1"/>
          </p:cNvSpPr>
          <p:nvPr>
            <p:ph idx="1"/>
          </p:nvPr>
        </p:nvSpPr>
        <p:spPr/>
        <p:txBody>
          <a:bodyPr/>
          <a:lstStyle/>
          <a:p>
            <a:pPr>
              <a:buNone/>
            </a:pPr>
            <a:r>
              <a:rPr lang="en-CA" b="1" dirty="0" smtClean="0"/>
              <a:t>Options»Customize interface</a:t>
            </a:r>
          </a:p>
          <a:p>
            <a:r>
              <a:rPr lang="en-CA" dirty="0" smtClean="0"/>
              <a:t>Add/remove functions in toolbars and menus</a:t>
            </a:r>
          </a:p>
          <a:p>
            <a:r>
              <a:rPr lang="en-CA" dirty="0" smtClean="0"/>
              <a:t>Create new menus and toolbars</a:t>
            </a:r>
          </a:p>
          <a:p>
            <a:r>
              <a:rPr lang="en-CA" dirty="0" smtClean="0"/>
              <a:t>Set shortcut keys</a:t>
            </a:r>
          </a:p>
          <a:p>
            <a:r>
              <a:rPr lang="en-CA" dirty="0" smtClean="0"/>
              <a:t>Display properties for toolbars and menus</a:t>
            </a:r>
          </a:p>
          <a:p>
            <a:endParaRPr lang="en-CA" dirty="0" smtClean="0"/>
          </a:p>
          <a:p>
            <a:endParaRPr lang="en-US" dirty="0" smtClean="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r>
              <a:rPr lang="en-CA" dirty="0" smtClean="0"/>
              <a:t>3D ELVIS Breadboard</a:t>
            </a:r>
            <a:endParaRPr lang="en-US" dirty="0" smtClean="0"/>
          </a:p>
        </p:txBody>
      </p:sp>
      <p:sp>
        <p:nvSpPr>
          <p:cNvPr id="294915" name="Rectangle 3"/>
          <p:cNvSpPr>
            <a:spLocks noGrp="1" noChangeArrowheads="1"/>
          </p:cNvSpPr>
          <p:nvPr>
            <p:ph idx="1"/>
          </p:nvPr>
        </p:nvSpPr>
        <p:spPr/>
        <p:txBody>
          <a:bodyPr/>
          <a:lstStyle/>
          <a:p>
            <a:r>
              <a:rPr lang="en-CA" b="1" dirty="0" smtClean="0"/>
              <a:t>File»New»NI ELVIS I design  ... Or NI ELVIS II design</a:t>
            </a:r>
          </a:p>
          <a:p>
            <a:r>
              <a:rPr lang="en-CA" dirty="0" smtClean="0"/>
              <a:t>Interact with NI ELVISmx instruments</a:t>
            </a:r>
          </a:p>
          <a:p>
            <a:r>
              <a:rPr lang="en-CA" dirty="0" smtClean="0"/>
              <a:t>Place and verify diagram similar as the virtual breadboard</a:t>
            </a:r>
            <a:endParaRPr lang="en-US" dirty="0" smtClean="0"/>
          </a:p>
        </p:txBody>
      </p:sp>
      <p:pic>
        <p:nvPicPr>
          <p:cNvPr id="294916" name="Picture 6" descr="Fig11-4_ELVISII.bmp"/>
          <p:cNvPicPr>
            <a:picLocks noChangeAspect="1"/>
          </p:cNvPicPr>
          <p:nvPr/>
        </p:nvPicPr>
        <p:blipFill>
          <a:blip r:embed="rId2" cstate="print"/>
          <a:srcRect/>
          <a:stretch>
            <a:fillRect/>
          </a:stretch>
        </p:blipFill>
        <p:spPr bwMode="auto">
          <a:xfrm>
            <a:off x="4681538" y="3171825"/>
            <a:ext cx="4300537" cy="2695575"/>
          </a:xfrm>
          <a:prstGeom prst="rect">
            <a:avLst/>
          </a:prstGeom>
          <a:noFill/>
          <a:ln w="9525">
            <a:noFill/>
            <a:miter lim="800000"/>
            <a:headEnd/>
            <a:tailEnd/>
          </a:ln>
        </p:spPr>
      </p:pic>
      <p:pic>
        <p:nvPicPr>
          <p:cNvPr id="294917" name="Picture 7" descr="Fig11-5_Wiring.bmp"/>
          <p:cNvPicPr>
            <a:picLocks noChangeAspect="1"/>
          </p:cNvPicPr>
          <p:nvPr/>
        </p:nvPicPr>
        <p:blipFill>
          <a:blip r:embed="rId3" cstate="print"/>
          <a:srcRect/>
          <a:stretch>
            <a:fillRect/>
          </a:stretch>
        </p:blipFill>
        <p:spPr bwMode="auto">
          <a:xfrm>
            <a:off x="171450" y="3181350"/>
            <a:ext cx="4329113" cy="2690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normAutofit fontScale="90000"/>
          </a:bodyPr>
          <a:lstStyle/>
          <a:p>
            <a:r>
              <a:rPr lang="en-CA" dirty="0" smtClean="0"/>
              <a:t>Lesson 10 Exercises</a:t>
            </a:r>
            <a:br>
              <a:rPr lang="en-CA" dirty="0" smtClean="0"/>
            </a:br>
            <a:r>
              <a:rPr lang="en-CA" dirty="0" smtClean="0"/>
              <a:t>Educational Features</a:t>
            </a:r>
            <a:endParaRPr lang="en-US" dirty="0" smtClean="0"/>
          </a:p>
        </p:txBody>
      </p:sp>
      <p:sp>
        <p:nvSpPr>
          <p:cNvPr id="295939" name="Rectangle 3"/>
          <p:cNvSpPr>
            <a:spLocks noGrp="1" noChangeArrowheads="1"/>
          </p:cNvSpPr>
          <p:nvPr>
            <p:ph idx="1"/>
          </p:nvPr>
        </p:nvSpPr>
        <p:spPr/>
        <p:txBody>
          <a:bodyPr/>
          <a:lstStyle/>
          <a:p>
            <a:r>
              <a:rPr lang="en-CA" dirty="0" smtClean="0"/>
              <a:t>Experiment with the Educational features of Multisim</a:t>
            </a:r>
            <a:endParaRPr lang="en-US" dirty="0" smtClean="0"/>
          </a:p>
        </p:txBody>
      </p:sp>
      <p:sp>
        <p:nvSpPr>
          <p:cNvPr id="295940" name="Text Box 4"/>
          <p:cNvSpPr txBox="1">
            <a:spLocks noChangeArrowheads="1"/>
          </p:cNvSpPr>
          <p:nvPr/>
        </p:nvSpPr>
        <p:spPr bwMode="auto">
          <a:xfrm>
            <a:off x="571500" y="4452938"/>
            <a:ext cx="3332163" cy="915987"/>
          </a:xfrm>
          <a:prstGeom prst="rect">
            <a:avLst/>
          </a:prstGeom>
          <a:noFill/>
          <a:ln w="9525">
            <a:noFill/>
            <a:miter lim="800000"/>
            <a:headEnd/>
            <a:tailEnd/>
          </a:ln>
        </p:spPr>
        <p:txBody>
          <a:bodyPr>
            <a:spAutoFit/>
          </a:bodyPr>
          <a:lstStyle/>
          <a:p>
            <a:r>
              <a:rPr lang="en-CA" dirty="0">
                <a:solidFill>
                  <a:srgbClr val="000000"/>
                </a:solidFill>
                <a:latin typeface="+mn-lt"/>
              </a:rPr>
              <a:t>NI Multisim Basics Exercises</a:t>
            </a:r>
          </a:p>
          <a:p>
            <a:r>
              <a:rPr lang="en-CA" dirty="0">
                <a:solidFill>
                  <a:srgbClr val="000000"/>
                </a:solidFill>
                <a:latin typeface="+mn-lt"/>
              </a:rPr>
              <a:t>Page </a:t>
            </a:r>
            <a:r>
              <a:rPr lang="en-CA" dirty="0" smtClean="0">
                <a:solidFill>
                  <a:srgbClr val="000000"/>
                </a:solidFill>
                <a:latin typeface="+mn-lt"/>
              </a:rPr>
              <a:t>11-1</a:t>
            </a:r>
            <a:endParaRPr lang="en-CA" dirty="0">
              <a:solidFill>
                <a:srgbClr val="000000"/>
              </a:solidFill>
              <a:latin typeface="+mn-lt"/>
            </a:endParaRPr>
          </a:p>
          <a:p>
            <a:r>
              <a:rPr lang="en-CA" dirty="0">
                <a:solidFill>
                  <a:srgbClr val="000000"/>
                </a:solidFill>
                <a:latin typeface="+mn-lt"/>
              </a:rPr>
              <a:t>40 minutes</a:t>
            </a:r>
            <a:endParaRPr lang="en-US" dirty="0">
              <a:solidFill>
                <a:srgbClr val="000000"/>
              </a:solidFill>
              <a:latin typeface="+mn-lt"/>
            </a:endParaRP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r>
              <a:rPr lang="en-CA" dirty="0" smtClean="0"/>
              <a:t>Conclusion</a:t>
            </a:r>
            <a:endParaRPr lang="en-US" dirty="0" smtClean="0"/>
          </a:p>
        </p:txBody>
      </p:sp>
      <p:sp>
        <p:nvSpPr>
          <p:cNvPr id="296963" name="Rectangle 3"/>
          <p:cNvSpPr>
            <a:spLocks noGrp="1" noChangeArrowheads="1"/>
          </p:cNvSpPr>
          <p:nvPr>
            <p:ph sz="quarter" idx="10"/>
          </p:nvPr>
        </p:nvSpPr>
        <p:spPr/>
        <p:txBody>
          <a:bodyPr/>
          <a:lstStyle/>
          <a:p>
            <a:r>
              <a:rPr lang="en-CA" dirty="0" smtClean="0"/>
              <a:t>Technical Support</a:t>
            </a:r>
          </a:p>
          <a:p>
            <a:r>
              <a:rPr lang="en-CA" dirty="0" smtClean="0"/>
              <a:t>Ultiboard Training</a:t>
            </a:r>
          </a:p>
          <a:p>
            <a:r>
              <a:rPr lang="en-CA" dirty="0" smtClean="0"/>
              <a:t>Contact Information</a:t>
            </a:r>
            <a:endParaRPr lang="en-US" dirty="0" smtClean="0"/>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p:txBody>
          <a:bodyPr/>
          <a:lstStyle/>
          <a:p>
            <a:r>
              <a:rPr lang="en-CA" dirty="0" smtClean="0"/>
              <a:t>Technical Support</a:t>
            </a:r>
            <a:endParaRPr lang="en-US" dirty="0" smtClean="0"/>
          </a:p>
        </p:txBody>
      </p:sp>
      <p:sp>
        <p:nvSpPr>
          <p:cNvPr id="297989" name="Text Box 7"/>
          <p:cNvSpPr txBox="1">
            <a:spLocks noChangeArrowheads="1"/>
          </p:cNvSpPr>
          <p:nvPr/>
        </p:nvSpPr>
        <p:spPr bwMode="auto">
          <a:xfrm>
            <a:off x="1176338" y="1423988"/>
            <a:ext cx="2742226" cy="954107"/>
          </a:xfrm>
          <a:prstGeom prst="rect">
            <a:avLst/>
          </a:prstGeom>
          <a:noFill/>
          <a:ln w="9525">
            <a:noFill/>
            <a:miter lim="800000"/>
            <a:headEnd/>
            <a:tailEnd/>
          </a:ln>
        </p:spPr>
        <p:txBody>
          <a:bodyPr wrap="none">
            <a:spAutoFit/>
          </a:bodyPr>
          <a:lstStyle/>
          <a:p>
            <a:r>
              <a:rPr lang="en-CA" sz="2800" dirty="0">
                <a:solidFill>
                  <a:srgbClr val="5E84B8"/>
                </a:solidFill>
                <a:latin typeface="+mn-lt"/>
              </a:rPr>
              <a:t>ni.com/multisim</a:t>
            </a:r>
          </a:p>
          <a:p>
            <a:r>
              <a:rPr lang="en-CA" sz="2800" dirty="0" smtClean="0">
                <a:solidFill>
                  <a:srgbClr val="5E84B8"/>
                </a:solidFill>
                <a:latin typeface="+mn-lt"/>
              </a:rPr>
              <a:t>ni.com/ask</a:t>
            </a:r>
            <a:endParaRPr lang="en-CA" sz="2800" dirty="0">
              <a:solidFill>
                <a:srgbClr val="5E84B8"/>
              </a:solidFill>
              <a:latin typeface="+mn-lt"/>
            </a:endParaRPr>
          </a:p>
        </p:txBody>
      </p:sp>
      <p:sp>
        <p:nvSpPr>
          <p:cNvPr id="297990" name="Text Box 8"/>
          <p:cNvSpPr txBox="1">
            <a:spLocks noChangeArrowheads="1"/>
          </p:cNvSpPr>
          <p:nvPr/>
        </p:nvSpPr>
        <p:spPr bwMode="auto">
          <a:xfrm>
            <a:off x="4192297" y="1423988"/>
            <a:ext cx="3802644" cy="954107"/>
          </a:xfrm>
          <a:prstGeom prst="rect">
            <a:avLst/>
          </a:prstGeom>
          <a:noFill/>
          <a:ln w="9525">
            <a:noFill/>
            <a:miter lim="800000"/>
            <a:headEnd/>
            <a:tailEnd/>
          </a:ln>
        </p:spPr>
        <p:txBody>
          <a:bodyPr wrap="none">
            <a:spAutoFit/>
          </a:bodyPr>
          <a:lstStyle/>
          <a:p>
            <a:pPr algn="ctr"/>
            <a:r>
              <a:rPr lang="en-CA" sz="2800" dirty="0">
                <a:solidFill>
                  <a:srgbClr val="5E84B8"/>
                </a:solidFill>
                <a:latin typeface="+mn-lt"/>
              </a:rPr>
              <a:t>NI Circuit Design Suite</a:t>
            </a:r>
          </a:p>
          <a:p>
            <a:pPr algn="ctr"/>
            <a:r>
              <a:rPr lang="en-CA" sz="2800" dirty="0">
                <a:solidFill>
                  <a:srgbClr val="5E84B8"/>
                </a:solidFill>
                <a:latin typeface="+mn-lt"/>
              </a:rPr>
              <a:t>Technical Library</a:t>
            </a:r>
            <a:endParaRPr lang="en-US" sz="2800" dirty="0">
              <a:solidFill>
                <a:srgbClr val="5E84B8"/>
              </a:solidFill>
              <a:latin typeface="+mn-lt"/>
            </a:endParaRPr>
          </a:p>
        </p:txBody>
      </p:sp>
      <p:pic>
        <p:nvPicPr>
          <p:cNvPr id="4099" name="Picture 3" descr="C:\Users\fdomingu\Desktop\Course Update\NEW Multisim Files\Presentation\Screenshots\S 189a.png"/>
          <p:cNvPicPr>
            <a:picLocks noChangeAspect="1" noChangeArrowheads="1"/>
          </p:cNvPicPr>
          <p:nvPr/>
        </p:nvPicPr>
        <p:blipFill>
          <a:blip r:embed="rId2" cstate="print"/>
          <a:srcRect/>
          <a:stretch>
            <a:fillRect/>
          </a:stretch>
        </p:blipFill>
        <p:spPr bwMode="auto">
          <a:xfrm>
            <a:off x="1109662" y="2447925"/>
            <a:ext cx="2686806" cy="3696978"/>
          </a:xfrm>
          <a:prstGeom prst="rect">
            <a:avLst/>
          </a:prstGeom>
          <a:noFill/>
        </p:spPr>
      </p:pic>
      <p:pic>
        <p:nvPicPr>
          <p:cNvPr id="4100" name="Picture 4" descr="C:\Users\fdomingu\Desktop\Course Update\NEW Multisim Files\Presentation\Screenshots\S 189b.png"/>
          <p:cNvPicPr>
            <a:picLocks noChangeAspect="1" noChangeArrowheads="1"/>
          </p:cNvPicPr>
          <p:nvPr/>
        </p:nvPicPr>
        <p:blipFill>
          <a:blip r:embed="rId3" cstate="print"/>
          <a:srcRect/>
          <a:stretch>
            <a:fillRect/>
          </a:stretch>
        </p:blipFill>
        <p:spPr bwMode="auto">
          <a:xfrm>
            <a:off x="4872038" y="2447925"/>
            <a:ext cx="2686806" cy="3696978"/>
          </a:xfrm>
          <a:prstGeom prst="rect">
            <a:avLst/>
          </a:prstGeom>
          <a:noFill/>
        </p:spPr>
      </p:pic>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p:txBody>
          <a:bodyPr/>
          <a:lstStyle/>
          <a:p>
            <a:r>
              <a:rPr lang="en-CA" dirty="0" smtClean="0"/>
              <a:t>Ultiboard Basics: PCB Layout</a:t>
            </a:r>
            <a:endParaRPr lang="en-US" dirty="0" smtClean="0"/>
          </a:p>
        </p:txBody>
      </p:sp>
      <p:sp>
        <p:nvSpPr>
          <p:cNvPr id="140291" name="Rectangle 3"/>
          <p:cNvSpPr>
            <a:spLocks noGrp="1" noChangeArrowheads="1"/>
          </p:cNvSpPr>
          <p:nvPr>
            <p:ph sz="half" idx="1"/>
          </p:nvPr>
        </p:nvSpPr>
        <p:spPr/>
        <p:txBody>
          <a:bodyPr rtlCol="0">
            <a:normAutofit/>
          </a:bodyPr>
          <a:lstStyle/>
          <a:p>
            <a:pPr fontAlgn="auto">
              <a:spcAft>
                <a:spcPts val="0"/>
              </a:spcAft>
              <a:buFont typeface="Arial" pitchFamily="34" charset="0"/>
              <a:buNone/>
              <a:defRPr/>
            </a:pPr>
            <a:r>
              <a:rPr lang="en-CA" dirty="0"/>
              <a:t>1-day Hands-on Training</a:t>
            </a:r>
          </a:p>
          <a:p>
            <a:pPr marL="0" indent="0" fontAlgn="auto">
              <a:spcAft>
                <a:spcPts val="0"/>
              </a:spcAft>
              <a:buFont typeface="Arial" pitchFamily="34" charset="0"/>
              <a:buNone/>
              <a:defRPr/>
            </a:pPr>
            <a:r>
              <a:rPr lang="en-CA" dirty="0"/>
              <a:t>Learn the next step of the design flow:</a:t>
            </a:r>
          </a:p>
          <a:p>
            <a:pPr>
              <a:defRPr/>
            </a:pPr>
            <a:r>
              <a:rPr lang="en-CA" dirty="0"/>
              <a:t>PCB Layout</a:t>
            </a:r>
          </a:p>
          <a:p>
            <a:pPr fontAlgn="auto">
              <a:spcAft>
                <a:spcPts val="0"/>
              </a:spcAft>
              <a:buFont typeface="Arial" pitchFamily="34" charset="0"/>
              <a:buNone/>
              <a:defRPr/>
            </a:pPr>
            <a:r>
              <a:rPr lang="en-CA" dirty="0"/>
              <a:t>Work with:</a:t>
            </a:r>
          </a:p>
          <a:p>
            <a:pPr>
              <a:defRPr/>
            </a:pPr>
            <a:r>
              <a:rPr lang="en-CA" dirty="0"/>
              <a:t>Parts</a:t>
            </a:r>
          </a:p>
          <a:p>
            <a:pPr>
              <a:defRPr/>
            </a:pPr>
            <a:r>
              <a:rPr lang="en-CA" dirty="0"/>
              <a:t>Board Outline</a:t>
            </a:r>
          </a:p>
          <a:p>
            <a:pPr>
              <a:defRPr/>
            </a:pPr>
            <a:r>
              <a:rPr lang="en-CA" dirty="0"/>
              <a:t>Copper</a:t>
            </a:r>
          </a:p>
          <a:p>
            <a:pPr>
              <a:defRPr/>
            </a:pPr>
            <a:r>
              <a:rPr lang="en-CA" dirty="0"/>
              <a:t>Copper Areas</a:t>
            </a:r>
            <a:endParaRPr lang="en-US" dirty="0"/>
          </a:p>
        </p:txBody>
      </p:sp>
      <p:sp>
        <p:nvSpPr>
          <p:cNvPr id="5" name="Content Placeholder 4"/>
          <p:cNvSpPr>
            <a:spLocks noGrp="1"/>
          </p:cNvSpPr>
          <p:nvPr>
            <p:ph sz="half" idx="2"/>
          </p:nvPr>
        </p:nvSpPr>
        <p:spPr/>
        <p:txBody>
          <a:bodyPr/>
          <a:lstStyle/>
          <a:p>
            <a:endParaRPr lang="en-US" dirty="0"/>
          </a:p>
        </p:txBody>
      </p:sp>
      <p:pic>
        <p:nvPicPr>
          <p:cNvPr id="5122" name="Picture 2" descr="C:\Users\fdomingu\Desktop\Course Update\NEW Multisim Files\Presentation\Screenshots\S 190.png"/>
          <p:cNvPicPr>
            <a:picLocks noChangeAspect="1" noChangeArrowheads="1"/>
          </p:cNvPicPr>
          <p:nvPr/>
        </p:nvPicPr>
        <p:blipFill>
          <a:blip r:embed="rId2" cstate="print"/>
          <a:srcRect/>
          <a:stretch>
            <a:fillRect/>
          </a:stretch>
        </p:blipFill>
        <p:spPr bwMode="auto">
          <a:xfrm>
            <a:off x="3352798" y="2124076"/>
            <a:ext cx="5572126" cy="4457700"/>
          </a:xfrm>
          <a:prstGeom prst="rect">
            <a:avLst/>
          </a:prstGeom>
          <a:noFill/>
        </p:spPr>
      </p:pic>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Title 4"/>
          <p:cNvSpPr>
            <a:spLocks noGrp="1"/>
          </p:cNvSpPr>
          <p:nvPr>
            <p:ph type="ctrTitle"/>
          </p:nvPr>
        </p:nvSpPr>
        <p:spPr/>
        <p:txBody>
          <a:bodyPr/>
          <a:lstStyle/>
          <a:p>
            <a:r>
              <a:rPr lang="en-US" dirty="0" smtClean="0"/>
              <a:t>Thank you!</a:t>
            </a:r>
          </a:p>
        </p:txBody>
      </p:sp>
      <p:sp>
        <p:nvSpPr>
          <p:cNvPr id="153607" name="Rectangle 7"/>
          <p:cNvSpPr>
            <a:spLocks noGrp="1" noChangeArrowheads="1"/>
          </p:cNvSpPr>
          <p:nvPr>
            <p:ph type="subTitle" idx="1"/>
          </p:nvPr>
        </p:nvSpPr>
        <p:spPr/>
        <p:txBody>
          <a:bodyPr/>
          <a:lstStyle/>
          <a:p>
            <a:r>
              <a:rPr lang="en-US" dirty="0" smtClean="0"/>
              <a:t>Please complete the course survey </a:t>
            </a:r>
            <a:br>
              <a:rPr lang="en-US" dirty="0" smtClean="0"/>
            </a:br>
            <a:r>
              <a:rPr lang="en-US" dirty="0" smtClean="0"/>
              <a:t>and retrieve your course CD.</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CA" dirty="0" smtClean="0"/>
              <a:t>Design Toolbox</a:t>
            </a:r>
            <a:endParaRPr lang="en-US" dirty="0" smtClean="0"/>
          </a:p>
        </p:txBody>
      </p:sp>
      <p:sp>
        <p:nvSpPr>
          <p:cNvPr id="79875" name="Rectangle 3"/>
          <p:cNvSpPr>
            <a:spLocks noGrp="1" noChangeArrowheads="1"/>
          </p:cNvSpPr>
          <p:nvPr>
            <p:ph sz="half" idx="1"/>
          </p:nvPr>
        </p:nvSpPr>
        <p:spPr/>
        <p:txBody>
          <a:bodyPr/>
          <a:lstStyle/>
          <a:p>
            <a:pPr>
              <a:buNone/>
            </a:pPr>
            <a:r>
              <a:rPr lang="en-CA" b="1" dirty="0" smtClean="0"/>
              <a:t>View»Design Toolbox</a:t>
            </a:r>
          </a:p>
          <a:p>
            <a:r>
              <a:rPr lang="en-CA" dirty="0" smtClean="0"/>
              <a:t>Manage various elements in the schematic design</a:t>
            </a:r>
          </a:p>
          <a:p>
            <a:r>
              <a:rPr lang="en-CA" dirty="0" smtClean="0"/>
              <a:t>Great tool for medium- and large-complexity designs</a:t>
            </a:r>
          </a:p>
          <a:p>
            <a:r>
              <a:rPr lang="en-CA" dirty="0" smtClean="0"/>
              <a:t>Control visibility of annotation layers</a:t>
            </a:r>
          </a:p>
          <a:p>
            <a:r>
              <a:rPr lang="en-CA" dirty="0" smtClean="0"/>
              <a:t>Access to the Project View</a:t>
            </a:r>
            <a:endParaRPr lang="en-US" dirty="0"/>
          </a:p>
        </p:txBody>
      </p:sp>
      <p:sp>
        <p:nvSpPr>
          <p:cNvPr id="12" name="Content Placeholder 11"/>
          <p:cNvSpPr>
            <a:spLocks noGrp="1"/>
          </p:cNvSpPr>
          <p:nvPr>
            <p:ph sz="half" idx="2"/>
          </p:nvPr>
        </p:nvSpPr>
        <p:spPr/>
        <p:txBody>
          <a:bodyPr/>
          <a:lstStyle/>
          <a:p>
            <a:endParaRPr lang="en-US" dirty="0"/>
          </a:p>
        </p:txBody>
      </p:sp>
      <p:pic>
        <p:nvPicPr>
          <p:cNvPr id="123909" name="Picture 6"/>
          <p:cNvPicPr>
            <a:picLocks noChangeAspect="1" noChangeArrowheads="1"/>
          </p:cNvPicPr>
          <p:nvPr/>
        </p:nvPicPr>
        <p:blipFill>
          <a:blip r:embed="rId3" cstate="print"/>
          <a:srcRect/>
          <a:stretch>
            <a:fillRect/>
          </a:stretch>
        </p:blipFill>
        <p:spPr bwMode="auto">
          <a:xfrm>
            <a:off x="3209544" y="393192"/>
            <a:ext cx="431800" cy="412750"/>
          </a:xfrm>
          <a:prstGeom prst="rect">
            <a:avLst/>
          </a:prstGeom>
          <a:noFill/>
          <a:ln w="9525">
            <a:noFill/>
            <a:miter lim="800000"/>
            <a:headEnd/>
            <a:tailEnd/>
          </a:ln>
        </p:spPr>
      </p:pic>
      <p:pic>
        <p:nvPicPr>
          <p:cNvPr id="123910" name="Picture 6" descr="C:\Users\fdomingu\Desktop\NEW Multisim Files\Presentation\Screenshots\png\S 19.png"/>
          <p:cNvPicPr>
            <a:picLocks noChangeAspect="1" noChangeArrowheads="1"/>
          </p:cNvPicPr>
          <p:nvPr/>
        </p:nvPicPr>
        <p:blipFill>
          <a:blip r:embed="rId4" cstate="print"/>
          <a:srcRect/>
          <a:stretch>
            <a:fillRect/>
          </a:stretch>
        </p:blipFill>
        <p:spPr bwMode="auto">
          <a:xfrm>
            <a:off x="4538663" y="2152650"/>
            <a:ext cx="2466975" cy="2724150"/>
          </a:xfrm>
          <a:prstGeom prst="rect">
            <a:avLst/>
          </a:prstGeom>
          <a:noFill/>
        </p:spPr>
      </p:pic>
      <p:sp>
        <p:nvSpPr>
          <p:cNvPr id="7" name="TextBox 6"/>
          <p:cNvSpPr txBox="1"/>
          <p:nvPr/>
        </p:nvSpPr>
        <p:spPr>
          <a:xfrm>
            <a:off x="7362825" y="2876550"/>
            <a:ext cx="1466940" cy="276999"/>
          </a:xfrm>
          <a:prstGeom prst="rect">
            <a:avLst/>
          </a:prstGeom>
          <a:noFill/>
        </p:spPr>
        <p:txBody>
          <a:bodyPr wrap="none" rtlCol="0">
            <a:spAutoFit/>
          </a:bodyPr>
          <a:lstStyle/>
          <a:p>
            <a:r>
              <a:rPr lang="en-CA" sz="1200" dirty="0" smtClean="0">
                <a:latin typeface="+mn-lt"/>
              </a:rPr>
              <a:t>Design Toolbox toolbar</a:t>
            </a:r>
            <a:endParaRPr lang="en-CA" sz="1200" dirty="0">
              <a:latin typeface="+mn-lt"/>
            </a:endParaRPr>
          </a:p>
        </p:txBody>
      </p:sp>
      <p:sp>
        <p:nvSpPr>
          <p:cNvPr id="8" name="TextBox 7"/>
          <p:cNvSpPr txBox="1"/>
          <p:nvPr/>
        </p:nvSpPr>
        <p:spPr>
          <a:xfrm>
            <a:off x="7362825" y="4591050"/>
            <a:ext cx="1319464" cy="276999"/>
          </a:xfrm>
          <a:prstGeom prst="rect">
            <a:avLst/>
          </a:prstGeom>
          <a:noFill/>
        </p:spPr>
        <p:txBody>
          <a:bodyPr wrap="none" rtlCol="0">
            <a:spAutoFit/>
          </a:bodyPr>
          <a:lstStyle/>
          <a:p>
            <a:r>
              <a:rPr lang="en-CA" sz="1200" dirty="0" smtClean="0">
                <a:latin typeface="+mn-lt"/>
              </a:rPr>
              <a:t>Design Toolbox tabs</a:t>
            </a:r>
            <a:endParaRPr lang="en-CA" sz="1200" dirty="0">
              <a:latin typeface="+mn-lt"/>
            </a:endParaRPr>
          </a:p>
        </p:txBody>
      </p:sp>
      <p:cxnSp>
        <p:nvCxnSpPr>
          <p:cNvPr id="18" name="Straight Arrow Connector 17"/>
          <p:cNvCxnSpPr>
            <a:stCxn id="7" idx="1"/>
          </p:cNvCxnSpPr>
          <p:nvPr/>
        </p:nvCxnSpPr>
        <p:spPr>
          <a:xfrm flipH="1">
            <a:off x="7000504" y="3015050"/>
            <a:ext cx="362321" cy="128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flipH="1">
            <a:off x="7010029" y="4729550"/>
            <a:ext cx="362321" cy="128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Documents and Settings\hsmith\Local Settings\Temporary Internet Files\Content.IE5\LF2HDGOF\MPj04307280000[1].jpg"/>
          <p:cNvPicPr>
            <a:picLocks noChangeAspect="1" noChangeArrowheads="1"/>
          </p:cNvPicPr>
          <p:nvPr/>
        </p:nvPicPr>
        <p:blipFill>
          <a:blip r:embed="rId3" cstate="print"/>
          <a:srcRect/>
          <a:stretch>
            <a:fillRect/>
          </a:stretch>
        </p:blipFill>
        <p:spPr bwMode="auto">
          <a:xfrm>
            <a:off x="6286512" y="71446"/>
            <a:ext cx="2786050" cy="2786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softEdge rad="635000"/>
          </a:effectLst>
        </p:spPr>
      </p:pic>
      <p:sp>
        <p:nvSpPr>
          <p:cNvPr id="106499" name="Rectangle 2"/>
          <p:cNvSpPr>
            <a:spLocks noGrp="1" noChangeArrowheads="1"/>
          </p:cNvSpPr>
          <p:nvPr>
            <p:ph type="title"/>
          </p:nvPr>
        </p:nvSpPr>
        <p:spPr/>
        <p:txBody>
          <a:bodyPr/>
          <a:lstStyle/>
          <a:p>
            <a:r>
              <a:rPr lang="en-US" dirty="0" smtClean="0"/>
              <a:t>What You Need To Get Started</a:t>
            </a:r>
          </a:p>
        </p:txBody>
      </p:sp>
      <p:sp>
        <p:nvSpPr>
          <p:cNvPr id="38918" name="Text Box 6"/>
          <p:cNvSpPr txBox="1">
            <a:spLocks noChangeArrowheads="1"/>
          </p:cNvSpPr>
          <p:nvPr/>
        </p:nvSpPr>
        <p:spPr bwMode="auto">
          <a:xfrm>
            <a:off x="3714750" y="2595563"/>
            <a:ext cx="5214938" cy="3677922"/>
          </a:xfrm>
          <a:prstGeom prst="rect">
            <a:avLst/>
          </a:prstGeom>
          <a:noFill/>
          <a:ln w="9525">
            <a:noFill/>
            <a:miter lim="800000"/>
            <a:headEnd type="none" w="sm" len="sm"/>
            <a:tailEnd type="none" w="sm" len="sm"/>
          </a:ln>
          <a:effectLst/>
        </p:spPr>
        <p:txBody>
          <a:bodyPr lIns="91430" tIns="45716" rIns="91430" bIns="45716">
            <a:spAutoFit/>
          </a:bodyPr>
          <a:lstStyle/>
          <a:p>
            <a:pPr marL="228600" indent="-228600" fontAlgn="auto">
              <a:lnSpc>
                <a:spcPct val="90000"/>
              </a:lnSpc>
              <a:spcBef>
                <a:spcPts val="0"/>
              </a:spcBef>
              <a:spcAft>
                <a:spcPts val="600"/>
              </a:spcAft>
              <a:buFont typeface="Arial" pitchFamily="34" charset="0"/>
              <a:buChar char="•"/>
              <a:defRPr/>
            </a:pPr>
            <a:r>
              <a:rPr lang="en-US" sz="2200" dirty="0" smtClean="0">
                <a:latin typeface="+mn-lt"/>
              </a:rPr>
              <a:t>Multisim </a:t>
            </a:r>
            <a:r>
              <a:rPr lang="en-US" sz="2200" dirty="0">
                <a:latin typeface="+mn-lt"/>
              </a:rPr>
              <a:t>Basics Exercise Manual  (Workbook)</a:t>
            </a:r>
          </a:p>
          <a:p>
            <a:pPr marL="228600" indent="-228600" fontAlgn="auto">
              <a:lnSpc>
                <a:spcPct val="90000"/>
              </a:lnSpc>
              <a:spcBef>
                <a:spcPts val="0"/>
              </a:spcBef>
              <a:spcAft>
                <a:spcPts val="600"/>
              </a:spcAft>
              <a:buFont typeface="Arial" pitchFamily="34" charset="0"/>
              <a:buChar char="•"/>
              <a:defRPr/>
            </a:pPr>
            <a:r>
              <a:rPr lang="en-US" sz="2200" dirty="0">
                <a:latin typeface="+mn-lt"/>
              </a:rPr>
              <a:t>Multisim Basics Course CD</a:t>
            </a:r>
          </a:p>
          <a:p>
            <a:pPr marL="228600" indent="-228600" fontAlgn="auto">
              <a:lnSpc>
                <a:spcPct val="90000"/>
              </a:lnSpc>
              <a:spcBef>
                <a:spcPts val="0"/>
              </a:spcBef>
              <a:spcAft>
                <a:spcPts val="600"/>
              </a:spcAft>
              <a:defRPr/>
            </a:pPr>
            <a:endParaRPr lang="en-CA" sz="2200" dirty="0">
              <a:latin typeface="+mn-lt"/>
            </a:endParaRPr>
          </a:p>
          <a:p>
            <a:pPr marL="228600" indent="-228600" fontAlgn="auto">
              <a:lnSpc>
                <a:spcPct val="90000"/>
              </a:lnSpc>
              <a:spcBef>
                <a:spcPts val="0"/>
              </a:spcBef>
              <a:spcAft>
                <a:spcPts val="600"/>
              </a:spcAft>
              <a:defRPr/>
            </a:pPr>
            <a:r>
              <a:rPr lang="en-CA" sz="2200" dirty="0">
                <a:latin typeface="+mn-lt"/>
              </a:rPr>
              <a:t>Computer running:</a:t>
            </a:r>
          </a:p>
          <a:p>
            <a:pPr marL="228600" indent="-228600" fontAlgn="auto">
              <a:lnSpc>
                <a:spcPct val="90000"/>
              </a:lnSpc>
              <a:spcBef>
                <a:spcPts val="0"/>
              </a:spcBef>
              <a:spcAft>
                <a:spcPts val="600"/>
              </a:spcAft>
              <a:buFont typeface="Arial" pitchFamily="34" charset="0"/>
              <a:buChar char="•"/>
              <a:defRPr/>
            </a:pPr>
            <a:r>
              <a:rPr lang="en-CA" sz="2200" dirty="0">
                <a:latin typeface="+mn-lt"/>
              </a:rPr>
              <a:t>Windows </a:t>
            </a:r>
            <a:r>
              <a:rPr lang="en-CA" sz="2200" dirty="0" smtClean="0">
                <a:latin typeface="+mn-lt"/>
              </a:rPr>
              <a:t>Vista</a:t>
            </a:r>
            <a:r>
              <a:rPr lang="en-CA" sz="2200" dirty="0" smtClean="0">
                <a:latin typeface="+mn-lt"/>
              </a:rPr>
              <a:t>, 7 </a:t>
            </a:r>
            <a:r>
              <a:rPr lang="en-CA" sz="2200" dirty="0">
                <a:latin typeface="+mn-lt"/>
              </a:rPr>
              <a:t>or </a:t>
            </a:r>
            <a:r>
              <a:rPr lang="en-CA" sz="2200" dirty="0" smtClean="0">
                <a:latin typeface="+mn-lt"/>
              </a:rPr>
              <a:t>8 </a:t>
            </a:r>
            <a:endParaRPr lang="en-CA" sz="2200" dirty="0">
              <a:latin typeface="+mn-lt"/>
            </a:endParaRPr>
          </a:p>
          <a:p>
            <a:pPr marL="228600" indent="-228600" fontAlgn="auto">
              <a:lnSpc>
                <a:spcPct val="90000"/>
              </a:lnSpc>
              <a:spcBef>
                <a:spcPts val="0"/>
              </a:spcBef>
              <a:spcAft>
                <a:spcPts val="600"/>
              </a:spcAft>
              <a:buFont typeface="Arial" pitchFamily="34" charset="0"/>
              <a:buChar char="•"/>
              <a:defRPr/>
            </a:pPr>
            <a:r>
              <a:rPr lang="en-CA" sz="2200" dirty="0">
                <a:latin typeface="+mn-lt"/>
              </a:rPr>
              <a:t>Multisim </a:t>
            </a:r>
            <a:r>
              <a:rPr lang="en-CA" sz="2200" dirty="0" smtClean="0">
                <a:latin typeface="+mn-lt"/>
              </a:rPr>
              <a:t>14.0 </a:t>
            </a:r>
            <a:r>
              <a:rPr lang="en-CA" sz="2200" dirty="0">
                <a:latin typeface="+mn-lt"/>
              </a:rPr>
              <a:t>or higher (Power </a:t>
            </a:r>
            <a:r>
              <a:rPr lang="en-CA" sz="2200" dirty="0" smtClean="0">
                <a:latin typeface="+mn-lt"/>
              </a:rPr>
              <a:t>Pro)</a:t>
            </a:r>
            <a:endParaRPr lang="en-CA" sz="2200" dirty="0">
              <a:latin typeface="+mn-lt"/>
            </a:endParaRPr>
          </a:p>
          <a:p>
            <a:pPr marL="228600" indent="-228600" fontAlgn="auto">
              <a:lnSpc>
                <a:spcPct val="90000"/>
              </a:lnSpc>
              <a:spcBef>
                <a:spcPts val="0"/>
              </a:spcBef>
              <a:spcAft>
                <a:spcPts val="600"/>
              </a:spcAft>
              <a:buFont typeface="Arial" pitchFamily="34" charset="0"/>
              <a:buChar char="•"/>
              <a:defRPr/>
            </a:pPr>
            <a:r>
              <a:rPr lang="en-CA" sz="2200" dirty="0">
                <a:latin typeface="+mn-lt"/>
              </a:rPr>
              <a:t>Ultiboard </a:t>
            </a:r>
            <a:r>
              <a:rPr lang="en-CA" sz="2200" dirty="0" smtClean="0">
                <a:latin typeface="+mn-lt"/>
              </a:rPr>
              <a:t>14.0 </a:t>
            </a:r>
            <a:r>
              <a:rPr lang="en-CA" sz="2200" dirty="0">
                <a:latin typeface="+mn-lt"/>
              </a:rPr>
              <a:t>or higher</a:t>
            </a:r>
            <a:endParaRPr lang="en-US" sz="2200" dirty="0">
              <a:latin typeface="+mn-lt"/>
            </a:endParaRPr>
          </a:p>
          <a:p>
            <a:pPr fontAlgn="auto">
              <a:lnSpc>
                <a:spcPct val="90000"/>
              </a:lnSpc>
              <a:spcBef>
                <a:spcPts val="0"/>
              </a:spcBef>
              <a:spcAft>
                <a:spcPts val="0"/>
              </a:spcAft>
              <a:defRPr/>
            </a:pPr>
            <a:endParaRPr lang="en-US" sz="2200" dirty="0">
              <a:latin typeface="+mn-lt"/>
            </a:endParaRPr>
          </a:p>
          <a:p>
            <a:pPr fontAlgn="auto">
              <a:lnSpc>
                <a:spcPct val="90000"/>
              </a:lnSpc>
              <a:spcBef>
                <a:spcPts val="0"/>
              </a:spcBef>
              <a:spcAft>
                <a:spcPts val="0"/>
              </a:spcAft>
              <a:defRPr/>
            </a:pPr>
            <a:endParaRPr lang="en-US" sz="2200" dirty="0">
              <a:latin typeface="+mn-lt"/>
            </a:endParaRPr>
          </a:p>
        </p:txBody>
      </p:sp>
      <p:pic>
        <p:nvPicPr>
          <p:cNvPr id="106501" name="Picture 6" descr="Multisim.bmp"/>
          <p:cNvPicPr>
            <a:picLocks noChangeAspect="1"/>
          </p:cNvPicPr>
          <p:nvPr/>
        </p:nvPicPr>
        <p:blipFill>
          <a:blip r:embed="rId4" cstate="print"/>
          <a:srcRect/>
          <a:stretch>
            <a:fillRect/>
          </a:stretch>
        </p:blipFill>
        <p:spPr bwMode="auto">
          <a:xfrm>
            <a:off x="71438" y="2143125"/>
            <a:ext cx="3675062" cy="35004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3"/>
          <p:cNvSpPr>
            <a:spLocks noGrp="1"/>
          </p:cNvSpPr>
          <p:nvPr>
            <p:ph sz="half" idx="2"/>
          </p:nvPr>
        </p:nvSpPr>
        <p:spPr>
          <a:xfrm>
            <a:off x="4543425" y="1124712"/>
            <a:ext cx="4038600" cy="4949008"/>
          </a:xfrm>
        </p:spPr>
        <p:txBody>
          <a:bodyPr/>
          <a:lstStyle/>
          <a:p>
            <a:endParaRPr lang="en-US" dirty="0"/>
          </a:p>
        </p:txBody>
      </p:sp>
      <p:sp>
        <p:nvSpPr>
          <p:cNvPr id="13" name="TextBox 12"/>
          <p:cNvSpPr txBox="1"/>
          <p:nvPr/>
        </p:nvSpPr>
        <p:spPr>
          <a:xfrm>
            <a:off x="7562760" y="1905000"/>
            <a:ext cx="1572866" cy="261610"/>
          </a:xfrm>
          <a:prstGeom prst="rect">
            <a:avLst/>
          </a:prstGeom>
          <a:noFill/>
        </p:spPr>
        <p:txBody>
          <a:bodyPr wrap="none" rtlCol="0">
            <a:spAutoFit/>
          </a:bodyPr>
          <a:lstStyle/>
          <a:p>
            <a:r>
              <a:rPr lang="en-CA" sz="1100" dirty="0" smtClean="0">
                <a:latin typeface="+mn-lt"/>
              </a:rPr>
              <a:t>Main design file name</a:t>
            </a:r>
            <a:endParaRPr lang="en-CA" sz="1100" dirty="0">
              <a:latin typeface="+mn-lt"/>
            </a:endParaRPr>
          </a:p>
        </p:txBody>
      </p:sp>
      <p:sp>
        <p:nvSpPr>
          <p:cNvPr id="14" name="TextBox 13"/>
          <p:cNvSpPr txBox="1"/>
          <p:nvPr/>
        </p:nvSpPr>
        <p:spPr>
          <a:xfrm>
            <a:off x="7562760" y="4514850"/>
            <a:ext cx="1234633" cy="261610"/>
          </a:xfrm>
          <a:prstGeom prst="rect">
            <a:avLst/>
          </a:prstGeom>
          <a:noFill/>
        </p:spPr>
        <p:txBody>
          <a:bodyPr wrap="none" rtlCol="0">
            <a:spAutoFit/>
          </a:bodyPr>
          <a:lstStyle/>
          <a:p>
            <a:r>
              <a:rPr lang="en-CA" sz="1100" dirty="0" smtClean="0">
                <a:latin typeface="+mn-lt"/>
              </a:rPr>
              <a:t>MCU workspace</a:t>
            </a:r>
            <a:endParaRPr lang="en-CA" sz="1100" dirty="0">
              <a:latin typeface="+mn-lt"/>
            </a:endParaRPr>
          </a:p>
        </p:txBody>
      </p:sp>
      <p:sp>
        <p:nvSpPr>
          <p:cNvPr id="15" name="TextBox 14"/>
          <p:cNvSpPr txBox="1"/>
          <p:nvPr/>
        </p:nvSpPr>
        <p:spPr>
          <a:xfrm>
            <a:off x="7562760" y="2628900"/>
            <a:ext cx="1696298" cy="261610"/>
          </a:xfrm>
          <a:prstGeom prst="rect">
            <a:avLst/>
          </a:prstGeom>
          <a:noFill/>
        </p:spPr>
        <p:txBody>
          <a:bodyPr wrap="none" rtlCol="0">
            <a:spAutoFit/>
          </a:bodyPr>
          <a:lstStyle/>
          <a:p>
            <a:r>
              <a:rPr lang="en-CA" sz="1100" dirty="0" smtClean="0">
                <a:latin typeface="+mn-lt"/>
              </a:rPr>
              <a:t>1</a:t>
            </a:r>
            <a:r>
              <a:rPr lang="en-CA" sz="1100" baseline="30000" dirty="0" smtClean="0">
                <a:latin typeface="+mn-lt"/>
              </a:rPr>
              <a:t>st</a:t>
            </a:r>
            <a:r>
              <a:rPr lang="en-CA" sz="1100" dirty="0" smtClean="0">
                <a:latin typeface="+mn-lt"/>
              </a:rPr>
              <a:t> page/sheet of design</a:t>
            </a:r>
            <a:endParaRPr lang="en-CA" sz="1100" dirty="0">
              <a:latin typeface="+mn-lt"/>
            </a:endParaRPr>
          </a:p>
        </p:txBody>
      </p:sp>
      <p:cxnSp>
        <p:nvCxnSpPr>
          <p:cNvPr id="25" name="Straight Arrow Connector 24"/>
          <p:cNvCxnSpPr/>
          <p:nvPr/>
        </p:nvCxnSpPr>
        <p:spPr>
          <a:xfrm flipH="1">
            <a:off x="7208324" y="2788217"/>
            <a:ext cx="33029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7" name="Right Brace 26"/>
          <p:cNvSpPr/>
          <p:nvPr/>
        </p:nvSpPr>
        <p:spPr>
          <a:xfrm>
            <a:off x="7283975" y="2176718"/>
            <a:ext cx="288399" cy="499575"/>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CA" dirty="0"/>
          </a:p>
        </p:txBody>
      </p:sp>
      <p:sp>
        <p:nvSpPr>
          <p:cNvPr id="29" name="TextBox 28"/>
          <p:cNvSpPr txBox="1"/>
          <p:nvPr/>
        </p:nvSpPr>
        <p:spPr>
          <a:xfrm>
            <a:off x="7562760" y="3114675"/>
            <a:ext cx="1620957" cy="600164"/>
          </a:xfrm>
          <a:prstGeom prst="rect">
            <a:avLst/>
          </a:prstGeom>
          <a:noFill/>
        </p:spPr>
        <p:txBody>
          <a:bodyPr wrap="none" rtlCol="0">
            <a:spAutoFit/>
          </a:bodyPr>
          <a:lstStyle/>
          <a:p>
            <a:r>
              <a:rPr lang="en-CA" sz="1100" dirty="0" smtClean="0">
                <a:latin typeface="+mn-lt"/>
              </a:rPr>
              <a:t>Hierarchical blocks and</a:t>
            </a:r>
          </a:p>
          <a:p>
            <a:r>
              <a:rPr lang="en-US" sz="1100" dirty="0" smtClean="0">
                <a:latin typeface="+mn-lt"/>
              </a:rPr>
              <a:t>subcircuits of the 1</a:t>
            </a:r>
            <a:r>
              <a:rPr lang="en-US" sz="1100" baseline="30000" dirty="0" smtClean="0">
                <a:latin typeface="+mn-lt"/>
              </a:rPr>
              <a:t>st</a:t>
            </a:r>
            <a:r>
              <a:rPr lang="en-US" sz="1100" dirty="0" smtClean="0">
                <a:latin typeface="+mn-lt"/>
              </a:rPr>
              <a:t> </a:t>
            </a:r>
          </a:p>
          <a:p>
            <a:r>
              <a:rPr lang="en-US" sz="1100" dirty="0">
                <a:latin typeface="+mn-lt"/>
              </a:rPr>
              <a:t>s</a:t>
            </a:r>
            <a:r>
              <a:rPr lang="en-US" sz="1100" dirty="0" smtClean="0">
                <a:latin typeface="+mn-lt"/>
              </a:rPr>
              <a:t>heet</a:t>
            </a:r>
            <a:endParaRPr lang="en-CA" sz="1100" dirty="0">
              <a:latin typeface="+mn-lt"/>
            </a:endParaRPr>
          </a:p>
        </p:txBody>
      </p:sp>
      <p:sp>
        <p:nvSpPr>
          <p:cNvPr id="31" name="Right Brace 30"/>
          <p:cNvSpPr/>
          <p:nvPr/>
        </p:nvSpPr>
        <p:spPr>
          <a:xfrm>
            <a:off x="7274451" y="2919668"/>
            <a:ext cx="250300" cy="880807"/>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CA" dirty="0"/>
          </a:p>
        </p:txBody>
      </p:sp>
      <p:sp>
        <p:nvSpPr>
          <p:cNvPr id="32" name="TextBox 31"/>
          <p:cNvSpPr txBox="1"/>
          <p:nvPr/>
        </p:nvSpPr>
        <p:spPr>
          <a:xfrm>
            <a:off x="7562760" y="3819525"/>
            <a:ext cx="1393330" cy="261610"/>
          </a:xfrm>
          <a:prstGeom prst="rect">
            <a:avLst/>
          </a:prstGeom>
          <a:noFill/>
        </p:spPr>
        <p:txBody>
          <a:bodyPr wrap="none" rtlCol="0">
            <a:spAutoFit/>
          </a:bodyPr>
          <a:lstStyle/>
          <a:p>
            <a:r>
              <a:rPr lang="en-CA" sz="1100" dirty="0" smtClean="0">
                <a:latin typeface="+mn-lt"/>
              </a:rPr>
              <a:t>Description box file</a:t>
            </a:r>
            <a:endParaRPr lang="en-CA" sz="1100" dirty="0">
              <a:latin typeface="+mn-lt"/>
            </a:endParaRPr>
          </a:p>
        </p:txBody>
      </p:sp>
      <p:cxnSp>
        <p:nvCxnSpPr>
          <p:cNvPr id="33" name="Straight Arrow Connector 32"/>
          <p:cNvCxnSpPr/>
          <p:nvPr/>
        </p:nvCxnSpPr>
        <p:spPr>
          <a:xfrm flipH="1">
            <a:off x="7217849" y="3969317"/>
            <a:ext cx="33029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6" name="Right Brace 35"/>
          <p:cNvSpPr/>
          <p:nvPr/>
        </p:nvSpPr>
        <p:spPr>
          <a:xfrm>
            <a:off x="7264925" y="4338893"/>
            <a:ext cx="278875" cy="642682"/>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CA" dirty="0"/>
          </a:p>
        </p:txBody>
      </p:sp>
      <p:pic>
        <p:nvPicPr>
          <p:cNvPr id="12290" name="Picture 2" descr="C:\Users\fdomingu\Desktop\Course Update 12 to 13\Presentationv13\Msm_screenshots\s20.png"/>
          <p:cNvPicPr>
            <a:picLocks noChangeAspect="1" noChangeArrowheads="1"/>
          </p:cNvPicPr>
          <p:nvPr/>
        </p:nvPicPr>
        <p:blipFill>
          <a:blip r:embed="rId3" cstate="print"/>
          <a:srcRect/>
          <a:stretch>
            <a:fillRect/>
          </a:stretch>
        </p:blipFill>
        <p:spPr bwMode="auto">
          <a:xfrm>
            <a:off x="4081463" y="1428750"/>
            <a:ext cx="3133725" cy="4343400"/>
          </a:xfrm>
          <a:prstGeom prst="rect">
            <a:avLst/>
          </a:prstGeom>
          <a:noFill/>
        </p:spPr>
      </p:pic>
      <p:sp>
        <p:nvSpPr>
          <p:cNvPr id="124930" name="Rectangle 2"/>
          <p:cNvSpPr>
            <a:spLocks noGrp="1" noChangeArrowheads="1"/>
          </p:cNvSpPr>
          <p:nvPr>
            <p:ph type="title"/>
          </p:nvPr>
        </p:nvSpPr>
        <p:spPr/>
        <p:txBody>
          <a:bodyPr/>
          <a:lstStyle/>
          <a:p>
            <a:r>
              <a:rPr lang="en-CA" dirty="0" smtClean="0"/>
              <a:t>Design Toolbox       Hierarchy tab</a:t>
            </a:r>
            <a:endParaRPr lang="en-US" dirty="0" smtClean="0"/>
          </a:p>
        </p:txBody>
      </p:sp>
      <p:sp>
        <p:nvSpPr>
          <p:cNvPr id="124931" name="Rectangle 3"/>
          <p:cNvSpPr>
            <a:spLocks noGrp="1" noChangeArrowheads="1"/>
          </p:cNvSpPr>
          <p:nvPr>
            <p:ph sz="half" idx="1"/>
          </p:nvPr>
        </p:nvSpPr>
        <p:spPr/>
        <p:txBody>
          <a:bodyPr/>
          <a:lstStyle/>
          <a:p>
            <a:r>
              <a:rPr lang="en-CA" dirty="0" smtClean="0"/>
              <a:t>Design files</a:t>
            </a:r>
          </a:p>
          <a:p>
            <a:r>
              <a:rPr lang="en-CA" dirty="0" smtClean="0"/>
              <a:t>Design blocks</a:t>
            </a:r>
          </a:p>
          <a:p>
            <a:r>
              <a:rPr lang="en-CA" dirty="0" smtClean="0"/>
              <a:t>Variants</a:t>
            </a:r>
          </a:p>
          <a:p>
            <a:r>
              <a:rPr lang="en-CA" dirty="0" smtClean="0"/>
              <a:t>Description Box </a:t>
            </a:r>
          </a:p>
          <a:p>
            <a:r>
              <a:rPr lang="en-CA" dirty="0" smtClean="0"/>
              <a:t>Breadboard </a:t>
            </a:r>
            <a:r>
              <a:rPr lang="en-CA" sz="2200" dirty="0" smtClean="0"/>
              <a:t>(</a:t>
            </a:r>
            <a:r>
              <a:rPr lang="en-CA" sz="2200" i="1" dirty="0" smtClean="0"/>
              <a:t>Educational Edition)</a:t>
            </a:r>
            <a:endParaRPr lang="en-CA" sz="2200" dirty="0" smtClean="0"/>
          </a:p>
          <a:p>
            <a:r>
              <a:rPr lang="en-CA" dirty="0" smtClean="0"/>
              <a:t>MCU Projects</a:t>
            </a:r>
            <a:endParaRPr lang="en-US" dirty="0" smtClean="0"/>
          </a:p>
        </p:txBody>
      </p:sp>
      <p:pic>
        <p:nvPicPr>
          <p:cNvPr id="124933" name="Picture 5"/>
          <p:cNvPicPr>
            <a:picLocks noChangeAspect="1" noChangeArrowheads="1"/>
          </p:cNvPicPr>
          <p:nvPr/>
        </p:nvPicPr>
        <p:blipFill>
          <a:blip r:embed="rId4" cstate="print"/>
          <a:srcRect/>
          <a:stretch>
            <a:fillRect/>
          </a:stretch>
        </p:blipFill>
        <p:spPr bwMode="auto">
          <a:xfrm>
            <a:off x="3209544" y="393192"/>
            <a:ext cx="431800" cy="412750"/>
          </a:xfrm>
          <a:prstGeom prst="rect">
            <a:avLst/>
          </a:prstGeom>
          <a:noFill/>
          <a:ln w="9525">
            <a:noFill/>
            <a:miter lim="800000"/>
            <a:headEnd/>
            <a:tailEnd/>
          </a:ln>
        </p:spPr>
      </p:pic>
      <p:grpSp>
        <p:nvGrpSpPr>
          <p:cNvPr id="124934" name="Group 6"/>
          <p:cNvGrpSpPr>
            <a:grpSpLocks/>
          </p:cNvGrpSpPr>
          <p:nvPr/>
        </p:nvGrpSpPr>
        <p:grpSpPr bwMode="auto">
          <a:xfrm>
            <a:off x="192088" y="4849813"/>
            <a:ext cx="3743325" cy="1366837"/>
            <a:chOff x="295" y="2614"/>
            <a:chExt cx="2358" cy="861"/>
          </a:xfrm>
        </p:grpSpPr>
        <p:sp>
          <p:nvSpPr>
            <p:cNvPr id="124935" name="Text Box 7"/>
            <p:cNvSpPr txBox="1">
              <a:spLocks noChangeArrowheads="1"/>
            </p:cNvSpPr>
            <p:nvPr/>
          </p:nvSpPr>
          <p:spPr bwMode="auto">
            <a:xfrm>
              <a:off x="567" y="2704"/>
              <a:ext cx="2086" cy="674"/>
            </a:xfrm>
            <a:prstGeom prst="rect">
              <a:avLst/>
            </a:prstGeom>
            <a:noFill/>
            <a:ln w="9525">
              <a:noFill/>
              <a:miter lim="800000"/>
              <a:headEnd/>
              <a:tailEnd/>
            </a:ln>
          </p:spPr>
          <p:txBody>
            <a:bodyPr>
              <a:spAutoFit/>
            </a:bodyPr>
            <a:lstStyle/>
            <a:p>
              <a:r>
                <a:rPr lang="en-CA" sz="1600" b="1" dirty="0">
                  <a:latin typeface="Arial Narrow" pitchFamily="34" charset="0"/>
                </a:rPr>
                <a:t>Tip:</a:t>
              </a:r>
              <a:r>
                <a:rPr lang="en-CA" sz="1600" dirty="0">
                  <a:latin typeface="Arial Narrow" pitchFamily="34" charset="0"/>
                </a:rPr>
                <a:t> You can open, close, rename files from the design toolbox. You can also set active variants, active MCU projects and so on.</a:t>
              </a:r>
              <a:endParaRPr lang="en-US" sz="1600" dirty="0">
                <a:latin typeface="Arial Narrow" pitchFamily="34" charset="0"/>
              </a:endParaRPr>
            </a:p>
          </p:txBody>
        </p:sp>
        <p:pic>
          <p:nvPicPr>
            <p:cNvPr id="124936" name="Picture 8"/>
            <p:cNvPicPr>
              <a:picLocks noChangeAspect="1" noChangeArrowheads="1"/>
            </p:cNvPicPr>
            <p:nvPr/>
          </p:nvPicPr>
          <p:blipFill>
            <a:blip r:embed="rId5" cstate="print"/>
            <a:srcRect/>
            <a:stretch>
              <a:fillRect/>
            </a:stretch>
          </p:blipFill>
          <p:spPr bwMode="auto">
            <a:xfrm>
              <a:off x="342" y="2659"/>
              <a:ext cx="168" cy="246"/>
            </a:xfrm>
            <a:prstGeom prst="rect">
              <a:avLst/>
            </a:prstGeom>
            <a:noFill/>
            <a:ln w="9525">
              <a:noFill/>
              <a:miter lim="800000"/>
              <a:headEnd/>
              <a:tailEnd/>
            </a:ln>
          </p:spPr>
        </p:pic>
        <p:sp>
          <p:nvSpPr>
            <p:cNvPr id="124937" name="Rectangle 9"/>
            <p:cNvSpPr>
              <a:spLocks noChangeArrowheads="1"/>
            </p:cNvSpPr>
            <p:nvPr/>
          </p:nvSpPr>
          <p:spPr bwMode="auto">
            <a:xfrm>
              <a:off x="295" y="2614"/>
              <a:ext cx="2358" cy="861"/>
            </a:xfrm>
            <a:prstGeom prst="rect">
              <a:avLst/>
            </a:prstGeom>
            <a:noFill/>
            <a:ln w="9525">
              <a:solidFill>
                <a:schemeClr val="tx1"/>
              </a:solidFill>
              <a:prstDash val="dash"/>
              <a:miter lim="800000"/>
              <a:headEnd/>
              <a:tailEnd/>
            </a:ln>
          </p:spPr>
          <p:txBody>
            <a:bodyPr wrap="none" anchor="ctr"/>
            <a:lstStyle/>
            <a:p>
              <a:endParaRPr lang="en-US" dirty="0">
                <a:latin typeface="Arial Narrow" pitchFamily="34" charset="0"/>
              </a:endParaRPr>
            </a:p>
          </p:txBody>
        </p:sp>
      </p:grpSp>
      <p:cxnSp>
        <p:nvCxnSpPr>
          <p:cNvPr id="23" name="Straight Arrow Connector 22"/>
          <p:cNvCxnSpPr/>
          <p:nvPr/>
        </p:nvCxnSpPr>
        <p:spPr>
          <a:xfrm flipH="1">
            <a:off x="7217849" y="2054792"/>
            <a:ext cx="33029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2" name="TextBox 21"/>
          <p:cNvSpPr txBox="1"/>
          <p:nvPr/>
        </p:nvSpPr>
        <p:spPr>
          <a:xfrm>
            <a:off x="7553235" y="2257425"/>
            <a:ext cx="686406" cy="261610"/>
          </a:xfrm>
          <a:prstGeom prst="rect">
            <a:avLst/>
          </a:prstGeom>
          <a:noFill/>
        </p:spPr>
        <p:txBody>
          <a:bodyPr wrap="none" rtlCol="0">
            <a:spAutoFit/>
          </a:bodyPr>
          <a:lstStyle/>
          <a:p>
            <a:r>
              <a:rPr lang="en-CA" sz="1100" dirty="0" smtClean="0">
                <a:latin typeface="+mn-lt"/>
              </a:rPr>
              <a:t>Variants</a:t>
            </a:r>
            <a:endParaRPr lang="en-CA" sz="1100" dirty="0">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CA" dirty="0" smtClean="0"/>
              <a:t>Spreadsheet View</a:t>
            </a:r>
            <a:endParaRPr lang="en-US" dirty="0" smtClean="0"/>
          </a:p>
        </p:txBody>
      </p:sp>
      <p:sp>
        <p:nvSpPr>
          <p:cNvPr id="125955" name="Rectangle 3"/>
          <p:cNvSpPr>
            <a:spLocks noGrp="1" noChangeArrowheads="1"/>
          </p:cNvSpPr>
          <p:nvPr>
            <p:ph sz="quarter" idx="10"/>
          </p:nvPr>
        </p:nvSpPr>
        <p:spPr/>
        <p:txBody>
          <a:bodyPr/>
          <a:lstStyle/>
          <a:p>
            <a:r>
              <a:rPr lang="en-CA" dirty="0" smtClean="0"/>
              <a:t>Advanced parameter viewing and editing</a:t>
            </a:r>
          </a:p>
          <a:p>
            <a:r>
              <a:rPr lang="en-CA" dirty="0" smtClean="0"/>
              <a:t>Global perspective of objects and properties</a:t>
            </a:r>
          </a:p>
          <a:p>
            <a:r>
              <a:rPr lang="en-CA" dirty="0" smtClean="0"/>
              <a:t>Find and select components</a:t>
            </a:r>
          </a:p>
          <a:p>
            <a:r>
              <a:rPr lang="en-CA" dirty="0" smtClean="0"/>
              <a:t>Modify component or net properties</a:t>
            </a:r>
          </a:p>
          <a:p>
            <a:r>
              <a:rPr lang="en-CA" dirty="0" smtClean="0"/>
              <a:t>Review ERC, Simulation and other results</a:t>
            </a:r>
            <a:endParaRPr lang="en-US" dirty="0" smtClean="0"/>
          </a:p>
        </p:txBody>
      </p:sp>
      <p:sp>
        <p:nvSpPr>
          <p:cNvPr id="10" name="Content Placeholder 9"/>
          <p:cNvSpPr>
            <a:spLocks noGrp="1"/>
          </p:cNvSpPr>
          <p:nvPr>
            <p:ph sz="quarter" idx="11"/>
          </p:nvPr>
        </p:nvSpPr>
        <p:spPr/>
        <p:txBody>
          <a:bodyPr/>
          <a:lstStyle/>
          <a:p>
            <a:endParaRPr lang="en-US" dirty="0"/>
          </a:p>
        </p:txBody>
      </p:sp>
      <p:pic>
        <p:nvPicPr>
          <p:cNvPr id="125956" name="Picture 4" descr="spreadsheet_view_icon"/>
          <p:cNvPicPr>
            <a:picLocks noChangeAspect="1" noChangeArrowheads="1"/>
          </p:cNvPicPr>
          <p:nvPr/>
        </p:nvPicPr>
        <p:blipFill>
          <a:blip r:embed="rId3" cstate="print"/>
          <a:srcRect/>
          <a:stretch>
            <a:fillRect/>
          </a:stretch>
        </p:blipFill>
        <p:spPr bwMode="auto">
          <a:xfrm>
            <a:off x="3742944" y="393192"/>
            <a:ext cx="422275" cy="403225"/>
          </a:xfrm>
          <a:prstGeom prst="rect">
            <a:avLst/>
          </a:prstGeom>
          <a:noFill/>
          <a:ln w="9525">
            <a:solidFill>
              <a:srgbClr val="000000"/>
            </a:solidFill>
            <a:miter lim="800000"/>
            <a:headEnd/>
            <a:tailEnd/>
          </a:ln>
        </p:spPr>
      </p:pic>
      <p:grpSp>
        <p:nvGrpSpPr>
          <p:cNvPr id="125957" name="Group 13"/>
          <p:cNvGrpSpPr>
            <a:grpSpLocks/>
          </p:cNvGrpSpPr>
          <p:nvPr/>
        </p:nvGrpSpPr>
        <p:grpSpPr bwMode="auto">
          <a:xfrm>
            <a:off x="5651500" y="88900"/>
            <a:ext cx="3384550" cy="1152525"/>
            <a:chOff x="3560" y="164"/>
            <a:chExt cx="2132" cy="726"/>
          </a:xfrm>
        </p:grpSpPr>
        <p:sp>
          <p:nvSpPr>
            <p:cNvPr id="104456" name="Text Box 8"/>
            <p:cNvSpPr txBox="1">
              <a:spLocks noChangeArrowheads="1"/>
            </p:cNvSpPr>
            <p:nvPr/>
          </p:nvSpPr>
          <p:spPr bwMode="auto">
            <a:xfrm>
              <a:off x="3832" y="254"/>
              <a:ext cx="1860" cy="601"/>
            </a:xfrm>
            <a:prstGeom prst="rect">
              <a:avLst/>
            </a:prstGeom>
            <a:noFill/>
            <a:ln w="9525">
              <a:noFill/>
              <a:miter lim="800000"/>
              <a:headEnd/>
              <a:tailEnd/>
            </a:ln>
            <a:effectLst/>
          </p:spPr>
          <p:txBody>
            <a:bodyPr>
              <a:spAutoFit/>
            </a:bodyPr>
            <a:lstStyle/>
            <a:p>
              <a:pPr fontAlgn="auto">
                <a:spcBef>
                  <a:spcPts val="0"/>
                </a:spcBef>
                <a:spcAft>
                  <a:spcPts val="0"/>
                </a:spcAft>
                <a:defRPr/>
              </a:pPr>
              <a:r>
                <a:rPr lang="en-CA" sz="1400" b="1" dirty="0">
                  <a:latin typeface="Arial Narrow" pitchFamily="34" charset="0"/>
                </a:rPr>
                <a:t>Tip:</a:t>
              </a:r>
              <a:r>
                <a:rPr lang="en-CA" sz="1400" dirty="0">
                  <a:latin typeface="Arial Narrow" pitchFamily="34" charset="0"/>
                </a:rPr>
                <a:t> You can modify properties for multiple components or nets at once if you use the </a:t>
              </a:r>
              <a:r>
                <a:rPr lang="en-CA" sz="1400" dirty="0">
                  <a:latin typeface="+mj-lt"/>
                </a:rPr>
                <a:t>&lt;SHIFT&gt; or &lt;CTRL&gt; keys </a:t>
              </a:r>
              <a:r>
                <a:rPr lang="en-CA" sz="1400" dirty="0">
                  <a:latin typeface="Arial Narrow" pitchFamily="34" charset="0"/>
                </a:rPr>
                <a:t>for multiple selection.</a:t>
              </a:r>
              <a:endParaRPr lang="en-US" sz="1400" dirty="0">
                <a:latin typeface="Arial Narrow" pitchFamily="34" charset="0"/>
              </a:endParaRPr>
            </a:p>
          </p:txBody>
        </p:sp>
        <p:pic>
          <p:nvPicPr>
            <p:cNvPr id="125960" name="Picture 9"/>
            <p:cNvPicPr>
              <a:picLocks noChangeAspect="1" noChangeArrowheads="1"/>
            </p:cNvPicPr>
            <p:nvPr/>
          </p:nvPicPr>
          <p:blipFill>
            <a:blip r:embed="rId4" cstate="print"/>
            <a:srcRect/>
            <a:stretch>
              <a:fillRect/>
            </a:stretch>
          </p:blipFill>
          <p:spPr bwMode="auto">
            <a:xfrm>
              <a:off x="3607" y="209"/>
              <a:ext cx="168" cy="246"/>
            </a:xfrm>
            <a:prstGeom prst="rect">
              <a:avLst/>
            </a:prstGeom>
            <a:noFill/>
            <a:ln w="9525">
              <a:noFill/>
              <a:miter lim="800000"/>
              <a:headEnd/>
              <a:tailEnd/>
            </a:ln>
          </p:spPr>
        </p:pic>
        <p:sp>
          <p:nvSpPr>
            <p:cNvPr id="125961" name="Rectangle 10"/>
            <p:cNvSpPr>
              <a:spLocks noChangeArrowheads="1"/>
            </p:cNvSpPr>
            <p:nvPr/>
          </p:nvSpPr>
          <p:spPr bwMode="auto">
            <a:xfrm>
              <a:off x="3560" y="164"/>
              <a:ext cx="2132" cy="726"/>
            </a:xfrm>
            <a:prstGeom prst="rect">
              <a:avLst/>
            </a:prstGeom>
            <a:noFill/>
            <a:ln w="9525">
              <a:solidFill>
                <a:schemeClr val="tx1"/>
              </a:solidFill>
              <a:prstDash val="dash"/>
              <a:miter lim="800000"/>
              <a:headEnd/>
              <a:tailEnd/>
            </a:ln>
          </p:spPr>
          <p:txBody>
            <a:bodyPr wrap="none" anchor="ctr"/>
            <a:lstStyle/>
            <a:p>
              <a:endParaRPr lang="en-US" dirty="0">
                <a:latin typeface="Arial Narrow" pitchFamily="34" charset="0"/>
              </a:endParaRPr>
            </a:p>
          </p:txBody>
        </p:sp>
      </p:grpSp>
      <p:pic>
        <p:nvPicPr>
          <p:cNvPr id="125970" name="Picture 18" descr="C:\Users\fdomingu\Desktop\NEW Multisim Files\Presentation\Screenshots\png\S 21.png"/>
          <p:cNvPicPr>
            <a:picLocks noChangeAspect="1" noChangeArrowheads="1"/>
          </p:cNvPicPr>
          <p:nvPr/>
        </p:nvPicPr>
        <p:blipFill>
          <a:blip r:embed="rId5" cstate="print"/>
          <a:srcRect/>
          <a:stretch>
            <a:fillRect/>
          </a:stretch>
        </p:blipFill>
        <p:spPr bwMode="auto">
          <a:xfrm>
            <a:off x="722107" y="3793424"/>
            <a:ext cx="7173912" cy="211455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srcRect/>
          <a:stretch>
            <a:fillRect/>
          </a:stretch>
        </p:blipFill>
        <p:spPr bwMode="auto">
          <a:xfrm>
            <a:off x="4643252" y="1977651"/>
            <a:ext cx="4061361" cy="3190796"/>
          </a:xfrm>
          <a:prstGeom prst="rect">
            <a:avLst/>
          </a:prstGeom>
          <a:noFill/>
          <a:ln w="9525">
            <a:noFill/>
            <a:miter lim="800000"/>
            <a:headEnd/>
            <a:tailEnd/>
          </a:ln>
        </p:spPr>
      </p:pic>
      <p:sp>
        <p:nvSpPr>
          <p:cNvPr id="128002" name="Rectangle 2"/>
          <p:cNvSpPr>
            <a:spLocks noGrp="1" noChangeArrowheads="1"/>
          </p:cNvSpPr>
          <p:nvPr>
            <p:ph type="title"/>
          </p:nvPr>
        </p:nvSpPr>
        <p:spPr/>
        <p:txBody>
          <a:bodyPr/>
          <a:lstStyle/>
          <a:p>
            <a:r>
              <a:rPr lang="en-CA" dirty="0" smtClean="0"/>
              <a:t>Workspace Area</a:t>
            </a:r>
            <a:endParaRPr lang="en-US" dirty="0" smtClean="0"/>
          </a:p>
        </p:txBody>
      </p:sp>
      <p:sp>
        <p:nvSpPr>
          <p:cNvPr id="128003" name="Rectangle 3"/>
          <p:cNvSpPr>
            <a:spLocks noGrp="1" noChangeArrowheads="1"/>
          </p:cNvSpPr>
          <p:nvPr>
            <p:ph sz="half" idx="1"/>
          </p:nvPr>
        </p:nvSpPr>
        <p:spPr>
          <a:xfrm>
            <a:off x="478333" y="1124712"/>
            <a:ext cx="3436442" cy="4949008"/>
          </a:xfrm>
        </p:spPr>
        <p:txBody>
          <a:bodyPr/>
          <a:lstStyle/>
          <a:p>
            <a:r>
              <a:rPr lang="en-CA" dirty="0" smtClean="0"/>
              <a:t>Schematic area</a:t>
            </a:r>
          </a:p>
          <a:p>
            <a:r>
              <a:rPr lang="en-CA" dirty="0" smtClean="0"/>
              <a:t>Multiple tabs</a:t>
            </a:r>
          </a:p>
          <a:p>
            <a:r>
              <a:rPr lang="en-CA" dirty="0" smtClean="0"/>
              <a:t>Zoom in and out with the mouse wheel </a:t>
            </a:r>
            <a:r>
              <a:rPr lang="en-CA" sz="2200" dirty="0" smtClean="0"/>
              <a:t>(default)</a:t>
            </a:r>
          </a:p>
          <a:p>
            <a:r>
              <a:rPr lang="en-CA" dirty="0" smtClean="0"/>
              <a:t>Use </a:t>
            </a:r>
            <a:r>
              <a:rPr lang="en-CA" b="1" dirty="0" smtClean="0"/>
              <a:t>View </a:t>
            </a:r>
            <a:r>
              <a:rPr lang="en-CA" dirty="0" smtClean="0"/>
              <a:t>menu to show/hide Grid and Page Border</a:t>
            </a:r>
            <a:endParaRPr lang="en-US" dirty="0" smtClean="0"/>
          </a:p>
        </p:txBody>
      </p:sp>
      <p:sp>
        <p:nvSpPr>
          <p:cNvPr id="13" name="Content Placeholder 12"/>
          <p:cNvSpPr>
            <a:spLocks noGrp="1"/>
          </p:cNvSpPr>
          <p:nvPr>
            <p:ph sz="half" idx="2"/>
          </p:nvPr>
        </p:nvSpPr>
        <p:spPr/>
        <p:txBody>
          <a:bodyPr/>
          <a:lstStyle/>
          <a:p>
            <a:endParaRPr lang="en-US" dirty="0"/>
          </a:p>
        </p:txBody>
      </p:sp>
      <p:sp>
        <p:nvSpPr>
          <p:cNvPr id="128005" name="TextBox 10"/>
          <p:cNvSpPr txBox="1">
            <a:spLocks noChangeArrowheads="1"/>
          </p:cNvSpPr>
          <p:nvPr/>
        </p:nvSpPr>
        <p:spPr bwMode="auto">
          <a:xfrm>
            <a:off x="7689849" y="946150"/>
            <a:ext cx="949325" cy="600075"/>
          </a:xfrm>
          <a:prstGeom prst="rect">
            <a:avLst/>
          </a:prstGeom>
          <a:noFill/>
          <a:ln w="9525">
            <a:noFill/>
            <a:miter lim="800000"/>
            <a:headEnd/>
            <a:tailEnd/>
          </a:ln>
        </p:spPr>
        <p:txBody>
          <a:bodyPr wrap="square">
            <a:spAutoFit/>
          </a:bodyPr>
          <a:lstStyle/>
          <a:p>
            <a:pPr algn="ctr"/>
            <a:r>
              <a:rPr lang="en-CA" sz="1100" dirty="0">
                <a:latin typeface="Arial Narrow" pitchFamily="34" charset="0"/>
              </a:rPr>
              <a:t>Design</a:t>
            </a:r>
          </a:p>
          <a:p>
            <a:pPr algn="ctr"/>
            <a:r>
              <a:rPr lang="en-CA" sz="1100" dirty="0">
                <a:latin typeface="Arial Narrow" pitchFamily="34" charset="0"/>
              </a:rPr>
              <a:t>Workspace Area</a:t>
            </a:r>
            <a:endParaRPr lang="en-US" sz="1100" dirty="0">
              <a:latin typeface="Arial Narrow" pitchFamily="34" charset="0"/>
            </a:endParaRPr>
          </a:p>
        </p:txBody>
      </p:sp>
      <p:sp>
        <p:nvSpPr>
          <p:cNvPr id="128006" name="TextBox 12"/>
          <p:cNvSpPr txBox="1">
            <a:spLocks noChangeArrowheads="1"/>
          </p:cNvSpPr>
          <p:nvPr/>
        </p:nvSpPr>
        <p:spPr bwMode="auto">
          <a:xfrm>
            <a:off x="5518150" y="5441950"/>
            <a:ext cx="860425" cy="430213"/>
          </a:xfrm>
          <a:prstGeom prst="rect">
            <a:avLst/>
          </a:prstGeom>
          <a:noFill/>
          <a:ln w="9525">
            <a:noFill/>
            <a:miter lim="800000"/>
            <a:headEnd/>
            <a:tailEnd/>
          </a:ln>
        </p:spPr>
        <p:txBody>
          <a:bodyPr>
            <a:spAutoFit/>
          </a:bodyPr>
          <a:lstStyle/>
          <a:p>
            <a:pPr algn="ctr"/>
            <a:r>
              <a:rPr lang="en-CA" sz="1100" dirty="0">
                <a:latin typeface="Arial Narrow" pitchFamily="34" charset="0"/>
              </a:rPr>
              <a:t>Multiple Design Tabs</a:t>
            </a:r>
            <a:endParaRPr lang="en-US" sz="1100" dirty="0">
              <a:latin typeface="Arial Narrow" pitchFamily="34" charset="0"/>
            </a:endParaRPr>
          </a:p>
        </p:txBody>
      </p:sp>
      <p:sp>
        <p:nvSpPr>
          <p:cNvPr id="128010" name="TextBox 22"/>
          <p:cNvSpPr txBox="1">
            <a:spLocks noChangeArrowheads="1"/>
          </p:cNvSpPr>
          <p:nvPr/>
        </p:nvSpPr>
        <p:spPr bwMode="auto">
          <a:xfrm>
            <a:off x="5581650" y="1030288"/>
            <a:ext cx="781050" cy="431800"/>
          </a:xfrm>
          <a:prstGeom prst="rect">
            <a:avLst/>
          </a:prstGeom>
          <a:noFill/>
          <a:ln w="9525">
            <a:noFill/>
            <a:miter lim="800000"/>
            <a:headEnd/>
            <a:tailEnd/>
          </a:ln>
        </p:spPr>
        <p:txBody>
          <a:bodyPr>
            <a:spAutoFit/>
          </a:bodyPr>
          <a:lstStyle/>
          <a:p>
            <a:pPr algn="ctr"/>
            <a:r>
              <a:rPr lang="en-CA" sz="1100" dirty="0">
                <a:latin typeface="Arial Narrow" pitchFamily="34" charset="0"/>
              </a:rPr>
              <a:t>Page Borders</a:t>
            </a:r>
            <a:endParaRPr lang="en-US" sz="1100" dirty="0">
              <a:latin typeface="Arial Narrow" pitchFamily="34" charset="0"/>
            </a:endParaRPr>
          </a:p>
        </p:txBody>
      </p:sp>
      <p:cxnSp>
        <p:nvCxnSpPr>
          <p:cNvPr id="15" name="Straight Arrow Connector 14"/>
          <p:cNvCxnSpPr>
            <a:stCxn id="128010" idx="2"/>
          </p:cNvCxnSpPr>
          <p:nvPr/>
        </p:nvCxnSpPr>
        <p:spPr>
          <a:xfrm flipH="1">
            <a:off x="5522026" y="1462088"/>
            <a:ext cx="450149" cy="109110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a:stCxn id="128005" idx="2"/>
          </p:cNvCxnSpPr>
          <p:nvPr/>
        </p:nvCxnSpPr>
        <p:spPr>
          <a:xfrm flipH="1">
            <a:off x="7010400" y="1546225"/>
            <a:ext cx="1154112" cy="14351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128006" idx="0"/>
          </p:cNvCxnSpPr>
          <p:nvPr/>
        </p:nvCxnSpPr>
        <p:spPr>
          <a:xfrm flipH="1" flipV="1">
            <a:off x="5657850" y="4343400"/>
            <a:ext cx="290513" cy="10985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a:stCxn id="128006" idx="0"/>
          </p:cNvCxnSpPr>
          <p:nvPr/>
        </p:nvCxnSpPr>
        <p:spPr>
          <a:xfrm flipV="1">
            <a:off x="5948363" y="4333875"/>
            <a:ext cx="357187" cy="11080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a:stCxn id="128006" idx="0"/>
          </p:cNvCxnSpPr>
          <p:nvPr/>
        </p:nvCxnSpPr>
        <p:spPr>
          <a:xfrm flipV="1">
            <a:off x="5948363" y="4343400"/>
            <a:ext cx="1262062" cy="10985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8" name="Picture 4" descr="Fig 03-01"/>
          <p:cNvPicPr>
            <a:picLocks noChangeAspect="1" noChangeArrowheads="1"/>
          </p:cNvPicPr>
          <p:nvPr/>
        </p:nvPicPr>
        <p:blipFill>
          <a:blip r:embed="rId3" cstate="print"/>
          <a:srcRect/>
          <a:stretch>
            <a:fillRect/>
          </a:stretch>
        </p:blipFill>
        <p:spPr bwMode="auto">
          <a:xfrm>
            <a:off x="4714875" y="1276350"/>
            <a:ext cx="4213225" cy="2579688"/>
          </a:xfrm>
          <a:prstGeom prst="rect">
            <a:avLst/>
          </a:prstGeom>
          <a:noFill/>
          <a:ln w="9525">
            <a:noFill/>
            <a:miter lim="800000"/>
            <a:headEnd/>
            <a:tailEnd/>
          </a:ln>
        </p:spPr>
      </p:pic>
      <p:sp>
        <p:nvSpPr>
          <p:cNvPr id="129026" name="Rectangle 2"/>
          <p:cNvSpPr>
            <a:spLocks noGrp="1" noChangeArrowheads="1"/>
          </p:cNvSpPr>
          <p:nvPr>
            <p:ph type="title"/>
          </p:nvPr>
        </p:nvSpPr>
        <p:spPr/>
        <p:txBody>
          <a:bodyPr/>
          <a:lstStyle/>
          <a:p>
            <a:r>
              <a:rPr lang="en-CA" dirty="0" smtClean="0"/>
              <a:t>Schematic Capture</a:t>
            </a:r>
            <a:endParaRPr lang="en-US" dirty="0" smtClean="0"/>
          </a:p>
        </p:txBody>
      </p:sp>
      <p:sp>
        <p:nvSpPr>
          <p:cNvPr id="129027" name="Rectangle 3"/>
          <p:cNvSpPr>
            <a:spLocks noGrp="1" noChangeArrowheads="1"/>
          </p:cNvSpPr>
          <p:nvPr>
            <p:ph sz="quarter" idx="10"/>
          </p:nvPr>
        </p:nvSpPr>
        <p:spPr/>
        <p:txBody>
          <a:bodyPr>
            <a:normAutofit/>
          </a:bodyPr>
          <a:lstStyle/>
          <a:p>
            <a:r>
              <a:rPr lang="en-CA" dirty="0" smtClean="0"/>
              <a:t>Multisim offers click-and-place capture mode</a:t>
            </a:r>
          </a:p>
          <a:p>
            <a:r>
              <a:rPr lang="en-CA" dirty="0" smtClean="0"/>
              <a:t>Integrated with simulation</a:t>
            </a:r>
          </a:p>
          <a:p>
            <a:endParaRPr lang="en-CA" dirty="0" smtClean="0"/>
          </a:p>
          <a:p>
            <a:pPr>
              <a:buNone/>
            </a:pPr>
            <a:endParaRPr lang="en-CA" dirty="0" smtClean="0"/>
          </a:p>
          <a:p>
            <a:pPr>
              <a:buNone/>
            </a:pPr>
            <a:r>
              <a:rPr lang="en-CA" dirty="0" smtClean="0"/>
              <a:t>Three step process:</a:t>
            </a:r>
            <a:endParaRPr lang="en-US" dirty="0" smtClean="0"/>
          </a:p>
        </p:txBody>
      </p:sp>
      <p:sp>
        <p:nvSpPr>
          <p:cNvPr id="16" name="Content Placeholder 15"/>
          <p:cNvSpPr>
            <a:spLocks noGrp="1"/>
          </p:cNvSpPr>
          <p:nvPr>
            <p:ph sz="quarter" idx="11"/>
          </p:nvPr>
        </p:nvSpPr>
        <p:spPr/>
        <p:txBody>
          <a:bodyPr/>
          <a:lstStyle/>
          <a:p>
            <a:endParaRPr lang="en-US" dirty="0"/>
          </a:p>
        </p:txBody>
      </p:sp>
      <p:grpSp>
        <p:nvGrpSpPr>
          <p:cNvPr id="129029" name="Group 15"/>
          <p:cNvGrpSpPr>
            <a:grpSpLocks/>
          </p:cNvGrpSpPr>
          <p:nvPr/>
        </p:nvGrpSpPr>
        <p:grpSpPr bwMode="auto">
          <a:xfrm>
            <a:off x="539750" y="4071938"/>
            <a:ext cx="7993063" cy="1724025"/>
            <a:chOff x="340" y="2614"/>
            <a:chExt cx="5035" cy="1086"/>
          </a:xfrm>
        </p:grpSpPr>
        <p:grpSp>
          <p:nvGrpSpPr>
            <p:cNvPr id="129030" name="Group 10"/>
            <p:cNvGrpSpPr>
              <a:grpSpLocks/>
            </p:cNvGrpSpPr>
            <p:nvPr/>
          </p:nvGrpSpPr>
          <p:grpSpPr bwMode="auto">
            <a:xfrm>
              <a:off x="385" y="2614"/>
              <a:ext cx="4990" cy="303"/>
              <a:chOff x="385" y="2523"/>
              <a:chExt cx="4990" cy="576"/>
            </a:xfrm>
          </p:grpSpPr>
          <p:sp>
            <p:nvSpPr>
              <p:cNvPr id="129034" name="AutoShape 5"/>
              <p:cNvSpPr>
                <a:spLocks noChangeArrowheads="1"/>
              </p:cNvSpPr>
              <p:nvPr/>
            </p:nvSpPr>
            <p:spPr bwMode="auto">
              <a:xfrm>
                <a:off x="385" y="2523"/>
                <a:ext cx="1361" cy="576"/>
              </a:xfrm>
              <a:prstGeom prst="roundRect">
                <a:avLst>
                  <a:gd name="adj" fmla="val 16667"/>
                </a:avLst>
              </a:prstGeom>
              <a:solidFill>
                <a:srgbClr val="5E84B8"/>
              </a:solidFill>
              <a:ln w="9525">
                <a:noFill/>
                <a:round/>
                <a:headEnd/>
                <a:tailEnd/>
              </a:ln>
            </p:spPr>
            <p:txBody>
              <a:bodyPr wrap="none" anchor="ctr"/>
              <a:lstStyle/>
              <a:p>
                <a:pPr algn="ctr"/>
                <a:r>
                  <a:rPr lang="en-CA" sz="2000" b="1" dirty="0">
                    <a:solidFill>
                      <a:schemeClr val="bg1"/>
                    </a:solidFill>
                    <a:latin typeface="Arial Narrow" pitchFamily="34" charset="0"/>
                  </a:rPr>
                  <a:t>Select</a:t>
                </a:r>
                <a:endParaRPr lang="en-US" sz="2000" b="1" dirty="0">
                  <a:solidFill>
                    <a:schemeClr val="bg1"/>
                  </a:solidFill>
                  <a:latin typeface="Arial Narrow" pitchFamily="34" charset="0"/>
                </a:endParaRPr>
              </a:p>
            </p:txBody>
          </p:sp>
          <p:sp>
            <p:nvSpPr>
              <p:cNvPr id="129035" name="AutoShape 6"/>
              <p:cNvSpPr>
                <a:spLocks noChangeArrowheads="1"/>
              </p:cNvSpPr>
              <p:nvPr/>
            </p:nvSpPr>
            <p:spPr bwMode="auto">
              <a:xfrm>
                <a:off x="2199" y="2523"/>
                <a:ext cx="1361" cy="576"/>
              </a:xfrm>
              <a:prstGeom prst="roundRect">
                <a:avLst>
                  <a:gd name="adj" fmla="val 16667"/>
                </a:avLst>
              </a:prstGeom>
              <a:solidFill>
                <a:srgbClr val="5E84B8"/>
              </a:solidFill>
              <a:ln w="9525">
                <a:noFill/>
                <a:round/>
                <a:headEnd/>
                <a:tailEnd/>
              </a:ln>
            </p:spPr>
            <p:txBody>
              <a:bodyPr wrap="none" anchor="ctr"/>
              <a:lstStyle/>
              <a:p>
                <a:pPr algn="ctr"/>
                <a:r>
                  <a:rPr lang="en-CA" sz="2000" b="1" dirty="0">
                    <a:solidFill>
                      <a:schemeClr val="bg1"/>
                    </a:solidFill>
                    <a:latin typeface="Arial Narrow" pitchFamily="34" charset="0"/>
                  </a:rPr>
                  <a:t>Place</a:t>
                </a:r>
                <a:endParaRPr lang="en-US" sz="2000" b="1" dirty="0">
                  <a:solidFill>
                    <a:schemeClr val="bg1"/>
                  </a:solidFill>
                  <a:latin typeface="Arial Narrow" pitchFamily="34" charset="0"/>
                </a:endParaRPr>
              </a:p>
            </p:txBody>
          </p:sp>
          <p:sp>
            <p:nvSpPr>
              <p:cNvPr id="129036" name="AutoShape 7"/>
              <p:cNvSpPr>
                <a:spLocks noChangeArrowheads="1"/>
              </p:cNvSpPr>
              <p:nvPr/>
            </p:nvSpPr>
            <p:spPr bwMode="auto">
              <a:xfrm>
                <a:off x="4014" y="2523"/>
                <a:ext cx="1361" cy="576"/>
              </a:xfrm>
              <a:prstGeom prst="roundRect">
                <a:avLst>
                  <a:gd name="adj" fmla="val 16667"/>
                </a:avLst>
              </a:prstGeom>
              <a:solidFill>
                <a:srgbClr val="5E84B8"/>
              </a:solidFill>
              <a:ln w="9525">
                <a:noFill/>
                <a:round/>
                <a:headEnd/>
                <a:tailEnd/>
              </a:ln>
            </p:spPr>
            <p:txBody>
              <a:bodyPr wrap="none" anchor="ctr"/>
              <a:lstStyle/>
              <a:p>
                <a:pPr algn="ctr"/>
                <a:r>
                  <a:rPr lang="en-CA" sz="2000" b="1" dirty="0">
                    <a:solidFill>
                      <a:schemeClr val="bg1"/>
                    </a:solidFill>
                    <a:latin typeface="Arial Narrow" pitchFamily="34" charset="0"/>
                  </a:rPr>
                  <a:t>Wire</a:t>
                </a:r>
                <a:endParaRPr lang="en-US" sz="2000" b="1" dirty="0">
                  <a:solidFill>
                    <a:schemeClr val="bg1"/>
                  </a:solidFill>
                  <a:latin typeface="Arial Narrow" pitchFamily="34" charset="0"/>
                </a:endParaRPr>
              </a:p>
            </p:txBody>
          </p:sp>
          <p:cxnSp>
            <p:nvCxnSpPr>
              <p:cNvPr id="129037" name="AutoShape 8"/>
              <p:cNvCxnSpPr>
                <a:cxnSpLocks noChangeShapeType="1"/>
                <a:stCxn id="129034" idx="3"/>
                <a:endCxn id="129035" idx="1"/>
              </p:cNvCxnSpPr>
              <p:nvPr/>
            </p:nvCxnSpPr>
            <p:spPr bwMode="auto">
              <a:xfrm>
                <a:off x="1746" y="2811"/>
                <a:ext cx="453" cy="0"/>
              </a:xfrm>
              <a:prstGeom prst="straightConnector1">
                <a:avLst/>
              </a:prstGeom>
              <a:noFill/>
              <a:ln w="76200">
                <a:solidFill>
                  <a:srgbClr val="99CCFF"/>
                </a:solidFill>
                <a:round/>
                <a:headEnd/>
                <a:tailEnd type="triangle" w="med" len="med"/>
              </a:ln>
            </p:spPr>
          </p:cxnSp>
          <p:cxnSp>
            <p:nvCxnSpPr>
              <p:cNvPr id="129038" name="AutoShape 9"/>
              <p:cNvCxnSpPr>
                <a:cxnSpLocks noChangeShapeType="1"/>
                <a:stCxn id="129035" idx="3"/>
                <a:endCxn id="129036" idx="1"/>
              </p:cNvCxnSpPr>
              <p:nvPr/>
            </p:nvCxnSpPr>
            <p:spPr bwMode="auto">
              <a:xfrm>
                <a:off x="3560" y="2811"/>
                <a:ext cx="454" cy="0"/>
              </a:xfrm>
              <a:prstGeom prst="straightConnector1">
                <a:avLst/>
              </a:prstGeom>
              <a:noFill/>
              <a:ln w="76200">
                <a:solidFill>
                  <a:srgbClr val="99CCFF"/>
                </a:solidFill>
                <a:round/>
                <a:headEnd/>
                <a:tailEnd type="triangle" w="med" len="med"/>
              </a:ln>
            </p:spPr>
          </p:cxnSp>
        </p:grpSp>
        <p:sp>
          <p:nvSpPr>
            <p:cNvPr id="129031" name="Text Box 11"/>
            <p:cNvSpPr txBox="1">
              <a:spLocks noChangeArrowheads="1"/>
            </p:cNvSpPr>
            <p:nvPr/>
          </p:nvSpPr>
          <p:spPr bwMode="auto">
            <a:xfrm>
              <a:off x="340" y="2944"/>
              <a:ext cx="1522" cy="756"/>
            </a:xfrm>
            <a:prstGeom prst="rect">
              <a:avLst/>
            </a:prstGeom>
            <a:noFill/>
            <a:ln w="9525">
              <a:noFill/>
              <a:miter lim="800000"/>
              <a:headEnd/>
              <a:tailEnd/>
            </a:ln>
          </p:spPr>
          <p:txBody>
            <a:bodyPr wrap="none">
              <a:spAutoFit/>
            </a:bodyPr>
            <a:lstStyle/>
            <a:p>
              <a:r>
                <a:rPr lang="en-CA" dirty="0">
                  <a:latin typeface="+mn-lt"/>
                </a:rPr>
                <a:t>Component Database</a:t>
              </a:r>
            </a:p>
            <a:p>
              <a:r>
                <a:rPr lang="en-CA" dirty="0">
                  <a:latin typeface="+mn-lt"/>
                </a:rPr>
                <a:t>In-Use List</a:t>
              </a:r>
            </a:p>
            <a:p>
              <a:r>
                <a:rPr lang="en-CA" dirty="0">
                  <a:latin typeface="+mn-lt"/>
                </a:rPr>
                <a:t>Copy</a:t>
              </a:r>
            </a:p>
            <a:p>
              <a:r>
                <a:rPr lang="en-CA" dirty="0">
                  <a:latin typeface="+mn-lt"/>
                </a:rPr>
                <a:t>Replace</a:t>
              </a:r>
              <a:endParaRPr lang="en-US" dirty="0">
                <a:latin typeface="+mn-lt"/>
              </a:endParaRPr>
            </a:p>
          </p:txBody>
        </p:sp>
        <p:sp>
          <p:nvSpPr>
            <p:cNvPr id="129032" name="Text Box 12"/>
            <p:cNvSpPr txBox="1">
              <a:spLocks noChangeArrowheads="1"/>
            </p:cNvSpPr>
            <p:nvPr/>
          </p:nvSpPr>
          <p:spPr bwMode="auto">
            <a:xfrm>
              <a:off x="2156" y="2931"/>
              <a:ext cx="957" cy="582"/>
            </a:xfrm>
            <a:prstGeom prst="rect">
              <a:avLst/>
            </a:prstGeom>
            <a:noFill/>
            <a:ln w="9525">
              <a:noFill/>
              <a:miter lim="800000"/>
              <a:headEnd/>
              <a:tailEnd/>
            </a:ln>
          </p:spPr>
          <p:txBody>
            <a:bodyPr wrap="none">
              <a:spAutoFit/>
            </a:bodyPr>
            <a:lstStyle/>
            <a:p>
              <a:r>
                <a:rPr lang="en-CA" dirty="0">
                  <a:latin typeface="+mn-lt"/>
                </a:rPr>
                <a:t>Rotate</a:t>
              </a:r>
            </a:p>
            <a:p>
              <a:r>
                <a:rPr lang="en-CA" dirty="0">
                  <a:latin typeface="+mn-lt"/>
                </a:rPr>
                <a:t>Flip</a:t>
              </a:r>
            </a:p>
            <a:p>
              <a:r>
                <a:rPr lang="en-CA" dirty="0">
                  <a:latin typeface="+mn-lt"/>
                </a:rPr>
                <a:t>Multi-section</a:t>
              </a:r>
              <a:endParaRPr lang="en-US" dirty="0">
                <a:latin typeface="+mn-lt"/>
              </a:endParaRPr>
            </a:p>
          </p:txBody>
        </p:sp>
        <p:sp>
          <p:nvSpPr>
            <p:cNvPr id="129033" name="Text Box 13"/>
            <p:cNvSpPr txBox="1">
              <a:spLocks noChangeArrowheads="1"/>
            </p:cNvSpPr>
            <p:nvPr/>
          </p:nvSpPr>
          <p:spPr bwMode="auto">
            <a:xfrm>
              <a:off x="4051" y="2931"/>
              <a:ext cx="996" cy="756"/>
            </a:xfrm>
            <a:prstGeom prst="rect">
              <a:avLst/>
            </a:prstGeom>
            <a:noFill/>
            <a:ln w="9525">
              <a:noFill/>
              <a:miter lim="800000"/>
              <a:headEnd/>
              <a:tailEnd/>
            </a:ln>
          </p:spPr>
          <p:txBody>
            <a:bodyPr wrap="none">
              <a:spAutoFit/>
            </a:bodyPr>
            <a:lstStyle/>
            <a:p>
              <a:r>
                <a:rPr lang="en-CA" dirty="0">
                  <a:latin typeface="+mn-lt"/>
                </a:rPr>
                <a:t>Automatic</a:t>
              </a:r>
            </a:p>
            <a:p>
              <a:r>
                <a:rPr lang="en-CA" dirty="0">
                  <a:latin typeface="+mn-lt"/>
                </a:rPr>
                <a:t>Touching-pins</a:t>
              </a:r>
            </a:p>
            <a:p>
              <a:r>
                <a:rPr lang="en-CA" dirty="0">
                  <a:latin typeface="+mn-lt"/>
                </a:rPr>
                <a:t>Dropping</a:t>
              </a:r>
            </a:p>
            <a:p>
              <a:endParaRPr lang="en-US" dirty="0">
                <a:latin typeface="+mn-lt"/>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CA" dirty="0" smtClean="0"/>
              <a:t>Components</a:t>
            </a:r>
            <a:endParaRPr lang="en-US" dirty="0" smtClean="0"/>
          </a:p>
        </p:txBody>
      </p:sp>
      <p:sp>
        <p:nvSpPr>
          <p:cNvPr id="130051" name="Rectangle 3"/>
          <p:cNvSpPr>
            <a:spLocks noGrp="1" noChangeArrowheads="1"/>
          </p:cNvSpPr>
          <p:nvPr>
            <p:ph sz="quarter" idx="10"/>
          </p:nvPr>
        </p:nvSpPr>
        <p:spPr/>
        <p:txBody>
          <a:bodyPr/>
          <a:lstStyle/>
          <a:p>
            <a:r>
              <a:rPr lang="en-CA" dirty="0" smtClean="0"/>
              <a:t>Symbolic representation of actual parts</a:t>
            </a:r>
          </a:p>
          <a:p>
            <a:r>
              <a:rPr lang="en-CA" dirty="0" smtClean="0"/>
              <a:t>All components have a symbol</a:t>
            </a:r>
          </a:p>
          <a:p>
            <a:r>
              <a:rPr lang="en-CA" dirty="0" smtClean="0"/>
              <a:t>Many components have a SPICE model and footprint</a:t>
            </a:r>
          </a:p>
        </p:txBody>
      </p:sp>
      <p:sp>
        <p:nvSpPr>
          <p:cNvPr id="14" name="Content Placeholder 13"/>
          <p:cNvSpPr>
            <a:spLocks noGrp="1"/>
          </p:cNvSpPr>
          <p:nvPr>
            <p:ph sz="quarter" idx="11"/>
          </p:nvPr>
        </p:nvSpPr>
        <p:spPr/>
        <p:txBody>
          <a:bodyPr/>
          <a:lstStyle/>
          <a:p>
            <a:endParaRPr lang="en-US" dirty="0"/>
          </a:p>
        </p:txBody>
      </p:sp>
      <p:grpSp>
        <p:nvGrpSpPr>
          <p:cNvPr id="130052" name="Group 20"/>
          <p:cNvGrpSpPr>
            <a:grpSpLocks/>
          </p:cNvGrpSpPr>
          <p:nvPr/>
        </p:nvGrpSpPr>
        <p:grpSpPr bwMode="auto">
          <a:xfrm>
            <a:off x="539750" y="3022600"/>
            <a:ext cx="8064500" cy="3024188"/>
            <a:chOff x="340" y="2024"/>
            <a:chExt cx="5080" cy="1905"/>
          </a:xfrm>
        </p:grpSpPr>
        <p:pic>
          <p:nvPicPr>
            <p:cNvPr id="130053" name="Picture 6" descr="Fig 03-04"/>
            <p:cNvPicPr>
              <a:picLocks noChangeAspect="1" noChangeArrowheads="1"/>
            </p:cNvPicPr>
            <p:nvPr/>
          </p:nvPicPr>
          <p:blipFill>
            <a:blip r:embed="rId3" cstate="print"/>
            <a:srcRect/>
            <a:stretch>
              <a:fillRect/>
            </a:stretch>
          </p:blipFill>
          <p:spPr bwMode="auto">
            <a:xfrm>
              <a:off x="431" y="2558"/>
              <a:ext cx="1270" cy="1039"/>
            </a:xfrm>
            <a:prstGeom prst="rect">
              <a:avLst/>
            </a:prstGeom>
            <a:noFill/>
            <a:ln w="9525">
              <a:noFill/>
              <a:miter lim="800000"/>
              <a:headEnd/>
              <a:tailEnd/>
            </a:ln>
          </p:spPr>
        </p:pic>
        <p:pic>
          <p:nvPicPr>
            <p:cNvPr id="130054" name="Picture 7" descr="Fig03-05_FootprintExample"/>
            <p:cNvPicPr>
              <a:picLocks noChangeAspect="1" noChangeArrowheads="1"/>
            </p:cNvPicPr>
            <p:nvPr/>
          </p:nvPicPr>
          <p:blipFill>
            <a:blip r:embed="rId4" cstate="print"/>
            <a:srcRect/>
            <a:stretch>
              <a:fillRect/>
            </a:stretch>
          </p:blipFill>
          <p:spPr bwMode="auto">
            <a:xfrm>
              <a:off x="4411" y="2644"/>
              <a:ext cx="737" cy="817"/>
            </a:xfrm>
            <a:prstGeom prst="rect">
              <a:avLst/>
            </a:prstGeom>
            <a:noFill/>
            <a:ln w="9525">
              <a:noFill/>
              <a:miter lim="800000"/>
              <a:headEnd/>
              <a:tailEnd/>
            </a:ln>
          </p:spPr>
        </p:pic>
        <p:sp>
          <p:nvSpPr>
            <p:cNvPr id="130055" name="AutoShape 10"/>
            <p:cNvSpPr>
              <a:spLocks noChangeArrowheads="1"/>
            </p:cNvSpPr>
            <p:nvPr/>
          </p:nvSpPr>
          <p:spPr bwMode="auto">
            <a:xfrm>
              <a:off x="340" y="2024"/>
              <a:ext cx="1361" cy="258"/>
            </a:xfrm>
            <a:prstGeom prst="roundRect">
              <a:avLst>
                <a:gd name="adj" fmla="val 16667"/>
              </a:avLst>
            </a:prstGeom>
            <a:solidFill>
              <a:srgbClr val="5E84B8"/>
            </a:solidFill>
            <a:ln w="9525">
              <a:noFill/>
              <a:round/>
              <a:headEnd/>
              <a:tailEnd/>
            </a:ln>
          </p:spPr>
          <p:txBody>
            <a:bodyPr wrap="none" anchor="ctr"/>
            <a:lstStyle/>
            <a:p>
              <a:pPr algn="ctr"/>
              <a:r>
                <a:rPr lang="en-CA" sz="2000" b="1" dirty="0">
                  <a:solidFill>
                    <a:schemeClr val="bg1"/>
                  </a:solidFill>
                  <a:latin typeface="Arial Narrow" pitchFamily="34" charset="0"/>
                </a:rPr>
                <a:t>Capture Area</a:t>
              </a:r>
              <a:endParaRPr lang="en-US" sz="2000" b="1" dirty="0">
                <a:solidFill>
                  <a:schemeClr val="bg1"/>
                </a:solidFill>
                <a:latin typeface="Arial Narrow" pitchFamily="34" charset="0"/>
              </a:endParaRPr>
            </a:p>
          </p:txBody>
        </p:sp>
        <p:sp>
          <p:nvSpPr>
            <p:cNvPr id="130056" name="AutoShape 11"/>
            <p:cNvSpPr>
              <a:spLocks noChangeArrowheads="1"/>
            </p:cNvSpPr>
            <p:nvPr/>
          </p:nvSpPr>
          <p:spPr bwMode="auto">
            <a:xfrm>
              <a:off x="2199" y="2024"/>
              <a:ext cx="1361" cy="258"/>
            </a:xfrm>
            <a:prstGeom prst="roundRect">
              <a:avLst>
                <a:gd name="adj" fmla="val 16667"/>
              </a:avLst>
            </a:prstGeom>
            <a:solidFill>
              <a:srgbClr val="5E84B8"/>
            </a:solidFill>
            <a:ln w="9525">
              <a:noFill/>
              <a:round/>
              <a:headEnd/>
              <a:tailEnd/>
            </a:ln>
          </p:spPr>
          <p:txBody>
            <a:bodyPr wrap="none" anchor="ctr"/>
            <a:lstStyle/>
            <a:p>
              <a:pPr algn="ctr"/>
              <a:r>
                <a:rPr lang="en-CA" sz="2000" b="1" dirty="0">
                  <a:solidFill>
                    <a:schemeClr val="bg1"/>
                  </a:solidFill>
                  <a:latin typeface="Arial Narrow" pitchFamily="34" charset="0"/>
                </a:rPr>
                <a:t>Simulation Engine</a:t>
              </a:r>
              <a:endParaRPr lang="en-US" sz="2000" b="1" dirty="0">
                <a:solidFill>
                  <a:schemeClr val="bg1"/>
                </a:solidFill>
                <a:latin typeface="Arial Narrow" pitchFamily="34" charset="0"/>
              </a:endParaRPr>
            </a:p>
          </p:txBody>
        </p:sp>
        <p:sp>
          <p:nvSpPr>
            <p:cNvPr id="130057" name="AutoShape 12"/>
            <p:cNvSpPr>
              <a:spLocks noChangeArrowheads="1"/>
            </p:cNvSpPr>
            <p:nvPr/>
          </p:nvSpPr>
          <p:spPr bwMode="auto">
            <a:xfrm>
              <a:off x="4059" y="2024"/>
              <a:ext cx="1361" cy="258"/>
            </a:xfrm>
            <a:prstGeom prst="roundRect">
              <a:avLst>
                <a:gd name="adj" fmla="val 16667"/>
              </a:avLst>
            </a:prstGeom>
            <a:solidFill>
              <a:srgbClr val="5E84B8"/>
            </a:solidFill>
            <a:ln w="9525">
              <a:noFill/>
              <a:round/>
              <a:headEnd/>
              <a:tailEnd/>
            </a:ln>
          </p:spPr>
          <p:txBody>
            <a:bodyPr wrap="none" anchor="ctr"/>
            <a:lstStyle/>
            <a:p>
              <a:pPr algn="ctr"/>
              <a:r>
                <a:rPr lang="en-CA" sz="2000" b="1" dirty="0">
                  <a:solidFill>
                    <a:schemeClr val="bg1"/>
                  </a:solidFill>
                  <a:latin typeface="Arial Narrow" pitchFamily="34" charset="0"/>
                </a:rPr>
                <a:t>PCB Layout</a:t>
              </a:r>
              <a:endParaRPr lang="en-US" sz="2000" b="1" dirty="0">
                <a:solidFill>
                  <a:schemeClr val="bg1"/>
                </a:solidFill>
                <a:latin typeface="Arial Narrow" pitchFamily="34" charset="0"/>
              </a:endParaRPr>
            </a:p>
          </p:txBody>
        </p:sp>
        <p:pic>
          <p:nvPicPr>
            <p:cNvPr id="130058" name="Picture 13"/>
            <p:cNvPicPr>
              <a:picLocks noChangeAspect="1" noChangeArrowheads="1"/>
            </p:cNvPicPr>
            <p:nvPr/>
          </p:nvPicPr>
          <p:blipFill>
            <a:blip r:embed="rId5" cstate="print"/>
            <a:srcRect/>
            <a:stretch>
              <a:fillRect/>
            </a:stretch>
          </p:blipFill>
          <p:spPr bwMode="auto">
            <a:xfrm>
              <a:off x="2200" y="2523"/>
              <a:ext cx="1032" cy="1406"/>
            </a:xfrm>
            <a:prstGeom prst="rect">
              <a:avLst/>
            </a:prstGeom>
            <a:noFill/>
            <a:ln w="9525">
              <a:noFill/>
              <a:miter lim="800000"/>
              <a:headEnd/>
              <a:tailEnd/>
            </a:ln>
          </p:spPr>
        </p:pic>
        <p:sp>
          <p:nvSpPr>
            <p:cNvPr id="130059" name="AutoShape 16"/>
            <p:cNvSpPr>
              <a:spLocks noChangeArrowheads="1"/>
            </p:cNvSpPr>
            <p:nvPr/>
          </p:nvSpPr>
          <p:spPr bwMode="auto">
            <a:xfrm>
              <a:off x="340" y="2296"/>
              <a:ext cx="1361" cy="167"/>
            </a:xfrm>
            <a:prstGeom prst="roundRect">
              <a:avLst>
                <a:gd name="adj" fmla="val 16667"/>
              </a:avLst>
            </a:prstGeom>
            <a:solidFill>
              <a:srgbClr val="99CCFF"/>
            </a:solidFill>
            <a:ln w="9525">
              <a:noFill/>
              <a:round/>
              <a:headEnd/>
              <a:tailEnd/>
            </a:ln>
          </p:spPr>
          <p:txBody>
            <a:bodyPr wrap="none" anchor="ctr"/>
            <a:lstStyle/>
            <a:p>
              <a:pPr algn="ctr"/>
              <a:r>
                <a:rPr lang="en-CA" sz="1400" dirty="0">
                  <a:latin typeface="+mn-lt"/>
                </a:rPr>
                <a:t>Symbol</a:t>
              </a:r>
              <a:endParaRPr lang="en-US" sz="1400" dirty="0">
                <a:latin typeface="+mn-lt"/>
              </a:endParaRPr>
            </a:p>
          </p:txBody>
        </p:sp>
        <p:sp>
          <p:nvSpPr>
            <p:cNvPr id="130060" name="AutoShape 17"/>
            <p:cNvSpPr>
              <a:spLocks noChangeArrowheads="1"/>
            </p:cNvSpPr>
            <p:nvPr/>
          </p:nvSpPr>
          <p:spPr bwMode="auto">
            <a:xfrm>
              <a:off x="2200" y="2296"/>
              <a:ext cx="1361" cy="167"/>
            </a:xfrm>
            <a:prstGeom prst="roundRect">
              <a:avLst>
                <a:gd name="adj" fmla="val 16667"/>
              </a:avLst>
            </a:prstGeom>
            <a:solidFill>
              <a:srgbClr val="99CCFF"/>
            </a:solidFill>
            <a:ln w="9525">
              <a:noFill/>
              <a:round/>
              <a:headEnd/>
              <a:tailEnd/>
            </a:ln>
          </p:spPr>
          <p:txBody>
            <a:bodyPr wrap="none" anchor="ctr"/>
            <a:lstStyle/>
            <a:p>
              <a:pPr algn="ctr"/>
              <a:r>
                <a:rPr lang="en-CA" sz="1400" dirty="0">
                  <a:latin typeface="+mn-lt"/>
                </a:rPr>
                <a:t>SPICE Model</a:t>
              </a:r>
              <a:endParaRPr lang="en-US" sz="1400" dirty="0">
                <a:latin typeface="+mn-lt"/>
              </a:endParaRPr>
            </a:p>
          </p:txBody>
        </p:sp>
        <p:sp>
          <p:nvSpPr>
            <p:cNvPr id="130061" name="AutoShape 18"/>
            <p:cNvSpPr>
              <a:spLocks noChangeArrowheads="1"/>
            </p:cNvSpPr>
            <p:nvPr/>
          </p:nvSpPr>
          <p:spPr bwMode="auto">
            <a:xfrm>
              <a:off x="4059" y="2296"/>
              <a:ext cx="1361" cy="167"/>
            </a:xfrm>
            <a:prstGeom prst="roundRect">
              <a:avLst>
                <a:gd name="adj" fmla="val 16667"/>
              </a:avLst>
            </a:prstGeom>
            <a:solidFill>
              <a:srgbClr val="99CCFF"/>
            </a:solidFill>
            <a:ln w="9525">
              <a:noFill/>
              <a:round/>
              <a:headEnd/>
              <a:tailEnd/>
            </a:ln>
          </p:spPr>
          <p:txBody>
            <a:bodyPr wrap="none" anchor="ctr"/>
            <a:lstStyle/>
            <a:p>
              <a:pPr algn="ctr"/>
              <a:r>
                <a:rPr lang="en-CA" sz="1400" dirty="0">
                  <a:latin typeface="+mn-lt"/>
                </a:rPr>
                <a:t>Footprint</a:t>
              </a:r>
              <a:endParaRPr lang="en-US" sz="1400" dirty="0">
                <a:latin typeface="+mn-lt"/>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CA" dirty="0" smtClean="0"/>
              <a:t>Components—Properties</a:t>
            </a:r>
            <a:endParaRPr lang="en-US" dirty="0" smtClean="0"/>
          </a:p>
        </p:txBody>
      </p:sp>
      <p:sp>
        <p:nvSpPr>
          <p:cNvPr id="131075" name="Rectangle 46"/>
          <p:cNvSpPr>
            <a:spLocks noGrp="1" noChangeArrowheads="1"/>
          </p:cNvSpPr>
          <p:nvPr>
            <p:ph idx="1"/>
          </p:nvPr>
        </p:nvSpPr>
        <p:spPr/>
        <p:txBody>
          <a:bodyPr/>
          <a:lstStyle/>
          <a:p>
            <a:pPr>
              <a:buNone/>
            </a:pPr>
            <a:r>
              <a:rPr lang="en-CA" dirty="0" smtClean="0"/>
              <a:t>Double-click component to:</a:t>
            </a:r>
          </a:p>
          <a:p>
            <a:r>
              <a:rPr lang="en-CA" dirty="0" smtClean="0"/>
              <a:t>Change Label, RefDes</a:t>
            </a:r>
          </a:p>
          <a:p>
            <a:r>
              <a:rPr lang="en-CA" dirty="0" smtClean="0"/>
              <a:t>Display properties</a:t>
            </a:r>
          </a:p>
          <a:p>
            <a:r>
              <a:rPr lang="en-CA" dirty="0" smtClean="0"/>
              <a:t>Value</a:t>
            </a:r>
          </a:p>
          <a:p>
            <a:r>
              <a:rPr lang="en-CA" dirty="0" smtClean="0"/>
              <a:t>Faults </a:t>
            </a:r>
          </a:p>
          <a:p>
            <a:r>
              <a:rPr lang="en-CA" dirty="0" smtClean="0"/>
              <a:t>Check Pin assignment</a:t>
            </a:r>
          </a:p>
          <a:p>
            <a:r>
              <a:rPr lang="en-CA" dirty="0" smtClean="0"/>
              <a:t>Set Variant information</a:t>
            </a:r>
          </a:p>
          <a:p>
            <a:r>
              <a:rPr lang="en-CA" dirty="0" smtClean="0"/>
              <a:t>Modify User Field information</a:t>
            </a:r>
            <a:endParaRPr lang="en-US" dirty="0" smtClean="0"/>
          </a:p>
        </p:txBody>
      </p:sp>
      <p:sp>
        <p:nvSpPr>
          <p:cNvPr id="131076" name="Line 49"/>
          <p:cNvSpPr>
            <a:spLocks noChangeShapeType="1"/>
          </p:cNvSpPr>
          <p:nvPr/>
        </p:nvSpPr>
        <p:spPr bwMode="auto">
          <a:xfrm>
            <a:off x="2195513" y="2736850"/>
            <a:ext cx="3529012" cy="0"/>
          </a:xfrm>
          <a:prstGeom prst="line">
            <a:avLst/>
          </a:prstGeom>
          <a:noFill/>
          <a:ln w="9525">
            <a:solidFill>
              <a:srgbClr val="5E84B8"/>
            </a:solidFill>
            <a:round/>
            <a:headEnd/>
            <a:tailEnd type="triangle" w="med" len="med"/>
          </a:ln>
        </p:spPr>
        <p:txBody>
          <a:bodyPr/>
          <a:lstStyle/>
          <a:p>
            <a:endParaRPr lang="en-CA" dirty="0"/>
          </a:p>
        </p:txBody>
      </p:sp>
      <p:sp>
        <p:nvSpPr>
          <p:cNvPr id="131077" name="Text Box 50"/>
          <p:cNvSpPr txBox="1">
            <a:spLocks noChangeArrowheads="1"/>
          </p:cNvSpPr>
          <p:nvPr/>
        </p:nvSpPr>
        <p:spPr bwMode="auto">
          <a:xfrm>
            <a:off x="5919788" y="1878013"/>
            <a:ext cx="2252662" cy="1465262"/>
          </a:xfrm>
          <a:prstGeom prst="rect">
            <a:avLst/>
          </a:prstGeom>
          <a:noFill/>
          <a:ln w="9525">
            <a:noFill/>
            <a:miter lim="800000"/>
            <a:headEnd/>
            <a:tailEnd/>
          </a:ln>
        </p:spPr>
        <p:txBody>
          <a:bodyPr>
            <a:spAutoFit/>
          </a:bodyPr>
          <a:lstStyle/>
          <a:p>
            <a:r>
              <a:rPr lang="en-CA" dirty="0">
                <a:latin typeface="Arial Narrow" pitchFamily="34" charset="0"/>
              </a:rPr>
              <a:t>In the </a:t>
            </a:r>
            <a:r>
              <a:rPr lang="en-CA" b="1" dirty="0">
                <a:latin typeface="Arial Narrow" pitchFamily="34" charset="0"/>
              </a:rPr>
              <a:t>Value</a:t>
            </a:r>
            <a:r>
              <a:rPr lang="en-CA" dirty="0">
                <a:latin typeface="Arial Narrow" pitchFamily="34" charset="0"/>
              </a:rPr>
              <a:t> tab, click </a:t>
            </a:r>
            <a:r>
              <a:rPr lang="en-CA" b="1" dirty="0">
                <a:latin typeface="Arial Narrow" pitchFamily="34" charset="0"/>
              </a:rPr>
              <a:t>Edit </a:t>
            </a:r>
            <a:r>
              <a:rPr lang="en-CA" b="1" dirty="0" smtClean="0">
                <a:latin typeface="Arial Narrow" pitchFamily="34" charset="0"/>
              </a:rPr>
              <a:t>component </a:t>
            </a:r>
            <a:r>
              <a:rPr lang="en-CA" b="1" dirty="0">
                <a:latin typeface="Arial Narrow" pitchFamily="34" charset="0"/>
              </a:rPr>
              <a:t>in DB</a:t>
            </a:r>
            <a:r>
              <a:rPr lang="en-CA" dirty="0">
                <a:latin typeface="Arial Narrow" pitchFamily="34" charset="0"/>
              </a:rPr>
              <a:t> to customize the component.</a:t>
            </a:r>
          </a:p>
          <a:p>
            <a:r>
              <a:rPr lang="en-CA" dirty="0">
                <a:latin typeface="Arial Narrow" pitchFamily="34" charset="0"/>
              </a:rPr>
              <a:t> </a:t>
            </a:r>
            <a:r>
              <a:rPr lang="en-CA" sz="1400" dirty="0">
                <a:latin typeface="Arial Narrow" pitchFamily="34" charset="0"/>
              </a:rPr>
              <a:t>(</a:t>
            </a:r>
            <a:r>
              <a:rPr lang="en-CA" sz="1400" i="1" dirty="0">
                <a:latin typeface="Arial Narrow" pitchFamily="34" charset="0"/>
              </a:rPr>
              <a:t>not for RLC components</a:t>
            </a:r>
            <a:r>
              <a:rPr lang="en-CA" sz="1400" dirty="0">
                <a:latin typeface="Arial Narrow" pitchFamily="34" charset="0"/>
              </a:rPr>
              <a:t>)</a:t>
            </a:r>
            <a:endParaRPr lang="en-US" sz="1400" dirty="0">
              <a:latin typeface="Arial Narrow"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CA" dirty="0" smtClean="0"/>
              <a:t>Components—Edit Component in DB</a:t>
            </a:r>
            <a:endParaRPr lang="en-US" dirty="0" smtClean="0"/>
          </a:p>
        </p:txBody>
      </p:sp>
      <p:pic>
        <p:nvPicPr>
          <p:cNvPr id="132099" name="Picture 4"/>
          <p:cNvPicPr>
            <a:picLocks noChangeAspect="1" noChangeArrowheads="1"/>
          </p:cNvPicPr>
          <p:nvPr/>
        </p:nvPicPr>
        <p:blipFill>
          <a:blip r:embed="rId3" cstate="print"/>
          <a:srcRect/>
          <a:stretch>
            <a:fillRect/>
          </a:stretch>
        </p:blipFill>
        <p:spPr bwMode="auto">
          <a:xfrm>
            <a:off x="539750" y="1628775"/>
            <a:ext cx="8066088" cy="433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CA" dirty="0" smtClean="0"/>
              <a:t>Components —Virtual, Real, Layout-only</a:t>
            </a:r>
            <a:endParaRPr lang="en-US" dirty="0" smtClean="0"/>
          </a:p>
        </p:txBody>
      </p:sp>
      <p:pic>
        <p:nvPicPr>
          <p:cNvPr id="133123" name="Picture 183"/>
          <p:cNvPicPr>
            <a:picLocks noChangeAspect="1" noChangeArrowheads="1"/>
          </p:cNvPicPr>
          <p:nvPr/>
        </p:nvPicPr>
        <p:blipFill>
          <a:blip r:embed="rId3" cstate="print"/>
          <a:srcRect/>
          <a:stretch>
            <a:fillRect/>
          </a:stretch>
        </p:blipFill>
        <p:spPr bwMode="auto">
          <a:xfrm>
            <a:off x="754063" y="1484313"/>
            <a:ext cx="7705725" cy="4430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CA" dirty="0" smtClean="0"/>
              <a:t>Component Database</a:t>
            </a:r>
            <a:endParaRPr lang="en-US" dirty="0" smtClean="0"/>
          </a:p>
        </p:txBody>
      </p:sp>
      <p:sp>
        <p:nvSpPr>
          <p:cNvPr id="89091" name="Rectangle 3"/>
          <p:cNvSpPr>
            <a:spLocks noGrp="1" noChangeArrowheads="1"/>
          </p:cNvSpPr>
          <p:nvPr>
            <p:ph idx="1"/>
          </p:nvPr>
        </p:nvSpPr>
        <p:spPr/>
        <p:txBody>
          <a:bodyPr/>
          <a:lstStyle/>
          <a:p>
            <a:pPr>
              <a:buNone/>
            </a:pPr>
            <a:r>
              <a:rPr lang="en-CA" b="1" dirty="0" smtClean="0"/>
              <a:t>Tools»Database»Database manager</a:t>
            </a:r>
          </a:p>
          <a:p>
            <a:r>
              <a:rPr lang="en-CA" dirty="0" smtClean="0"/>
              <a:t>Three levels:</a:t>
            </a:r>
          </a:p>
          <a:p>
            <a:endParaRPr lang="en-CA" dirty="0" smtClean="0"/>
          </a:p>
          <a:p>
            <a:endParaRPr lang="en-CA" dirty="0" smtClean="0"/>
          </a:p>
          <a:p>
            <a:endParaRPr lang="en-CA" dirty="0" smtClean="0"/>
          </a:p>
          <a:p>
            <a:r>
              <a:rPr lang="en-CA" dirty="0" smtClean="0"/>
              <a:t>26,000+ parts (Power Pro edition)</a:t>
            </a:r>
          </a:p>
          <a:p>
            <a:r>
              <a:rPr lang="en-CA" dirty="0" smtClean="0"/>
              <a:t>Master database cannot be edited</a:t>
            </a:r>
          </a:p>
          <a:p>
            <a:r>
              <a:rPr lang="en-CA" dirty="0" smtClean="0"/>
              <a:t>Database utilities let you merge other users database, or convert a database from a previous version</a:t>
            </a:r>
            <a:endParaRPr lang="en-US" dirty="0"/>
          </a:p>
        </p:txBody>
      </p:sp>
      <p:pic>
        <p:nvPicPr>
          <p:cNvPr id="134148" name="Picture 4"/>
          <p:cNvPicPr>
            <a:picLocks noChangeAspect="1" noChangeArrowheads="1"/>
          </p:cNvPicPr>
          <p:nvPr/>
        </p:nvPicPr>
        <p:blipFill>
          <a:blip r:embed="rId3" cstate="print"/>
          <a:srcRect/>
          <a:stretch>
            <a:fillRect/>
          </a:stretch>
        </p:blipFill>
        <p:spPr bwMode="auto">
          <a:xfrm>
            <a:off x="4386263" y="393192"/>
            <a:ext cx="396875" cy="379413"/>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661989" y="2237815"/>
            <a:ext cx="2005011" cy="9435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CA" dirty="0" smtClean="0"/>
              <a:t>Component Database</a:t>
            </a:r>
            <a:endParaRPr lang="en-US" dirty="0" smtClean="0"/>
          </a:p>
        </p:txBody>
      </p:sp>
      <p:sp>
        <p:nvSpPr>
          <p:cNvPr id="135171" name="Rectangle 3"/>
          <p:cNvSpPr>
            <a:spLocks noGrp="1" noChangeArrowheads="1"/>
          </p:cNvSpPr>
          <p:nvPr>
            <p:ph idx="1"/>
          </p:nvPr>
        </p:nvSpPr>
        <p:spPr/>
        <p:txBody>
          <a:bodyPr/>
          <a:lstStyle/>
          <a:p>
            <a:pPr>
              <a:buNone/>
            </a:pPr>
            <a:r>
              <a:rPr lang="en-CA" b="1" dirty="0" smtClean="0"/>
              <a:t>Corporate database</a:t>
            </a:r>
          </a:p>
          <a:p>
            <a:r>
              <a:rPr lang="en-CA" dirty="0" smtClean="0"/>
              <a:t>Share components with colleagues</a:t>
            </a:r>
          </a:p>
          <a:p>
            <a:r>
              <a:rPr lang="en-CA" dirty="0" smtClean="0"/>
              <a:t>Located in local disk or network drive</a:t>
            </a:r>
          </a:p>
          <a:p>
            <a:pPr>
              <a:buNone/>
            </a:pPr>
            <a:r>
              <a:rPr lang="en-CA" b="1" dirty="0" smtClean="0"/>
              <a:t>User database</a:t>
            </a:r>
          </a:p>
          <a:p>
            <a:r>
              <a:rPr lang="en-CA" dirty="0" smtClean="0"/>
              <a:t>Store your own custom components</a:t>
            </a:r>
          </a:p>
          <a:p>
            <a:pPr marL="0" indent="0">
              <a:buNone/>
            </a:pPr>
            <a:r>
              <a:rPr lang="en-CA" dirty="0" smtClean="0"/>
              <a:t>If you modify a Master database component, save it into the Corporate or the User database.</a:t>
            </a:r>
            <a:endParaRPr lang="en-US" dirty="0" smtClean="0"/>
          </a:p>
        </p:txBody>
      </p:sp>
      <p:pic>
        <p:nvPicPr>
          <p:cNvPr id="135172" name="Picture 4"/>
          <p:cNvPicPr>
            <a:picLocks noChangeAspect="1" noChangeArrowheads="1"/>
          </p:cNvPicPr>
          <p:nvPr/>
        </p:nvPicPr>
        <p:blipFill>
          <a:blip r:embed="rId3" cstate="print"/>
          <a:srcRect/>
          <a:stretch>
            <a:fillRect/>
          </a:stretch>
        </p:blipFill>
        <p:spPr bwMode="auto">
          <a:xfrm>
            <a:off x="4462463" y="393192"/>
            <a:ext cx="396875" cy="379413"/>
          </a:xfrm>
          <a:prstGeom prst="rect">
            <a:avLst/>
          </a:prstGeom>
          <a:noFill/>
          <a:ln w="9525">
            <a:noFill/>
            <a:miter lim="800000"/>
            <a:headEnd/>
            <a:tailEnd/>
          </a:ln>
        </p:spPr>
      </p:pic>
      <p:grpSp>
        <p:nvGrpSpPr>
          <p:cNvPr id="135173" name="Group 9"/>
          <p:cNvGrpSpPr>
            <a:grpSpLocks/>
          </p:cNvGrpSpPr>
          <p:nvPr/>
        </p:nvGrpSpPr>
        <p:grpSpPr bwMode="auto">
          <a:xfrm>
            <a:off x="5759450" y="5445125"/>
            <a:ext cx="3384550" cy="647700"/>
            <a:chOff x="2699" y="2024"/>
            <a:chExt cx="2132" cy="408"/>
          </a:xfrm>
        </p:grpSpPr>
        <p:pic>
          <p:nvPicPr>
            <p:cNvPr id="135174" name="Picture 6"/>
            <p:cNvPicPr>
              <a:picLocks noChangeAspect="1" noChangeArrowheads="1"/>
            </p:cNvPicPr>
            <p:nvPr/>
          </p:nvPicPr>
          <p:blipFill>
            <a:blip r:embed="rId4" cstate="print"/>
            <a:srcRect/>
            <a:stretch>
              <a:fillRect/>
            </a:stretch>
          </p:blipFill>
          <p:spPr bwMode="auto">
            <a:xfrm>
              <a:off x="2753" y="2061"/>
              <a:ext cx="220" cy="235"/>
            </a:xfrm>
            <a:prstGeom prst="rect">
              <a:avLst/>
            </a:prstGeom>
            <a:noFill/>
            <a:ln w="9525">
              <a:noFill/>
              <a:miter lim="800000"/>
              <a:headEnd/>
              <a:tailEnd/>
            </a:ln>
          </p:spPr>
        </p:pic>
        <p:sp>
          <p:nvSpPr>
            <p:cNvPr id="135175" name="Text Box 7"/>
            <p:cNvSpPr txBox="1">
              <a:spLocks noChangeArrowheads="1"/>
            </p:cNvSpPr>
            <p:nvPr/>
          </p:nvSpPr>
          <p:spPr bwMode="auto">
            <a:xfrm>
              <a:off x="2971" y="2069"/>
              <a:ext cx="1860" cy="326"/>
            </a:xfrm>
            <a:prstGeom prst="rect">
              <a:avLst/>
            </a:prstGeom>
            <a:noFill/>
            <a:ln w="9525">
              <a:noFill/>
              <a:miter lim="800000"/>
              <a:headEnd/>
              <a:tailEnd/>
            </a:ln>
          </p:spPr>
          <p:txBody>
            <a:bodyPr>
              <a:spAutoFit/>
            </a:bodyPr>
            <a:lstStyle/>
            <a:p>
              <a:r>
                <a:rPr lang="en-CA" sz="1400" b="1" dirty="0">
                  <a:latin typeface="Arial Narrow" pitchFamily="34" charset="0"/>
                </a:rPr>
                <a:t>Caution:</a:t>
              </a:r>
              <a:r>
                <a:rPr lang="en-CA" sz="1400" dirty="0">
                  <a:latin typeface="Arial Narrow" pitchFamily="34" charset="0"/>
                </a:rPr>
                <a:t> Always backup your Corporate or User database.</a:t>
              </a:r>
              <a:endParaRPr lang="en-US" sz="1400" dirty="0">
                <a:latin typeface="Arial Narrow" pitchFamily="34" charset="0"/>
              </a:endParaRPr>
            </a:p>
          </p:txBody>
        </p:sp>
        <p:sp>
          <p:nvSpPr>
            <p:cNvPr id="135176" name="Rectangle 8"/>
            <p:cNvSpPr>
              <a:spLocks noChangeArrowheads="1"/>
            </p:cNvSpPr>
            <p:nvPr/>
          </p:nvSpPr>
          <p:spPr bwMode="auto">
            <a:xfrm>
              <a:off x="2699" y="2024"/>
              <a:ext cx="2041" cy="408"/>
            </a:xfrm>
            <a:prstGeom prst="rect">
              <a:avLst/>
            </a:prstGeom>
            <a:noFill/>
            <a:ln w="9525">
              <a:solidFill>
                <a:schemeClr val="tx1"/>
              </a:solidFill>
              <a:prstDash val="dash"/>
              <a:miter lim="800000"/>
              <a:headEnd/>
              <a:tailEnd/>
            </a:ln>
          </p:spPr>
          <p:txBody>
            <a:bodyPr wrap="none" anchor="ctr"/>
            <a:lstStyle/>
            <a:p>
              <a:endParaRPr lang="en-US" dirty="0">
                <a:latin typeface="Arial Narrow" pitchFamily="34" charset="0"/>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p:cNvGraphicFramePr/>
          <p:nvPr/>
        </p:nvGraphicFramePr>
        <p:xfrm>
          <a:off x="533400" y="1219200"/>
          <a:ext cx="8229600" cy="490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7523" name="Rectangle 2"/>
          <p:cNvSpPr>
            <a:spLocks noGrp="1" noChangeArrowheads="1"/>
          </p:cNvSpPr>
          <p:nvPr>
            <p:ph type="title"/>
          </p:nvPr>
        </p:nvSpPr>
        <p:spPr/>
        <p:txBody>
          <a:bodyPr/>
          <a:lstStyle/>
          <a:p>
            <a:r>
              <a:rPr lang="en-US" dirty="0" smtClean="0"/>
              <a:t>File Locations</a:t>
            </a:r>
          </a:p>
        </p:txBody>
      </p:sp>
      <p:sp>
        <p:nvSpPr>
          <p:cNvPr id="107524" name="Content Placeholder 4"/>
          <p:cNvSpPr>
            <a:spLocks noGrp="1"/>
          </p:cNvSpPr>
          <p:nvPr>
            <p:ph idx="1"/>
          </p:nvPr>
        </p:nvSpPr>
        <p:spPr>
          <a:xfrm>
            <a:off x="478333" y="1121384"/>
            <a:ext cx="7389318" cy="4949008"/>
          </a:xfrm>
        </p:spPr>
        <p:txBody>
          <a:bodyPr/>
          <a:lstStyle/>
          <a:p>
            <a:pPr marL="0" indent="0">
              <a:buNone/>
            </a:pPr>
            <a:r>
              <a:rPr lang="en-US" dirty="0" smtClean="0"/>
              <a:t>The course installer places the course files in the following location:</a:t>
            </a:r>
          </a:p>
        </p:txBody>
      </p:sp>
      <p:pic>
        <p:nvPicPr>
          <p:cNvPr id="1027" name="Picture 3" descr="noloc_missing_art_imagefile"/>
          <p:cNvPicPr>
            <a:picLocks noChangeAspect="1" noChangeArrowheads="1"/>
          </p:cNvPicPr>
          <p:nvPr/>
        </p:nvPicPr>
        <p:blipFill>
          <a:blip r:embed="rId8" cstate="print"/>
          <a:srcRect/>
          <a:stretch>
            <a:fillRect/>
          </a:stretch>
        </p:blipFill>
        <p:spPr bwMode="auto">
          <a:xfrm>
            <a:off x="7478196" y="76200"/>
            <a:ext cx="1589604" cy="1600200"/>
          </a:xfrm>
          <a:prstGeom prst="rect">
            <a:avLst/>
          </a:prstGeom>
          <a:ln>
            <a:noFill/>
          </a:ln>
          <a:effectLst>
            <a:softEdge rad="31750"/>
          </a:effec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CA" dirty="0" smtClean="0"/>
              <a:t>Component Browser</a:t>
            </a:r>
            <a:endParaRPr lang="en-US" dirty="0" smtClean="0"/>
          </a:p>
        </p:txBody>
      </p:sp>
      <p:sp>
        <p:nvSpPr>
          <p:cNvPr id="136195" name="Rectangle 3"/>
          <p:cNvSpPr>
            <a:spLocks noGrp="1" noChangeArrowheads="1"/>
          </p:cNvSpPr>
          <p:nvPr>
            <p:ph idx="1"/>
          </p:nvPr>
        </p:nvSpPr>
        <p:spPr/>
        <p:txBody>
          <a:bodyPr/>
          <a:lstStyle/>
          <a:p>
            <a:pPr>
              <a:buNone/>
            </a:pPr>
            <a:r>
              <a:rPr lang="en-CA" b="1" dirty="0" smtClean="0"/>
              <a:t>Place»Component</a:t>
            </a:r>
          </a:p>
          <a:p>
            <a:r>
              <a:rPr lang="en-CA" dirty="0" smtClean="0"/>
              <a:t>Most common tool to place components.</a:t>
            </a:r>
          </a:p>
          <a:p>
            <a:r>
              <a:rPr lang="en-CA" dirty="0" smtClean="0"/>
              <a:t>You can select:</a:t>
            </a:r>
          </a:p>
          <a:p>
            <a:pPr lvl="1"/>
            <a:r>
              <a:rPr lang="en-CA" dirty="0" smtClean="0"/>
              <a:t>Database</a:t>
            </a:r>
          </a:p>
          <a:p>
            <a:pPr lvl="1"/>
            <a:r>
              <a:rPr lang="en-CA" dirty="0" smtClean="0"/>
              <a:t>Component</a:t>
            </a:r>
          </a:p>
          <a:p>
            <a:pPr lvl="1"/>
            <a:r>
              <a:rPr lang="en-CA" dirty="0" smtClean="0"/>
              <a:t>Model</a:t>
            </a:r>
          </a:p>
          <a:p>
            <a:pPr lvl="1"/>
            <a:r>
              <a:rPr lang="en-CA" dirty="0" smtClean="0"/>
              <a:t>Footprint</a:t>
            </a:r>
          </a:p>
          <a:p>
            <a:pPr lvl="1"/>
            <a:r>
              <a:rPr lang="en-CA" dirty="0" smtClean="0"/>
              <a:t>Search for components</a:t>
            </a:r>
            <a:endParaRPr lang="en-US" dirty="0" smtClean="0"/>
          </a:p>
        </p:txBody>
      </p:sp>
      <p:grpSp>
        <p:nvGrpSpPr>
          <p:cNvPr id="136196" name="Group 10"/>
          <p:cNvGrpSpPr>
            <a:grpSpLocks/>
          </p:cNvGrpSpPr>
          <p:nvPr/>
        </p:nvGrpSpPr>
        <p:grpSpPr bwMode="auto">
          <a:xfrm>
            <a:off x="5580063" y="5013325"/>
            <a:ext cx="3384550" cy="1008063"/>
            <a:chOff x="3515" y="3158"/>
            <a:chExt cx="2132" cy="635"/>
          </a:xfrm>
        </p:grpSpPr>
        <p:sp>
          <p:nvSpPr>
            <p:cNvPr id="136197" name="Text Box 7"/>
            <p:cNvSpPr txBox="1">
              <a:spLocks noChangeArrowheads="1"/>
            </p:cNvSpPr>
            <p:nvPr/>
          </p:nvSpPr>
          <p:spPr bwMode="auto">
            <a:xfrm>
              <a:off x="3787" y="3248"/>
              <a:ext cx="1860" cy="460"/>
            </a:xfrm>
            <a:prstGeom prst="rect">
              <a:avLst/>
            </a:prstGeom>
            <a:noFill/>
            <a:ln w="9525">
              <a:noFill/>
              <a:miter lim="800000"/>
              <a:headEnd/>
              <a:tailEnd/>
            </a:ln>
          </p:spPr>
          <p:txBody>
            <a:bodyPr>
              <a:spAutoFit/>
            </a:bodyPr>
            <a:lstStyle/>
            <a:p>
              <a:r>
                <a:rPr lang="en-CA" sz="1400" b="1" dirty="0">
                  <a:latin typeface="Arial Narrow" pitchFamily="34" charset="0"/>
                </a:rPr>
                <a:t>Tip:</a:t>
              </a:r>
              <a:r>
                <a:rPr lang="en-CA" sz="1400" dirty="0">
                  <a:latin typeface="Arial Narrow" pitchFamily="34" charset="0"/>
                </a:rPr>
                <a:t> Right-click anywhere in the workspace and select </a:t>
              </a:r>
              <a:r>
                <a:rPr lang="en-CA" sz="1400" b="1" dirty="0">
                  <a:latin typeface="Arial Narrow" pitchFamily="34" charset="0"/>
                </a:rPr>
                <a:t>Place Component</a:t>
              </a:r>
              <a:r>
                <a:rPr lang="en-CA" sz="1400" dirty="0">
                  <a:latin typeface="Arial Narrow" pitchFamily="34" charset="0"/>
                </a:rPr>
                <a:t> to access the </a:t>
              </a:r>
              <a:r>
                <a:rPr lang="en-CA" sz="1400" b="1" dirty="0">
                  <a:latin typeface="Arial Narrow" pitchFamily="34" charset="0"/>
                </a:rPr>
                <a:t>Component Browser</a:t>
              </a:r>
              <a:r>
                <a:rPr lang="en-CA" sz="1400" dirty="0">
                  <a:latin typeface="Arial Narrow" pitchFamily="34" charset="0"/>
                </a:rPr>
                <a:t>.</a:t>
              </a:r>
              <a:endParaRPr lang="en-US" sz="1400" dirty="0">
                <a:latin typeface="Arial Narrow" pitchFamily="34" charset="0"/>
              </a:endParaRPr>
            </a:p>
          </p:txBody>
        </p:sp>
        <p:pic>
          <p:nvPicPr>
            <p:cNvPr id="136198" name="Picture 8"/>
            <p:cNvPicPr>
              <a:picLocks noChangeAspect="1" noChangeArrowheads="1"/>
            </p:cNvPicPr>
            <p:nvPr/>
          </p:nvPicPr>
          <p:blipFill>
            <a:blip r:embed="rId3" cstate="print"/>
            <a:srcRect/>
            <a:stretch>
              <a:fillRect/>
            </a:stretch>
          </p:blipFill>
          <p:spPr bwMode="auto">
            <a:xfrm>
              <a:off x="3619" y="3203"/>
              <a:ext cx="168" cy="246"/>
            </a:xfrm>
            <a:prstGeom prst="rect">
              <a:avLst/>
            </a:prstGeom>
            <a:noFill/>
            <a:ln w="9525">
              <a:noFill/>
              <a:miter lim="800000"/>
              <a:headEnd/>
              <a:tailEnd/>
            </a:ln>
          </p:spPr>
        </p:pic>
        <p:sp>
          <p:nvSpPr>
            <p:cNvPr id="136199" name="Rectangle 9"/>
            <p:cNvSpPr>
              <a:spLocks noChangeArrowheads="1"/>
            </p:cNvSpPr>
            <p:nvPr/>
          </p:nvSpPr>
          <p:spPr bwMode="auto">
            <a:xfrm>
              <a:off x="3515" y="3158"/>
              <a:ext cx="2132" cy="635"/>
            </a:xfrm>
            <a:prstGeom prst="rect">
              <a:avLst/>
            </a:prstGeom>
            <a:noFill/>
            <a:ln w="9525">
              <a:solidFill>
                <a:schemeClr val="tx1"/>
              </a:solidFill>
              <a:prstDash val="dash"/>
              <a:miter lim="800000"/>
              <a:headEnd/>
              <a:tailEnd/>
            </a:ln>
          </p:spPr>
          <p:txBody>
            <a:bodyPr wrap="none" anchor="ctr"/>
            <a:lstStyle/>
            <a:p>
              <a:endParaRPr lang="en-US" dirty="0">
                <a:latin typeface="Arial Narrow" pitchFamily="34" charset="0"/>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fdomingu\Desktop\NEW Multisim Files\Presentation\Screenshots\png\S 32.png"/>
          <p:cNvPicPr>
            <a:picLocks noChangeAspect="1" noChangeArrowheads="1"/>
          </p:cNvPicPr>
          <p:nvPr/>
        </p:nvPicPr>
        <p:blipFill>
          <a:blip r:embed="rId2" cstate="print"/>
          <a:srcRect/>
          <a:stretch>
            <a:fillRect/>
          </a:stretch>
        </p:blipFill>
        <p:spPr bwMode="auto">
          <a:xfrm>
            <a:off x="2990850" y="823913"/>
            <a:ext cx="5676900" cy="5191125"/>
          </a:xfrm>
          <a:prstGeom prst="rect">
            <a:avLst/>
          </a:prstGeom>
          <a:noFill/>
        </p:spPr>
      </p:pic>
      <p:sp>
        <p:nvSpPr>
          <p:cNvPr id="3" name="Oval 2"/>
          <p:cNvSpPr/>
          <p:nvPr/>
        </p:nvSpPr>
        <p:spPr>
          <a:xfrm>
            <a:off x="4035425" y="1295400"/>
            <a:ext cx="317500" cy="2984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b="1" dirty="0"/>
              <a:t>1</a:t>
            </a:r>
            <a:endParaRPr lang="en-US" b="1" dirty="0"/>
          </a:p>
        </p:txBody>
      </p:sp>
      <p:sp>
        <p:nvSpPr>
          <p:cNvPr id="4" name="Oval 3"/>
          <p:cNvSpPr/>
          <p:nvPr/>
        </p:nvSpPr>
        <p:spPr>
          <a:xfrm>
            <a:off x="4035425" y="1695450"/>
            <a:ext cx="317500" cy="2984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b="1" dirty="0"/>
              <a:t>2</a:t>
            </a:r>
            <a:endParaRPr lang="en-US" b="1" dirty="0"/>
          </a:p>
        </p:txBody>
      </p:sp>
      <p:sp>
        <p:nvSpPr>
          <p:cNvPr id="5" name="Oval 4"/>
          <p:cNvSpPr/>
          <p:nvPr/>
        </p:nvSpPr>
        <p:spPr>
          <a:xfrm>
            <a:off x="4044950" y="2070100"/>
            <a:ext cx="317500" cy="2984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b="1" dirty="0"/>
              <a:t>3</a:t>
            </a:r>
            <a:endParaRPr lang="en-US" b="1" dirty="0"/>
          </a:p>
        </p:txBody>
      </p:sp>
      <p:sp>
        <p:nvSpPr>
          <p:cNvPr id="6" name="Oval 5"/>
          <p:cNvSpPr/>
          <p:nvPr/>
        </p:nvSpPr>
        <p:spPr>
          <a:xfrm>
            <a:off x="5356225" y="1698625"/>
            <a:ext cx="317500" cy="2984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b="1" dirty="0"/>
              <a:t>4</a:t>
            </a:r>
            <a:endParaRPr lang="en-US" b="1" dirty="0"/>
          </a:p>
        </p:txBody>
      </p:sp>
      <p:sp>
        <p:nvSpPr>
          <p:cNvPr id="7" name="Oval 6"/>
          <p:cNvSpPr/>
          <p:nvPr/>
        </p:nvSpPr>
        <p:spPr>
          <a:xfrm>
            <a:off x="7702550" y="3851275"/>
            <a:ext cx="317500" cy="2984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b="1" dirty="0"/>
              <a:t>5</a:t>
            </a:r>
            <a:endParaRPr lang="en-US" b="1" dirty="0"/>
          </a:p>
        </p:txBody>
      </p:sp>
      <p:sp>
        <p:nvSpPr>
          <p:cNvPr id="8" name="Oval 7"/>
          <p:cNvSpPr/>
          <p:nvPr/>
        </p:nvSpPr>
        <p:spPr>
          <a:xfrm>
            <a:off x="7731125" y="4654550"/>
            <a:ext cx="317500" cy="2984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b="1" dirty="0"/>
              <a:t>6</a:t>
            </a:r>
            <a:endParaRPr lang="en-US" b="1" dirty="0"/>
          </a:p>
        </p:txBody>
      </p:sp>
      <p:sp>
        <p:nvSpPr>
          <p:cNvPr id="11" name="Title 10"/>
          <p:cNvSpPr>
            <a:spLocks noGrp="1"/>
          </p:cNvSpPr>
          <p:nvPr>
            <p:ph type="title"/>
          </p:nvPr>
        </p:nvSpPr>
        <p:spPr/>
        <p:txBody>
          <a:bodyPr/>
          <a:lstStyle/>
          <a:p>
            <a:endParaRPr lang="en-US" dirty="0"/>
          </a:p>
        </p:txBody>
      </p:sp>
      <p:sp>
        <p:nvSpPr>
          <p:cNvPr id="12" name="Content Placeholder 11"/>
          <p:cNvSpPr>
            <a:spLocks noGrp="1"/>
          </p:cNvSpPr>
          <p:nvPr>
            <p:ph sz="half" idx="1"/>
          </p:nvPr>
        </p:nvSpPr>
        <p:spPr>
          <a:xfrm>
            <a:off x="478333" y="1124712"/>
            <a:ext cx="2493467" cy="4949008"/>
          </a:xfrm>
        </p:spPr>
        <p:txBody>
          <a:bodyPr>
            <a:normAutofit/>
          </a:bodyPr>
          <a:lstStyle/>
          <a:p>
            <a:pPr marL="0" indent="0" fontAlgn="auto">
              <a:spcBef>
                <a:spcPts val="0"/>
              </a:spcBef>
              <a:spcAft>
                <a:spcPts val="0"/>
              </a:spcAft>
              <a:buNone/>
              <a:defRPr/>
            </a:pPr>
            <a:r>
              <a:rPr lang="en-CA" sz="1800" dirty="0" smtClean="0"/>
              <a:t>To place a part, select:</a:t>
            </a:r>
          </a:p>
          <a:p>
            <a:pPr marL="342900" indent="-342900" fontAlgn="auto">
              <a:spcBef>
                <a:spcPts val="0"/>
              </a:spcBef>
              <a:spcAft>
                <a:spcPts val="0"/>
              </a:spcAft>
              <a:buFont typeface="+mj-lt"/>
              <a:buAutoNum type="arabicPeriod"/>
              <a:defRPr/>
            </a:pPr>
            <a:r>
              <a:rPr lang="en-CA" sz="1800" dirty="0" smtClean="0"/>
              <a:t>Database</a:t>
            </a:r>
          </a:p>
          <a:p>
            <a:pPr marL="342900" indent="-342900" fontAlgn="auto">
              <a:spcBef>
                <a:spcPts val="0"/>
              </a:spcBef>
              <a:spcAft>
                <a:spcPts val="0"/>
              </a:spcAft>
              <a:buFont typeface="+mj-lt"/>
              <a:buAutoNum type="arabicPeriod"/>
              <a:defRPr/>
            </a:pPr>
            <a:r>
              <a:rPr lang="en-CA" sz="1800" dirty="0" smtClean="0"/>
              <a:t>Group</a:t>
            </a:r>
          </a:p>
          <a:p>
            <a:pPr marL="342900" indent="-342900" fontAlgn="auto">
              <a:spcBef>
                <a:spcPts val="0"/>
              </a:spcBef>
              <a:spcAft>
                <a:spcPts val="0"/>
              </a:spcAft>
              <a:buFont typeface="+mj-lt"/>
              <a:buAutoNum type="arabicPeriod"/>
              <a:defRPr/>
            </a:pPr>
            <a:r>
              <a:rPr lang="en-CA" sz="1800" dirty="0" smtClean="0"/>
              <a:t>Family</a:t>
            </a:r>
          </a:p>
          <a:p>
            <a:pPr marL="342900" indent="-342900" fontAlgn="auto">
              <a:spcBef>
                <a:spcPts val="0"/>
              </a:spcBef>
              <a:spcAft>
                <a:spcPts val="0"/>
              </a:spcAft>
              <a:buFont typeface="+mj-lt"/>
              <a:buAutoNum type="arabicPeriod"/>
              <a:defRPr/>
            </a:pPr>
            <a:r>
              <a:rPr lang="en-CA" sz="1800" dirty="0" smtClean="0"/>
              <a:t>Part</a:t>
            </a:r>
          </a:p>
          <a:p>
            <a:pPr marL="342900" indent="-342900" fontAlgn="auto">
              <a:spcBef>
                <a:spcPts val="0"/>
              </a:spcBef>
              <a:spcAft>
                <a:spcPts val="0"/>
              </a:spcAft>
              <a:buFont typeface="+mj-lt"/>
              <a:buAutoNum type="arabicPeriod"/>
              <a:defRPr/>
            </a:pPr>
            <a:r>
              <a:rPr lang="en-CA" sz="1800" dirty="0" smtClean="0"/>
              <a:t>Model</a:t>
            </a:r>
          </a:p>
          <a:p>
            <a:pPr marL="342900" indent="-342900" fontAlgn="auto">
              <a:spcBef>
                <a:spcPts val="0"/>
              </a:spcBef>
              <a:spcAft>
                <a:spcPts val="0"/>
              </a:spcAft>
              <a:buFont typeface="+mj-lt"/>
              <a:buAutoNum type="arabicPeriod"/>
              <a:defRPr/>
            </a:pPr>
            <a:r>
              <a:rPr lang="en-CA" sz="1800" dirty="0" smtClean="0"/>
              <a:t>Footprint</a:t>
            </a:r>
          </a:p>
          <a:p>
            <a:pPr marL="342900" indent="-342900" fontAlgn="auto">
              <a:spcBef>
                <a:spcPts val="0"/>
              </a:spcBef>
              <a:spcAft>
                <a:spcPts val="0"/>
              </a:spcAft>
              <a:buFont typeface="+mj-lt"/>
              <a:buAutoNum type="arabicPeriod"/>
              <a:defRPr/>
            </a:pPr>
            <a:endParaRPr lang="en-CA" sz="1800" dirty="0" smtClean="0"/>
          </a:p>
          <a:p>
            <a:r>
              <a:rPr lang="en-CA" sz="1800" dirty="0" smtClean="0"/>
              <a:t>You can also:</a:t>
            </a:r>
          </a:p>
          <a:p>
            <a:pPr>
              <a:buFont typeface="Arial" charset="0"/>
              <a:buChar char="•"/>
            </a:pPr>
            <a:r>
              <a:rPr lang="en-CA" sz="1800" dirty="0" smtClean="0"/>
              <a:t>Search</a:t>
            </a:r>
          </a:p>
          <a:p>
            <a:pPr>
              <a:buFont typeface="Arial" charset="0"/>
              <a:buChar char="•"/>
            </a:pPr>
            <a:r>
              <a:rPr lang="en-CA" sz="1800" dirty="0" smtClean="0"/>
              <a:t>Obtain datasheet</a:t>
            </a:r>
          </a:p>
          <a:p>
            <a:pPr>
              <a:buFont typeface="Arial" charset="0"/>
              <a:buChar char="•"/>
            </a:pPr>
            <a:r>
              <a:rPr lang="en-CA" sz="1800" dirty="0" smtClean="0"/>
              <a:t>Print a detail report</a:t>
            </a:r>
          </a:p>
          <a:p>
            <a:pPr>
              <a:buFont typeface="Arial" charset="0"/>
              <a:buChar char="•"/>
            </a:pPr>
            <a:r>
              <a:rPr lang="en-CA" sz="1800" dirty="0" smtClean="0"/>
              <a:t>View model</a:t>
            </a:r>
          </a:p>
          <a:p>
            <a:pPr marL="342900" indent="-342900" fontAlgn="auto">
              <a:spcBef>
                <a:spcPts val="0"/>
              </a:spcBef>
              <a:spcAft>
                <a:spcPts val="0"/>
              </a:spcAft>
              <a:buFont typeface="+mj-lt"/>
              <a:buAutoNum type="arabicPeriod"/>
              <a:defRPr/>
            </a:pPr>
            <a:endParaRPr lang="en-US" dirty="0"/>
          </a:p>
        </p:txBody>
      </p:sp>
      <p:sp>
        <p:nvSpPr>
          <p:cNvPr id="13" name="Content Placeholder 12"/>
          <p:cNvSpPr>
            <a:spLocks noGrp="1"/>
          </p:cNvSpPr>
          <p:nvPr>
            <p:ph sz="half" idx="2"/>
          </p:nvPr>
        </p:nvSpPr>
        <p:spPr/>
        <p:txBody>
          <a:bodyPr>
            <a:normAutofit/>
          </a:bodyPr>
          <a:lstStyle/>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CA" dirty="0" smtClean="0"/>
              <a:t>Placing a Component</a:t>
            </a:r>
            <a:endParaRPr lang="en-US" dirty="0" smtClean="0"/>
          </a:p>
        </p:txBody>
      </p:sp>
      <p:sp>
        <p:nvSpPr>
          <p:cNvPr id="138243" name="Rectangle 3"/>
          <p:cNvSpPr>
            <a:spLocks noGrp="1" noChangeArrowheads="1"/>
          </p:cNvSpPr>
          <p:nvPr>
            <p:ph idx="1"/>
          </p:nvPr>
        </p:nvSpPr>
        <p:spPr/>
        <p:txBody>
          <a:bodyPr/>
          <a:lstStyle/>
          <a:p>
            <a:r>
              <a:rPr lang="en-CA" dirty="0" smtClean="0"/>
              <a:t>After selecting a component, a ghost image is attached to the mouse pointer</a:t>
            </a:r>
          </a:p>
          <a:p>
            <a:r>
              <a:rPr lang="en-CA" dirty="0" smtClean="0"/>
              <a:t>Click to place</a:t>
            </a:r>
          </a:p>
          <a:p>
            <a:r>
              <a:rPr lang="en-CA" dirty="0" smtClean="0"/>
              <a:t>Next RefDes is assigned</a:t>
            </a:r>
            <a:endParaRPr lang="en-US" dirty="0" smtClean="0"/>
          </a:p>
        </p:txBody>
      </p:sp>
      <p:pic>
        <p:nvPicPr>
          <p:cNvPr id="138244" name="Picture 4" descr="Fig03-14_PlaceComponent_Pointer"/>
          <p:cNvPicPr>
            <a:picLocks noChangeAspect="1" noChangeArrowheads="1"/>
          </p:cNvPicPr>
          <p:nvPr/>
        </p:nvPicPr>
        <p:blipFill>
          <a:blip r:embed="rId3" cstate="print"/>
          <a:srcRect/>
          <a:stretch>
            <a:fillRect/>
          </a:stretch>
        </p:blipFill>
        <p:spPr bwMode="auto">
          <a:xfrm>
            <a:off x="539750" y="3565525"/>
            <a:ext cx="3438525" cy="2590800"/>
          </a:xfrm>
          <a:prstGeom prst="rect">
            <a:avLst/>
          </a:prstGeom>
          <a:noFill/>
          <a:ln w="9525">
            <a:noFill/>
            <a:miter lim="800000"/>
            <a:headEnd/>
            <a:tailEnd/>
          </a:ln>
        </p:spPr>
      </p:pic>
      <p:pic>
        <p:nvPicPr>
          <p:cNvPr id="138245" name="Picture 5" descr="Fig03-15_PlaceComponent_End"/>
          <p:cNvPicPr>
            <a:picLocks noChangeAspect="1" noChangeArrowheads="1"/>
          </p:cNvPicPr>
          <p:nvPr/>
        </p:nvPicPr>
        <p:blipFill>
          <a:blip r:embed="rId4" cstate="print"/>
          <a:srcRect/>
          <a:stretch>
            <a:fillRect/>
          </a:stretch>
        </p:blipFill>
        <p:spPr bwMode="auto">
          <a:xfrm>
            <a:off x="5167313" y="3565525"/>
            <a:ext cx="3581400" cy="2600325"/>
          </a:xfrm>
          <a:prstGeom prst="rect">
            <a:avLst/>
          </a:prstGeom>
          <a:noFill/>
          <a:ln w="9525">
            <a:noFill/>
            <a:miter lim="800000"/>
            <a:headEnd/>
            <a:tailEnd/>
          </a:ln>
        </p:spPr>
      </p:pic>
      <p:sp>
        <p:nvSpPr>
          <p:cNvPr id="138246" name="Line 6"/>
          <p:cNvSpPr>
            <a:spLocks noChangeShapeType="1"/>
          </p:cNvSpPr>
          <p:nvPr/>
        </p:nvSpPr>
        <p:spPr bwMode="auto">
          <a:xfrm>
            <a:off x="4284663" y="4940300"/>
            <a:ext cx="503237" cy="0"/>
          </a:xfrm>
          <a:prstGeom prst="line">
            <a:avLst/>
          </a:prstGeom>
          <a:noFill/>
          <a:ln w="76200">
            <a:solidFill>
              <a:srgbClr val="5E84B8"/>
            </a:solidFill>
            <a:round/>
            <a:headEnd/>
            <a:tailEnd type="triangle" w="med" len="med"/>
          </a:ln>
        </p:spPr>
        <p:txBody>
          <a:bodyPr/>
          <a:lstStyle/>
          <a:p>
            <a:endParaRPr lang="en-CA"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CA" dirty="0" smtClean="0"/>
              <a:t>Placing Multi-section Components</a:t>
            </a:r>
            <a:endParaRPr lang="en-US" dirty="0" smtClean="0"/>
          </a:p>
        </p:txBody>
      </p:sp>
      <p:pic>
        <p:nvPicPr>
          <p:cNvPr id="139268" name="Picture 3"/>
          <p:cNvPicPr>
            <a:picLocks noChangeAspect="1" noChangeArrowheads="1"/>
          </p:cNvPicPr>
          <p:nvPr/>
        </p:nvPicPr>
        <p:blipFill>
          <a:blip r:embed="rId3" cstate="print"/>
          <a:srcRect/>
          <a:stretch>
            <a:fillRect/>
          </a:stretch>
        </p:blipFill>
        <p:spPr bwMode="auto">
          <a:xfrm>
            <a:off x="5043488" y="3840163"/>
            <a:ext cx="2162175" cy="1133475"/>
          </a:xfrm>
          <a:prstGeom prst="rect">
            <a:avLst/>
          </a:prstGeom>
          <a:noFill/>
          <a:ln w="9525">
            <a:noFill/>
            <a:miter lim="800000"/>
            <a:headEnd/>
            <a:tailEnd/>
          </a:ln>
        </p:spPr>
      </p:pic>
      <p:sp>
        <p:nvSpPr>
          <p:cNvPr id="139269" name="TextBox 5"/>
          <p:cNvSpPr txBox="1">
            <a:spLocks noChangeArrowheads="1"/>
          </p:cNvSpPr>
          <p:nvPr/>
        </p:nvSpPr>
        <p:spPr bwMode="auto">
          <a:xfrm>
            <a:off x="2044700" y="1651000"/>
            <a:ext cx="1752600" cy="923330"/>
          </a:xfrm>
          <a:prstGeom prst="rect">
            <a:avLst/>
          </a:prstGeom>
          <a:noFill/>
          <a:ln w="9525">
            <a:noFill/>
            <a:miter lim="800000"/>
            <a:headEnd/>
            <a:tailEnd/>
          </a:ln>
        </p:spPr>
        <p:txBody>
          <a:bodyPr>
            <a:spAutoFit/>
          </a:bodyPr>
          <a:lstStyle/>
          <a:p>
            <a:r>
              <a:rPr lang="en-CA" dirty="0">
                <a:latin typeface="+mn-lt"/>
              </a:rPr>
              <a:t>Select any section for a new IC</a:t>
            </a:r>
            <a:endParaRPr lang="en-US" dirty="0">
              <a:latin typeface="+mn-lt"/>
            </a:endParaRPr>
          </a:p>
        </p:txBody>
      </p:sp>
      <p:sp>
        <p:nvSpPr>
          <p:cNvPr id="139270" name="TextBox 6"/>
          <p:cNvSpPr txBox="1">
            <a:spLocks noChangeArrowheads="1"/>
          </p:cNvSpPr>
          <p:nvPr/>
        </p:nvSpPr>
        <p:spPr bwMode="auto">
          <a:xfrm>
            <a:off x="2044700" y="2628900"/>
            <a:ext cx="1752600" cy="1200329"/>
          </a:xfrm>
          <a:prstGeom prst="rect">
            <a:avLst/>
          </a:prstGeom>
          <a:noFill/>
          <a:ln w="9525">
            <a:noFill/>
            <a:miter lim="800000"/>
            <a:headEnd/>
            <a:tailEnd/>
          </a:ln>
        </p:spPr>
        <p:txBody>
          <a:bodyPr>
            <a:spAutoFit/>
          </a:bodyPr>
          <a:lstStyle/>
          <a:p>
            <a:r>
              <a:rPr lang="en-CA" dirty="0">
                <a:latin typeface="+mn-lt"/>
              </a:rPr>
              <a:t>Select C or D to place unused sections of U1</a:t>
            </a:r>
            <a:endParaRPr lang="en-US" dirty="0">
              <a:latin typeface="+mn-lt"/>
            </a:endParaRPr>
          </a:p>
        </p:txBody>
      </p:sp>
      <p:sp>
        <p:nvSpPr>
          <p:cNvPr id="139271" name="TextBox 7"/>
          <p:cNvSpPr txBox="1">
            <a:spLocks noChangeArrowheads="1"/>
          </p:cNvSpPr>
          <p:nvPr/>
        </p:nvSpPr>
        <p:spPr bwMode="auto">
          <a:xfrm>
            <a:off x="2044700" y="3898900"/>
            <a:ext cx="2857500" cy="923925"/>
          </a:xfrm>
          <a:prstGeom prst="rect">
            <a:avLst/>
          </a:prstGeom>
          <a:noFill/>
          <a:ln w="9525">
            <a:noFill/>
            <a:miter lim="800000"/>
            <a:headEnd/>
            <a:tailEnd/>
          </a:ln>
        </p:spPr>
        <p:txBody>
          <a:bodyPr>
            <a:spAutoFit/>
          </a:bodyPr>
          <a:lstStyle/>
          <a:p>
            <a:r>
              <a:rPr lang="en-CA" dirty="0">
                <a:latin typeface="+mn-lt"/>
              </a:rPr>
              <a:t>U1, section A and B are already placed, therefore they are not selectable</a:t>
            </a:r>
            <a:endParaRPr lang="en-US" dirty="0">
              <a:latin typeface="+mn-lt"/>
            </a:endParaRPr>
          </a:p>
        </p:txBody>
      </p:sp>
      <p:pic>
        <p:nvPicPr>
          <p:cNvPr id="2051" name="Picture 3" descr="C:\Users\fdomingu\Desktop\NEW Multisim Files\Presentation\Screenshots\png\S 34.png"/>
          <p:cNvPicPr>
            <a:picLocks noChangeAspect="1" noChangeArrowheads="1"/>
          </p:cNvPicPr>
          <p:nvPr/>
        </p:nvPicPr>
        <p:blipFill>
          <a:blip r:embed="rId4" cstate="print"/>
          <a:srcRect/>
          <a:stretch>
            <a:fillRect/>
          </a:stretch>
        </p:blipFill>
        <p:spPr bwMode="auto">
          <a:xfrm>
            <a:off x="5086350" y="1985963"/>
            <a:ext cx="2228850" cy="733425"/>
          </a:xfrm>
          <a:prstGeom prst="rect">
            <a:avLst/>
          </a:prstGeom>
          <a:noFill/>
        </p:spPr>
      </p:pic>
      <p:cxnSp>
        <p:nvCxnSpPr>
          <p:cNvPr id="14" name="Straight Arrow Connector 13"/>
          <p:cNvCxnSpPr>
            <a:stCxn id="139269" idx="3"/>
          </p:cNvCxnSpPr>
          <p:nvPr/>
        </p:nvCxnSpPr>
        <p:spPr>
          <a:xfrm>
            <a:off x="3797300" y="2112665"/>
            <a:ext cx="1298575" cy="1141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a:stCxn id="139270" idx="3"/>
            <a:endCxn id="2051" idx="1"/>
          </p:cNvCxnSpPr>
          <p:nvPr/>
        </p:nvCxnSpPr>
        <p:spPr>
          <a:xfrm flipV="1">
            <a:off x="3797300" y="2352676"/>
            <a:ext cx="1289050" cy="87638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CA" dirty="0" smtClean="0"/>
              <a:t>Component Toolbar and the In-Use List</a:t>
            </a:r>
            <a:endParaRPr lang="en-US" dirty="0" smtClean="0"/>
          </a:p>
        </p:txBody>
      </p:sp>
      <p:sp>
        <p:nvSpPr>
          <p:cNvPr id="140291" name="Rectangle 3"/>
          <p:cNvSpPr>
            <a:spLocks noGrp="1" noChangeArrowheads="1"/>
          </p:cNvSpPr>
          <p:nvPr>
            <p:ph idx="1"/>
          </p:nvPr>
        </p:nvSpPr>
        <p:spPr/>
        <p:txBody>
          <a:bodyPr/>
          <a:lstStyle/>
          <a:p>
            <a:r>
              <a:rPr lang="en-CA" dirty="0" smtClean="0"/>
              <a:t>Access Master database </a:t>
            </a:r>
            <a:r>
              <a:rPr lang="en-CA" b="1" dirty="0" smtClean="0"/>
              <a:t>Groups</a:t>
            </a:r>
            <a:r>
              <a:rPr lang="en-CA" dirty="0" smtClean="0"/>
              <a:t> from the </a:t>
            </a:r>
            <a:r>
              <a:rPr lang="en-CA" b="1" dirty="0" smtClean="0"/>
              <a:t>Components</a:t>
            </a:r>
            <a:r>
              <a:rPr lang="en-CA" dirty="0" smtClean="0"/>
              <a:t> toolbar.</a:t>
            </a:r>
          </a:p>
          <a:p>
            <a:endParaRPr lang="en-CA" dirty="0" smtClean="0"/>
          </a:p>
          <a:p>
            <a:r>
              <a:rPr lang="en-CA" dirty="0" smtClean="0"/>
              <a:t>Use the </a:t>
            </a:r>
            <a:r>
              <a:rPr lang="en-CA" b="1" dirty="0" smtClean="0"/>
              <a:t>In Use List</a:t>
            </a:r>
            <a:r>
              <a:rPr lang="en-CA" dirty="0" smtClean="0"/>
              <a:t> to place another instance of an already placed component.</a:t>
            </a:r>
            <a:endParaRPr lang="en-US" dirty="0" smtClean="0"/>
          </a:p>
        </p:txBody>
      </p:sp>
      <p:pic>
        <p:nvPicPr>
          <p:cNvPr id="3075" name="Picture 3" descr="C:\Users\fdomingu\Desktop\NEW Multisim Files\Presentation\Screenshots\png\S 35a.png"/>
          <p:cNvPicPr>
            <a:picLocks noChangeAspect="1" noChangeArrowheads="1"/>
          </p:cNvPicPr>
          <p:nvPr/>
        </p:nvPicPr>
        <p:blipFill>
          <a:blip r:embed="rId3" cstate="print"/>
          <a:srcRect/>
          <a:stretch>
            <a:fillRect/>
          </a:stretch>
        </p:blipFill>
        <p:spPr bwMode="auto">
          <a:xfrm>
            <a:off x="2300288" y="1681163"/>
            <a:ext cx="4524375" cy="542925"/>
          </a:xfrm>
          <a:prstGeom prst="rect">
            <a:avLst/>
          </a:prstGeom>
          <a:noFill/>
        </p:spPr>
      </p:pic>
      <p:pic>
        <p:nvPicPr>
          <p:cNvPr id="3077" name="Picture 5" descr="C:\Users\fdomingu\Desktop\NEW Multisim Files\Presentation\Screenshots\png\S 35b.png"/>
          <p:cNvPicPr>
            <a:picLocks noChangeAspect="1" noChangeArrowheads="1"/>
          </p:cNvPicPr>
          <p:nvPr/>
        </p:nvPicPr>
        <p:blipFill>
          <a:blip r:embed="rId4" cstate="print"/>
          <a:srcRect/>
          <a:stretch>
            <a:fillRect/>
          </a:stretch>
        </p:blipFill>
        <p:spPr bwMode="auto">
          <a:xfrm>
            <a:off x="2233613" y="3328988"/>
            <a:ext cx="4733925" cy="1743075"/>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CA" dirty="0" smtClean="0"/>
              <a:t>Rotating a Component</a:t>
            </a:r>
            <a:endParaRPr lang="en-US" dirty="0" smtClean="0"/>
          </a:p>
        </p:txBody>
      </p:sp>
      <p:sp>
        <p:nvSpPr>
          <p:cNvPr id="141315" name="Rectangle 3"/>
          <p:cNvSpPr>
            <a:spLocks noGrp="1" noChangeArrowheads="1"/>
          </p:cNvSpPr>
          <p:nvPr>
            <p:ph sz="half" idx="1"/>
          </p:nvPr>
        </p:nvSpPr>
        <p:spPr/>
        <p:txBody>
          <a:bodyPr/>
          <a:lstStyle/>
          <a:p>
            <a:r>
              <a:rPr lang="en-CA" dirty="0" smtClean="0"/>
              <a:t>If already placed</a:t>
            </a:r>
            <a:endParaRPr lang="en-US" dirty="0" smtClean="0"/>
          </a:p>
        </p:txBody>
      </p:sp>
      <p:sp>
        <p:nvSpPr>
          <p:cNvPr id="11" name="Content Placeholder 10"/>
          <p:cNvSpPr>
            <a:spLocks noGrp="1"/>
          </p:cNvSpPr>
          <p:nvPr>
            <p:ph sz="half" idx="2"/>
          </p:nvPr>
        </p:nvSpPr>
        <p:spPr/>
        <p:txBody>
          <a:bodyPr/>
          <a:lstStyle/>
          <a:p>
            <a:r>
              <a:rPr lang="en-CA" dirty="0" smtClean="0"/>
              <a:t>While placing</a:t>
            </a:r>
            <a:endParaRPr lang="en-US" dirty="0" smtClean="0"/>
          </a:p>
        </p:txBody>
      </p:sp>
      <p:pic>
        <p:nvPicPr>
          <p:cNvPr id="141316" name="Picture 4" descr="Fig03-21_RotatePlace"/>
          <p:cNvPicPr>
            <a:picLocks noChangeAspect="1" noChangeArrowheads="1"/>
          </p:cNvPicPr>
          <p:nvPr/>
        </p:nvPicPr>
        <p:blipFill>
          <a:blip r:embed="rId3" cstate="print"/>
          <a:srcRect/>
          <a:stretch>
            <a:fillRect/>
          </a:stretch>
        </p:blipFill>
        <p:spPr bwMode="auto">
          <a:xfrm>
            <a:off x="4248150" y="2571750"/>
            <a:ext cx="4737100" cy="1643063"/>
          </a:xfrm>
          <a:prstGeom prst="rect">
            <a:avLst/>
          </a:prstGeom>
          <a:noFill/>
          <a:ln w="9525">
            <a:noFill/>
            <a:miter lim="800000"/>
            <a:headEnd/>
            <a:tailEnd/>
          </a:ln>
        </p:spPr>
      </p:pic>
      <p:pic>
        <p:nvPicPr>
          <p:cNvPr id="4100" name="Picture 4" descr="C:\Users\fdomingu\Desktop\NEW Multisim Files\Presentation\Screenshots\png\S 36.png"/>
          <p:cNvPicPr>
            <a:picLocks noChangeAspect="1" noChangeArrowheads="1"/>
          </p:cNvPicPr>
          <p:nvPr/>
        </p:nvPicPr>
        <p:blipFill>
          <a:blip r:embed="rId4" cstate="print"/>
          <a:srcRect/>
          <a:stretch>
            <a:fillRect/>
          </a:stretch>
        </p:blipFill>
        <p:spPr bwMode="auto">
          <a:xfrm>
            <a:off x="171450" y="2576513"/>
            <a:ext cx="3924300" cy="2828925"/>
          </a:xfrm>
          <a:prstGeom prst="rect">
            <a:avLst/>
          </a:prstGeom>
          <a:noFill/>
        </p:spPr>
      </p:pic>
      <p:pic>
        <p:nvPicPr>
          <p:cNvPr id="10" name="Picture 9" descr="C:\Users\fdomingu\Desktop\cursors\cursor3.png"/>
          <p:cNvPicPr>
            <a:picLocks noChangeAspect="1" noChangeArrowheads="1"/>
          </p:cNvPicPr>
          <p:nvPr/>
        </p:nvPicPr>
        <p:blipFill>
          <a:blip r:embed="rId5" cstate="print"/>
          <a:srcRect/>
          <a:stretch>
            <a:fillRect/>
          </a:stretch>
        </p:blipFill>
        <p:spPr bwMode="auto">
          <a:xfrm>
            <a:off x="900113" y="3476625"/>
            <a:ext cx="276225" cy="32385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CA" dirty="0" smtClean="0"/>
              <a:t>Component Search</a:t>
            </a:r>
            <a:endParaRPr lang="en-US" dirty="0" smtClean="0"/>
          </a:p>
        </p:txBody>
      </p:sp>
      <p:sp>
        <p:nvSpPr>
          <p:cNvPr id="142339" name="Rectangle 3"/>
          <p:cNvSpPr>
            <a:spLocks noGrp="1" noChangeArrowheads="1"/>
          </p:cNvSpPr>
          <p:nvPr>
            <p:ph idx="1"/>
          </p:nvPr>
        </p:nvSpPr>
        <p:spPr/>
        <p:txBody>
          <a:bodyPr/>
          <a:lstStyle/>
          <a:p>
            <a:r>
              <a:rPr lang="en-CA" dirty="0" smtClean="0"/>
              <a:t>From the </a:t>
            </a:r>
            <a:r>
              <a:rPr lang="en-CA" b="1" dirty="0" smtClean="0"/>
              <a:t>Component Browser</a:t>
            </a:r>
            <a:r>
              <a:rPr lang="en-CA" dirty="0" smtClean="0"/>
              <a:t>, click </a:t>
            </a:r>
            <a:r>
              <a:rPr lang="en-CA" b="1" dirty="0" smtClean="0"/>
              <a:t>Search</a:t>
            </a:r>
          </a:p>
          <a:p>
            <a:r>
              <a:rPr lang="en-CA" dirty="0" smtClean="0"/>
              <a:t>Use </a:t>
            </a:r>
            <a:r>
              <a:rPr lang="en-CA" b="1" dirty="0" smtClean="0"/>
              <a:t>*</a:t>
            </a:r>
            <a:r>
              <a:rPr lang="en-CA" dirty="0" smtClean="0"/>
              <a:t> as a wildcard</a:t>
            </a:r>
            <a:endParaRPr lang="en-US" dirty="0" smtClean="0"/>
          </a:p>
        </p:txBody>
      </p:sp>
      <p:pic>
        <p:nvPicPr>
          <p:cNvPr id="4099" name="Picture 3"/>
          <p:cNvPicPr>
            <a:picLocks noChangeAspect="1" noChangeArrowheads="1"/>
          </p:cNvPicPr>
          <p:nvPr/>
        </p:nvPicPr>
        <p:blipFill>
          <a:blip r:embed="rId3" cstate="print"/>
          <a:srcRect/>
          <a:stretch>
            <a:fillRect/>
          </a:stretch>
        </p:blipFill>
        <p:spPr bwMode="auto">
          <a:xfrm>
            <a:off x="3812412" y="1680110"/>
            <a:ext cx="5153025" cy="430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874878" y="1079747"/>
            <a:ext cx="5012809" cy="5179661"/>
          </a:xfrm>
          <a:prstGeom prst="rect">
            <a:avLst/>
          </a:prstGeom>
          <a:noFill/>
          <a:ln w="9525">
            <a:noFill/>
            <a:miter lim="800000"/>
            <a:headEnd/>
            <a:tailEnd/>
          </a:ln>
        </p:spPr>
      </p:pic>
      <p:sp>
        <p:nvSpPr>
          <p:cNvPr id="143362" name="Rectangle 2"/>
          <p:cNvSpPr>
            <a:spLocks noGrp="1" noChangeArrowheads="1"/>
          </p:cNvSpPr>
          <p:nvPr>
            <p:ph type="title"/>
          </p:nvPr>
        </p:nvSpPr>
        <p:spPr/>
        <p:txBody>
          <a:bodyPr/>
          <a:lstStyle/>
          <a:p>
            <a:r>
              <a:rPr lang="en-CA" dirty="0" smtClean="0"/>
              <a:t>Component Search—Results</a:t>
            </a:r>
            <a:endParaRPr lang="en-US" dirty="0" smtClean="0"/>
          </a:p>
        </p:txBody>
      </p:sp>
      <p:sp>
        <p:nvSpPr>
          <p:cNvPr id="143364" name="TextBox 4"/>
          <p:cNvSpPr txBox="1">
            <a:spLocks noChangeArrowheads="1"/>
          </p:cNvSpPr>
          <p:nvPr/>
        </p:nvSpPr>
        <p:spPr bwMode="auto">
          <a:xfrm>
            <a:off x="165100" y="1574800"/>
            <a:ext cx="1473200" cy="1077913"/>
          </a:xfrm>
          <a:prstGeom prst="rect">
            <a:avLst/>
          </a:prstGeom>
          <a:noFill/>
          <a:ln w="9525">
            <a:noFill/>
            <a:miter lim="800000"/>
            <a:headEnd/>
            <a:tailEnd/>
          </a:ln>
        </p:spPr>
        <p:txBody>
          <a:bodyPr>
            <a:spAutoFit/>
          </a:bodyPr>
          <a:lstStyle/>
          <a:p>
            <a:r>
              <a:rPr lang="en-CA" sz="1600" dirty="0">
                <a:latin typeface="+mn-lt"/>
              </a:rPr>
              <a:t>Number of components matching search criteria</a:t>
            </a:r>
            <a:endParaRPr lang="en-US" sz="1600" dirty="0">
              <a:latin typeface="+mn-lt"/>
            </a:endParaRPr>
          </a:p>
        </p:txBody>
      </p:sp>
      <p:sp>
        <p:nvSpPr>
          <p:cNvPr id="143366" name="TextBox 10"/>
          <p:cNvSpPr txBox="1">
            <a:spLocks noChangeArrowheads="1"/>
          </p:cNvSpPr>
          <p:nvPr/>
        </p:nvSpPr>
        <p:spPr bwMode="auto">
          <a:xfrm>
            <a:off x="228600" y="2946400"/>
            <a:ext cx="1473200" cy="1077913"/>
          </a:xfrm>
          <a:prstGeom prst="rect">
            <a:avLst/>
          </a:prstGeom>
          <a:noFill/>
          <a:ln w="9525">
            <a:noFill/>
            <a:miter lim="800000"/>
            <a:headEnd/>
            <a:tailEnd/>
          </a:ln>
        </p:spPr>
        <p:txBody>
          <a:bodyPr>
            <a:spAutoFit/>
          </a:bodyPr>
          <a:lstStyle/>
          <a:p>
            <a:r>
              <a:rPr lang="en-CA" sz="1600" dirty="0">
                <a:latin typeface="+mn-lt"/>
              </a:rPr>
              <a:t>List of components matching search criteria</a:t>
            </a:r>
            <a:endParaRPr lang="en-US" sz="1600" dirty="0">
              <a:latin typeface="+mn-lt"/>
            </a:endParaRPr>
          </a:p>
        </p:txBody>
      </p:sp>
      <p:sp>
        <p:nvSpPr>
          <p:cNvPr id="143368" name="TextBox 13"/>
          <p:cNvSpPr txBox="1">
            <a:spLocks noChangeArrowheads="1"/>
          </p:cNvSpPr>
          <p:nvPr/>
        </p:nvSpPr>
        <p:spPr bwMode="auto">
          <a:xfrm>
            <a:off x="7721600" y="1139425"/>
            <a:ext cx="1066800" cy="1077218"/>
          </a:xfrm>
          <a:prstGeom prst="rect">
            <a:avLst/>
          </a:prstGeom>
          <a:noFill/>
          <a:ln w="9525">
            <a:noFill/>
            <a:miter lim="800000"/>
            <a:headEnd/>
            <a:tailEnd/>
          </a:ln>
        </p:spPr>
        <p:txBody>
          <a:bodyPr>
            <a:spAutoFit/>
          </a:bodyPr>
          <a:lstStyle/>
          <a:p>
            <a:r>
              <a:rPr lang="en-CA" sz="1600" dirty="0">
                <a:latin typeface="+mn-lt"/>
              </a:rPr>
              <a:t>Details of component selected</a:t>
            </a:r>
            <a:endParaRPr lang="en-US" sz="1600" dirty="0">
              <a:latin typeface="+mn-lt"/>
            </a:endParaRPr>
          </a:p>
        </p:txBody>
      </p:sp>
      <p:sp>
        <p:nvSpPr>
          <p:cNvPr id="143370" name="TextBox 25"/>
          <p:cNvSpPr txBox="1">
            <a:spLocks noChangeArrowheads="1"/>
          </p:cNvSpPr>
          <p:nvPr/>
        </p:nvSpPr>
        <p:spPr bwMode="auto">
          <a:xfrm>
            <a:off x="7708900" y="4602613"/>
            <a:ext cx="1435100" cy="1323439"/>
          </a:xfrm>
          <a:prstGeom prst="rect">
            <a:avLst/>
          </a:prstGeom>
          <a:noFill/>
          <a:ln w="9525">
            <a:noFill/>
            <a:miter lim="800000"/>
            <a:headEnd/>
            <a:tailEnd/>
          </a:ln>
        </p:spPr>
        <p:txBody>
          <a:bodyPr>
            <a:spAutoFit/>
          </a:bodyPr>
          <a:lstStyle/>
          <a:p>
            <a:r>
              <a:rPr lang="en-CA" sz="1600" dirty="0">
                <a:latin typeface="+mn-lt"/>
              </a:rPr>
              <a:t>OK will take you to the exact database location</a:t>
            </a:r>
            <a:endParaRPr lang="en-US" sz="1600" dirty="0">
              <a:latin typeface="+mn-lt"/>
            </a:endParaRPr>
          </a:p>
        </p:txBody>
      </p:sp>
      <p:cxnSp>
        <p:nvCxnSpPr>
          <p:cNvPr id="14" name="Straight Arrow Connector 13"/>
          <p:cNvCxnSpPr>
            <a:stCxn id="143364" idx="3"/>
          </p:cNvCxnSpPr>
          <p:nvPr/>
        </p:nvCxnSpPr>
        <p:spPr>
          <a:xfrm flipV="1">
            <a:off x="1638300" y="1800225"/>
            <a:ext cx="409575" cy="3135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a:stCxn id="143366" idx="3"/>
          </p:cNvCxnSpPr>
          <p:nvPr/>
        </p:nvCxnSpPr>
        <p:spPr>
          <a:xfrm flipV="1">
            <a:off x="1701800" y="3352800"/>
            <a:ext cx="374650" cy="13255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flipH="1">
            <a:off x="6148944" y="4916384"/>
            <a:ext cx="1534391" cy="104137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143368" idx="1"/>
          </p:cNvCxnSpPr>
          <p:nvPr/>
        </p:nvCxnSpPr>
        <p:spPr>
          <a:xfrm flipH="1">
            <a:off x="5082643" y="1678034"/>
            <a:ext cx="2638957" cy="183706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CA" dirty="0" smtClean="0"/>
              <a:t>Nets</a:t>
            </a:r>
            <a:endParaRPr lang="en-US" dirty="0" smtClean="0"/>
          </a:p>
        </p:txBody>
      </p:sp>
      <p:sp>
        <p:nvSpPr>
          <p:cNvPr id="144387" name="Rectangle 3"/>
          <p:cNvSpPr>
            <a:spLocks noGrp="1" noChangeArrowheads="1"/>
          </p:cNvSpPr>
          <p:nvPr>
            <p:ph idx="1"/>
          </p:nvPr>
        </p:nvSpPr>
        <p:spPr/>
        <p:txBody>
          <a:bodyPr/>
          <a:lstStyle/>
          <a:p>
            <a:r>
              <a:rPr lang="en-CA" dirty="0" smtClean="0"/>
              <a:t>Wires are the graphical representation of nets</a:t>
            </a:r>
          </a:p>
          <a:p>
            <a:r>
              <a:rPr lang="en-CA" dirty="0" smtClean="0"/>
              <a:t>Modeless (no </a:t>
            </a:r>
            <a:r>
              <a:rPr lang="en-CA" i="1" dirty="0" smtClean="0"/>
              <a:t>placing</a:t>
            </a:r>
            <a:r>
              <a:rPr lang="en-CA" dirty="0" smtClean="0"/>
              <a:t> vs. </a:t>
            </a:r>
            <a:r>
              <a:rPr lang="en-CA" i="1" dirty="0" smtClean="0"/>
              <a:t>wiring</a:t>
            </a:r>
            <a:r>
              <a:rPr lang="en-CA" dirty="0" smtClean="0"/>
              <a:t> mode)</a:t>
            </a:r>
          </a:p>
          <a:p>
            <a:r>
              <a:rPr lang="en-CA" dirty="0" smtClean="0"/>
              <a:t>Mid-air wiring is allowed</a:t>
            </a:r>
          </a:p>
          <a:p>
            <a:r>
              <a:rPr lang="en-CA" dirty="0" smtClean="0"/>
              <a:t>Real-time netlist is updated behind the scenes</a:t>
            </a:r>
          </a:p>
          <a:p>
            <a:r>
              <a:rPr lang="en-CA" dirty="0" smtClean="0"/>
              <a:t>Easy to change wire connections once placed</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CA" dirty="0" smtClean="0"/>
              <a:t>Nets</a:t>
            </a:r>
            <a:endParaRPr lang="en-US" dirty="0" smtClean="0"/>
          </a:p>
        </p:txBody>
      </p:sp>
      <p:sp>
        <p:nvSpPr>
          <p:cNvPr id="145411" name="Rectangle 3"/>
          <p:cNvSpPr>
            <a:spLocks noGrp="1" noChangeArrowheads="1"/>
          </p:cNvSpPr>
          <p:nvPr>
            <p:ph idx="1"/>
          </p:nvPr>
        </p:nvSpPr>
        <p:spPr/>
        <p:txBody>
          <a:bodyPr/>
          <a:lstStyle/>
          <a:p>
            <a:pPr>
              <a:buNone/>
            </a:pPr>
            <a:r>
              <a:rPr lang="en-CA" dirty="0" smtClean="0"/>
              <a:t>Multiple wires can make one net or node</a:t>
            </a:r>
            <a:endParaRPr lang="en-US" dirty="0" smtClean="0"/>
          </a:p>
        </p:txBody>
      </p:sp>
      <p:pic>
        <p:nvPicPr>
          <p:cNvPr id="145412" name="Picture 4" descr="Fig03-03_OneMultiWireExample"/>
          <p:cNvPicPr>
            <a:picLocks noChangeAspect="1" noChangeArrowheads="1"/>
          </p:cNvPicPr>
          <p:nvPr/>
        </p:nvPicPr>
        <p:blipFill>
          <a:blip r:embed="rId3" cstate="print"/>
          <a:srcRect/>
          <a:stretch>
            <a:fillRect/>
          </a:stretch>
        </p:blipFill>
        <p:spPr bwMode="auto">
          <a:xfrm>
            <a:off x="1571625" y="2428875"/>
            <a:ext cx="6121400" cy="325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CA" dirty="0" smtClean="0"/>
              <a:t>Getting the Most out of this Course</a:t>
            </a:r>
            <a:endParaRPr lang="en-US" dirty="0" smtClean="0"/>
          </a:p>
        </p:txBody>
      </p:sp>
      <p:sp>
        <p:nvSpPr>
          <p:cNvPr id="15363" name="Rectangle 3"/>
          <p:cNvSpPr>
            <a:spLocks noGrp="1" noChangeArrowheads="1"/>
          </p:cNvSpPr>
          <p:nvPr>
            <p:ph idx="1"/>
          </p:nvPr>
        </p:nvSpPr>
        <p:spPr/>
        <p:txBody>
          <a:bodyPr/>
          <a:lstStyle/>
          <a:p>
            <a:r>
              <a:rPr lang="en-CA" dirty="0" smtClean="0"/>
              <a:t>Experiment with hands-on exercises</a:t>
            </a:r>
          </a:p>
          <a:p>
            <a:r>
              <a:rPr lang="en-CA" dirty="0" smtClean="0"/>
              <a:t>Do your best to finish all exercises</a:t>
            </a:r>
          </a:p>
          <a:p>
            <a:r>
              <a:rPr lang="en-CA" dirty="0" smtClean="0"/>
              <a:t>If time permits, experiment with different scenarios</a:t>
            </a:r>
          </a:p>
          <a:p>
            <a:r>
              <a:rPr lang="en-CA" dirty="0" smtClean="0"/>
              <a:t>Ask questions</a:t>
            </a:r>
          </a:p>
          <a:p>
            <a:r>
              <a:rPr lang="en-CA" dirty="0" smtClean="0"/>
              <a:t>Please switch your cell phone to vibrator mode</a:t>
            </a:r>
          </a:p>
          <a:p>
            <a:endParaRPr lang="en-CA" dirty="0" smtClean="0"/>
          </a:p>
          <a:p>
            <a:pPr>
              <a:buNone/>
            </a:pPr>
            <a:r>
              <a:rPr lang="en-CA" dirty="0" smtClean="0"/>
              <a:t>This course is not designed or intended for teaching:</a:t>
            </a:r>
          </a:p>
          <a:p>
            <a:r>
              <a:rPr lang="en-CA" dirty="0" smtClean="0"/>
              <a:t>Electronics theory</a:t>
            </a:r>
          </a:p>
          <a:p>
            <a:r>
              <a:rPr lang="en-CA" dirty="0" smtClean="0"/>
              <a:t>SPICE theory</a:t>
            </a:r>
          </a:p>
          <a:p>
            <a:r>
              <a:rPr lang="en-CA" dirty="0" smtClean="0"/>
              <a:t>C/Assembly programming</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CA" dirty="0" smtClean="0"/>
              <a:t>Junction Dots</a:t>
            </a:r>
            <a:endParaRPr lang="en-US" dirty="0" smtClean="0"/>
          </a:p>
        </p:txBody>
      </p:sp>
      <p:sp>
        <p:nvSpPr>
          <p:cNvPr id="146435" name="Rectangle 3"/>
          <p:cNvSpPr>
            <a:spLocks noGrp="1" noChangeArrowheads="1"/>
          </p:cNvSpPr>
          <p:nvPr>
            <p:ph idx="1"/>
          </p:nvPr>
        </p:nvSpPr>
        <p:spPr/>
        <p:txBody>
          <a:bodyPr/>
          <a:lstStyle/>
          <a:p>
            <a:pPr>
              <a:buNone/>
            </a:pPr>
            <a:r>
              <a:rPr lang="en-CA" dirty="0" smtClean="0"/>
              <a:t>Junction dots represent a wire connection</a:t>
            </a:r>
            <a:endParaRPr lang="en-US" dirty="0" smtClean="0"/>
          </a:p>
        </p:txBody>
      </p:sp>
      <p:pic>
        <p:nvPicPr>
          <p:cNvPr id="146436" name="Picture 4" descr="Fig03-22_WiringJunction"/>
          <p:cNvPicPr>
            <a:picLocks noChangeAspect="1" noChangeArrowheads="1"/>
          </p:cNvPicPr>
          <p:nvPr/>
        </p:nvPicPr>
        <p:blipFill>
          <a:blip r:embed="rId3" cstate="print"/>
          <a:srcRect/>
          <a:stretch>
            <a:fillRect/>
          </a:stretch>
        </p:blipFill>
        <p:spPr bwMode="auto">
          <a:xfrm>
            <a:off x="2124075" y="2420938"/>
            <a:ext cx="5256213" cy="3524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CA" dirty="0" smtClean="0"/>
              <a:t>Methods for Wiring—Automatic</a:t>
            </a:r>
            <a:endParaRPr lang="en-US" dirty="0" smtClean="0"/>
          </a:p>
        </p:txBody>
      </p:sp>
      <p:pic>
        <p:nvPicPr>
          <p:cNvPr id="147459" name="Picture 4" descr="Fig03-23_WiringAutomatic"/>
          <p:cNvPicPr>
            <a:picLocks noChangeAspect="1" noChangeArrowheads="1"/>
          </p:cNvPicPr>
          <p:nvPr/>
        </p:nvPicPr>
        <p:blipFill>
          <a:blip r:embed="rId3" cstate="print"/>
          <a:srcRect/>
          <a:stretch>
            <a:fillRect/>
          </a:stretch>
        </p:blipFill>
        <p:spPr bwMode="auto">
          <a:xfrm>
            <a:off x="1000125" y="1500188"/>
            <a:ext cx="7292975" cy="4138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CA" dirty="0" smtClean="0"/>
              <a:t>Methods for Wiring—Touching Pins</a:t>
            </a:r>
            <a:endParaRPr lang="en-US" dirty="0" smtClean="0"/>
          </a:p>
        </p:txBody>
      </p:sp>
      <p:pic>
        <p:nvPicPr>
          <p:cNvPr id="148483" name="Picture 4" descr="Fig03-24_AutowireTouching"/>
          <p:cNvPicPr>
            <a:picLocks noChangeAspect="1" noChangeArrowheads="1"/>
          </p:cNvPicPr>
          <p:nvPr/>
        </p:nvPicPr>
        <p:blipFill>
          <a:blip r:embed="rId3" cstate="print"/>
          <a:srcRect/>
          <a:stretch>
            <a:fillRect/>
          </a:stretch>
        </p:blipFill>
        <p:spPr bwMode="auto">
          <a:xfrm>
            <a:off x="428625" y="1357313"/>
            <a:ext cx="8429625" cy="4611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CA" dirty="0" smtClean="0"/>
              <a:t>Methods for Wiring—Dropping </a:t>
            </a:r>
            <a:endParaRPr lang="en-US" dirty="0" smtClean="0"/>
          </a:p>
        </p:txBody>
      </p:sp>
      <p:pic>
        <p:nvPicPr>
          <p:cNvPr id="149507" name="Picture 4" descr="Fig03-25_AutowireDropping"/>
          <p:cNvPicPr>
            <a:picLocks noChangeAspect="1" noChangeArrowheads="1"/>
          </p:cNvPicPr>
          <p:nvPr/>
        </p:nvPicPr>
        <p:blipFill>
          <a:blip r:embed="rId3" cstate="print"/>
          <a:srcRect/>
          <a:stretch>
            <a:fillRect/>
          </a:stretch>
        </p:blipFill>
        <p:spPr bwMode="auto">
          <a:xfrm>
            <a:off x="1063625" y="1190625"/>
            <a:ext cx="6723063" cy="481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CA" dirty="0" smtClean="0"/>
              <a:t>Changing Wire Properties</a:t>
            </a:r>
            <a:endParaRPr lang="en-US" dirty="0" smtClean="0"/>
          </a:p>
        </p:txBody>
      </p:sp>
      <p:sp>
        <p:nvSpPr>
          <p:cNvPr id="150531" name="Rectangle 3"/>
          <p:cNvSpPr>
            <a:spLocks noGrp="1" noChangeArrowheads="1"/>
          </p:cNvSpPr>
          <p:nvPr>
            <p:ph idx="1"/>
          </p:nvPr>
        </p:nvSpPr>
        <p:spPr/>
        <p:txBody>
          <a:bodyPr/>
          <a:lstStyle/>
          <a:p>
            <a:r>
              <a:rPr lang="en-CA" dirty="0" smtClean="0"/>
              <a:t>Right-click the wire to access the run-time menu</a:t>
            </a:r>
          </a:p>
          <a:p>
            <a:r>
              <a:rPr lang="en-CA" dirty="0" smtClean="0"/>
              <a:t>Change colors, net name font and properties</a:t>
            </a:r>
            <a:endParaRPr lang="en-US" dirty="0" smtClean="0"/>
          </a:p>
        </p:txBody>
      </p:sp>
      <p:pic>
        <p:nvPicPr>
          <p:cNvPr id="7171" name="Picture 3" descr="C:\Users\fdomingu\Desktop\NEW Multisim Files\Presentation\Screenshots\png\S 39.png"/>
          <p:cNvPicPr>
            <a:picLocks noChangeAspect="1" noChangeArrowheads="1"/>
          </p:cNvPicPr>
          <p:nvPr/>
        </p:nvPicPr>
        <p:blipFill>
          <a:blip r:embed="rId3" cstate="print"/>
          <a:srcRect/>
          <a:stretch>
            <a:fillRect/>
          </a:stretch>
        </p:blipFill>
        <p:spPr bwMode="auto">
          <a:xfrm>
            <a:off x="2028825" y="2876550"/>
            <a:ext cx="3143250" cy="2800350"/>
          </a:xfrm>
          <a:prstGeom prst="rect">
            <a:avLst/>
          </a:prstGeom>
          <a:noFill/>
        </p:spPr>
      </p:pic>
      <p:sp>
        <p:nvSpPr>
          <p:cNvPr id="7" name="TextBox 6"/>
          <p:cNvSpPr txBox="1"/>
          <p:nvPr/>
        </p:nvSpPr>
        <p:spPr>
          <a:xfrm>
            <a:off x="5533935" y="3981450"/>
            <a:ext cx="550151" cy="276999"/>
          </a:xfrm>
          <a:prstGeom prst="rect">
            <a:avLst/>
          </a:prstGeom>
          <a:noFill/>
        </p:spPr>
        <p:txBody>
          <a:bodyPr wrap="none" rtlCol="0">
            <a:spAutoFit/>
          </a:bodyPr>
          <a:lstStyle/>
          <a:p>
            <a:r>
              <a:rPr lang="en-CA" sz="1200" dirty="0" smtClean="0">
                <a:latin typeface="+mn-lt"/>
              </a:rPr>
              <a:t>Delete</a:t>
            </a:r>
            <a:endParaRPr lang="en-CA" sz="1200" dirty="0">
              <a:latin typeface="+mn-lt"/>
            </a:endParaRPr>
          </a:p>
        </p:txBody>
      </p:sp>
      <p:sp>
        <p:nvSpPr>
          <p:cNvPr id="8" name="TextBox 7"/>
          <p:cNvSpPr txBox="1"/>
          <p:nvPr/>
        </p:nvSpPr>
        <p:spPr>
          <a:xfrm>
            <a:off x="5533935" y="4200525"/>
            <a:ext cx="936475" cy="276999"/>
          </a:xfrm>
          <a:prstGeom prst="rect">
            <a:avLst/>
          </a:prstGeom>
          <a:noFill/>
        </p:spPr>
        <p:txBody>
          <a:bodyPr wrap="none" rtlCol="0">
            <a:spAutoFit/>
          </a:bodyPr>
          <a:lstStyle/>
          <a:p>
            <a:r>
              <a:rPr lang="en-CA" sz="1200" dirty="0" smtClean="0">
                <a:latin typeface="+mn-lt"/>
              </a:rPr>
              <a:t>Change color</a:t>
            </a:r>
            <a:endParaRPr lang="en-CA" sz="1200" dirty="0">
              <a:latin typeface="+mn-lt"/>
            </a:endParaRPr>
          </a:p>
        </p:txBody>
      </p:sp>
      <p:sp>
        <p:nvSpPr>
          <p:cNvPr id="9" name="TextBox 8"/>
          <p:cNvSpPr txBox="1"/>
          <p:nvPr/>
        </p:nvSpPr>
        <p:spPr>
          <a:xfrm>
            <a:off x="5533935" y="5210175"/>
            <a:ext cx="978153" cy="461665"/>
          </a:xfrm>
          <a:prstGeom prst="rect">
            <a:avLst/>
          </a:prstGeom>
          <a:noFill/>
        </p:spPr>
        <p:txBody>
          <a:bodyPr wrap="none" rtlCol="0">
            <a:spAutoFit/>
          </a:bodyPr>
          <a:lstStyle/>
          <a:p>
            <a:r>
              <a:rPr lang="en-CA" sz="1200" dirty="0" smtClean="0">
                <a:latin typeface="+mn-lt"/>
              </a:rPr>
              <a:t>Net properties</a:t>
            </a:r>
          </a:p>
          <a:p>
            <a:r>
              <a:rPr lang="en-US" sz="1200" dirty="0" smtClean="0">
                <a:latin typeface="+mn-lt"/>
              </a:rPr>
              <a:t>(rename)</a:t>
            </a:r>
            <a:endParaRPr lang="en-CA" sz="1200" dirty="0">
              <a:latin typeface="+mn-lt"/>
            </a:endParaRPr>
          </a:p>
        </p:txBody>
      </p:sp>
      <p:cxnSp>
        <p:nvCxnSpPr>
          <p:cNvPr id="21" name="Straight Arrow Connector 20"/>
          <p:cNvCxnSpPr>
            <a:stCxn id="7" idx="1"/>
          </p:cNvCxnSpPr>
          <p:nvPr/>
        </p:nvCxnSpPr>
        <p:spPr>
          <a:xfrm flipH="1" flipV="1">
            <a:off x="5065664" y="4117722"/>
            <a:ext cx="468271" cy="222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p:cNvCxnSpPr>
            <a:stCxn id="8" idx="1"/>
          </p:cNvCxnSpPr>
          <p:nvPr/>
        </p:nvCxnSpPr>
        <p:spPr>
          <a:xfrm flipH="1">
            <a:off x="5057775" y="4339025"/>
            <a:ext cx="476160" cy="43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a:stCxn id="8" idx="1"/>
          </p:cNvCxnSpPr>
          <p:nvPr/>
        </p:nvCxnSpPr>
        <p:spPr>
          <a:xfrm flipH="1">
            <a:off x="5057775" y="4339025"/>
            <a:ext cx="476160" cy="2615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3" name="Straight Arrow Connector 32"/>
          <p:cNvCxnSpPr>
            <a:stCxn id="9" idx="1"/>
          </p:cNvCxnSpPr>
          <p:nvPr/>
        </p:nvCxnSpPr>
        <p:spPr>
          <a:xfrm flipH="1" flipV="1">
            <a:off x="5048251" y="5438776"/>
            <a:ext cx="485684" cy="22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CA" dirty="0" smtClean="0"/>
              <a:t>Moving Wires</a:t>
            </a:r>
            <a:endParaRPr lang="en-US" dirty="0" smtClean="0"/>
          </a:p>
        </p:txBody>
      </p:sp>
      <p:pic>
        <p:nvPicPr>
          <p:cNvPr id="151555" name="Picture 4" descr="Fig03-29_WireMove"/>
          <p:cNvPicPr>
            <a:picLocks noChangeAspect="1" noChangeArrowheads="1"/>
          </p:cNvPicPr>
          <p:nvPr/>
        </p:nvPicPr>
        <p:blipFill>
          <a:blip r:embed="rId3" cstate="print"/>
          <a:srcRect/>
          <a:stretch>
            <a:fillRect/>
          </a:stretch>
        </p:blipFill>
        <p:spPr bwMode="auto">
          <a:xfrm>
            <a:off x="1143000" y="1262063"/>
            <a:ext cx="6737350" cy="452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CA" dirty="0" smtClean="0"/>
              <a:t>Re-wiring a Net</a:t>
            </a:r>
            <a:endParaRPr lang="en-US" dirty="0" smtClean="0"/>
          </a:p>
        </p:txBody>
      </p:sp>
      <p:pic>
        <p:nvPicPr>
          <p:cNvPr id="152579" name="Picture 4" descr="Fig03-30_Rewire"/>
          <p:cNvPicPr>
            <a:picLocks noChangeAspect="1" noChangeArrowheads="1"/>
          </p:cNvPicPr>
          <p:nvPr/>
        </p:nvPicPr>
        <p:blipFill>
          <a:blip r:embed="rId3" cstate="print"/>
          <a:srcRect/>
          <a:stretch>
            <a:fillRect/>
          </a:stretch>
        </p:blipFill>
        <p:spPr bwMode="auto">
          <a:xfrm>
            <a:off x="1476375" y="1322388"/>
            <a:ext cx="6264275" cy="481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CA" dirty="0" smtClean="0"/>
              <a:t>Virtual Wiring</a:t>
            </a:r>
            <a:endParaRPr lang="en-US" dirty="0" smtClean="0"/>
          </a:p>
        </p:txBody>
      </p:sp>
      <p:sp>
        <p:nvSpPr>
          <p:cNvPr id="153603" name="Rectangle 3"/>
          <p:cNvSpPr>
            <a:spLocks noGrp="1" noChangeArrowheads="1"/>
          </p:cNvSpPr>
          <p:nvPr>
            <p:ph idx="1"/>
          </p:nvPr>
        </p:nvSpPr>
        <p:spPr>
          <a:xfrm>
            <a:off x="457200" y="1285875"/>
            <a:ext cx="8229600" cy="4525963"/>
          </a:xfrm>
        </p:spPr>
        <p:txBody>
          <a:bodyPr/>
          <a:lstStyle/>
          <a:p>
            <a:r>
              <a:rPr lang="en-CA" dirty="0" smtClean="0"/>
              <a:t>Useful in large designs</a:t>
            </a:r>
          </a:p>
          <a:p>
            <a:r>
              <a:rPr lang="en-CA" dirty="0" smtClean="0"/>
              <a:t>Avoids unnecessary wires crossing the schematic</a:t>
            </a:r>
          </a:p>
          <a:p>
            <a:r>
              <a:rPr lang="en-CA" dirty="0" smtClean="0"/>
              <a:t>Give a net a name that already exists to create the virtual connection</a:t>
            </a:r>
          </a:p>
          <a:p>
            <a:r>
              <a:rPr lang="en-CA" dirty="0" smtClean="0"/>
              <a:t>Use Global or On-page connectors</a:t>
            </a:r>
          </a:p>
          <a:p>
            <a:pPr lvl="1">
              <a:buFont typeface="Arial Narrow" pitchFamily="34" charset="0"/>
              <a:buNone/>
            </a:pPr>
            <a:r>
              <a:rPr lang="en-CA" dirty="0" smtClean="0"/>
              <a:t>		Global  connectors are visible to the whole design</a:t>
            </a:r>
          </a:p>
          <a:p>
            <a:pPr lvl="1">
              <a:buFont typeface="Arial Narrow" pitchFamily="34" charset="0"/>
              <a:buNone/>
            </a:pPr>
            <a:r>
              <a:rPr lang="en-CA" dirty="0" smtClean="0"/>
              <a:t>		On-page connectors are visible to the sheet</a:t>
            </a:r>
          </a:p>
          <a:p>
            <a:pPr lvl="1">
              <a:buFont typeface="Arial Narrow" pitchFamily="34" charset="0"/>
              <a:buNone/>
            </a:pPr>
            <a:r>
              <a:rPr lang="en-CA" dirty="0" smtClean="0"/>
              <a:t>		On-page connectors may connect to Global connectors</a:t>
            </a:r>
          </a:p>
          <a:p>
            <a:endParaRPr lang="en-US" dirty="0" smtClean="0"/>
          </a:p>
        </p:txBody>
      </p:sp>
      <p:pic>
        <p:nvPicPr>
          <p:cNvPr id="153604" name="Picture 2"/>
          <p:cNvPicPr>
            <a:picLocks noChangeAspect="1" noChangeArrowheads="1"/>
          </p:cNvPicPr>
          <p:nvPr/>
        </p:nvPicPr>
        <p:blipFill>
          <a:blip r:embed="rId3" cstate="print"/>
          <a:srcRect/>
          <a:stretch>
            <a:fillRect/>
          </a:stretch>
        </p:blipFill>
        <p:spPr bwMode="auto">
          <a:xfrm>
            <a:off x="1011238" y="3343275"/>
            <a:ext cx="314325" cy="127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CA" dirty="0" smtClean="0"/>
              <a:t>Virtual Wiring</a:t>
            </a:r>
            <a:endParaRPr lang="en-US" dirty="0" smtClean="0"/>
          </a:p>
        </p:txBody>
      </p:sp>
      <p:pic>
        <p:nvPicPr>
          <p:cNvPr id="154627" name="Picture 5"/>
          <p:cNvPicPr>
            <a:picLocks noChangeAspect="1" noChangeArrowheads="1"/>
          </p:cNvPicPr>
          <p:nvPr/>
        </p:nvPicPr>
        <p:blipFill>
          <a:blip r:embed="rId3" cstate="print"/>
          <a:srcRect/>
          <a:stretch>
            <a:fillRect/>
          </a:stretch>
        </p:blipFill>
        <p:spPr bwMode="auto">
          <a:xfrm>
            <a:off x="1739900" y="2794000"/>
            <a:ext cx="4152900" cy="2724150"/>
          </a:xfrm>
          <a:prstGeom prst="rect">
            <a:avLst/>
          </a:prstGeom>
          <a:noFill/>
          <a:ln w="9525">
            <a:noFill/>
            <a:miter lim="800000"/>
            <a:headEnd/>
            <a:tailEnd/>
          </a:ln>
        </p:spPr>
      </p:pic>
      <p:pic>
        <p:nvPicPr>
          <p:cNvPr id="154628" name="Picture 2"/>
          <p:cNvPicPr>
            <a:picLocks noChangeAspect="1" noChangeArrowheads="1"/>
          </p:cNvPicPr>
          <p:nvPr/>
        </p:nvPicPr>
        <p:blipFill>
          <a:blip r:embed="rId4" cstate="print"/>
          <a:srcRect/>
          <a:stretch>
            <a:fillRect/>
          </a:stretch>
        </p:blipFill>
        <p:spPr bwMode="auto">
          <a:xfrm>
            <a:off x="274638" y="1677988"/>
            <a:ext cx="2238375" cy="1343025"/>
          </a:xfrm>
          <a:prstGeom prst="rect">
            <a:avLst/>
          </a:prstGeom>
          <a:noFill/>
          <a:ln w="9525">
            <a:noFill/>
            <a:miter lim="800000"/>
            <a:headEnd/>
            <a:tailEnd/>
          </a:ln>
        </p:spPr>
      </p:pic>
      <p:pic>
        <p:nvPicPr>
          <p:cNvPr id="154629" name="Picture 6"/>
          <p:cNvPicPr>
            <a:picLocks noChangeAspect="1" noChangeArrowheads="1"/>
          </p:cNvPicPr>
          <p:nvPr/>
        </p:nvPicPr>
        <p:blipFill>
          <a:blip r:embed="rId5" cstate="print"/>
          <a:srcRect/>
          <a:stretch>
            <a:fillRect/>
          </a:stretch>
        </p:blipFill>
        <p:spPr bwMode="auto">
          <a:xfrm>
            <a:off x="6181725" y="2446338"/>
            <a:ext cx="2962275" cy="2524125"/>
          </a:xfrm>
          <a:prstGeom prst="rect">
            <a:avLst/>
          </a:prstGeom>
          <a:noFill/>
          <a:ln w="9525">
            <a:noFill/>
            <a:miter lim="800000"/>
            <a:headEnd/>
            <a:tailEnd/>
          </a:ln>
        </p:spPr>
      </p:pic>
      <p:cxnSp>
        <p:nvCxnSpPr>
          <p:cNvPr id="10" name="Straight Connector 9"/>
          <p:cNvCxnSpPr/>
          <p:nvPr/>
        </p:nvCxnSpPr>
        <p:spPr>
          <a:xfrm rot="5400000">
            <a:off x="3905250" y="3838575"/>
            <a:ext cx="4076700" cy="0"/>
          </a:xfrm>
          <a:prstGeom prst="line">
            <a:avLst/>
          </a:prstGeom>
          <a:ln w="28575" cap="rnd" cmpd="dbl">
            <a:solidFill>
              <a:schemeClr val="tx1"/>
            </a:solidFill>
            <a:prstDash val="dash"/>
            <a:bevel/>
          </a:ln>
        </p:spPr>
        <p:style>
          <a:lnRef idx="1">
            <a:schemeClr val="accent1"/>
          </a:lnRef>
          <a:fillRef idx="0">
            <a:schemeClr val="accent1"/>
          </a:fillRef>
          <a:effectRef idx="0">
            <a:schemeClr val="accent1"/>
          </a:effectRef>
          <a:fontRef idx="minor">
            <a:schemeClr val="tx1"/>
          </a:fontRef>
        </p:style>
      </p:cxnSp>
      <p:sp>
        <p:nvSpPr>
          <p:cNvPr id="154631" name="TextBox 10"/>
          <p:cNvSpPr txBox="1">
            <a:spLocks noChangeArrowheads="1"/>
          </p:cNvSpPr>
          <p:nvPr/>
        </p:nvSpPr>
        <p:spPr bwMode="auto">
          <a:xfrm>
            <a:off x="5384800" y="1412875"/>
            <a:ext cx="1177925" cy="400050"/>
          </a:xfrm>
          <a:prstGeom prst="rect">
            <a:avLst/>
          </a:prstGeom>
          <a:noFill/>
          <a:ln w="9525">
            <a:noFill/>
            <a:miter lim="800000"/>
            <a:headEnd/>
            <a:tailEnd/>
          </a:ln>
        </p:spPr>
        <p:txBody>
          <a:bodyPr wrap="none">
            <a:spAutoFit/>
          </a:bodyPr>
          <a:lstStyle/>
          <a:p>
            <a:r>
              <a:rPr lang="en-CA" sz="2000" u="sng" dirty="0">
                <a:latin typeface="Arial Narrow" pitchFamily="34" charset="0"/>
              </a:rPr>
              <a:t>My Design</a:t>
            </a:r>
            <a:endParaRPr lang="en-US" sz="2000" u="sng" dirty="0">
              <a:latin typeface="Arial Narrow" pitchFamily="34" charset="0"/>
            </a:endParaRPr>
          </a:p>
        </p:txBody>
      </p:sp>
      <p:sp>
        <p:nvSpPr>
          <p:cNvPr id="154632" name="TextBox 11"/>
          <p:cNvSpPr txBox="1">
            <a:spLocks noChangeArrowheads="1"/>
          </p:cNvSpPr>
          <p:nvPr/>
        </p:nvSpPr>
        <p:spPr bwMode="auto">
          <a:xfrm>
            <a:off x="5041900" y="1870075"/>
            <a:ext cx="808038" cy="369888"/>
          </a:xfrm>
          <a:prstGeom prst="rect">
            <a:avLst/>
          </a:prstGeom>
          <a:noFill/>
          <a:ln w="9525">
            <a:noFill/>
            <a:miter lim="800000"/>
            <a:headEnd/>
            <a:tailEnd/>
          </a:ln>
        </p:spPr>
        <p:txBody>
          <a:bodyPr wrap="none">
            <a:spAutoFit/>
          </a:bodyPr>
          <a:lstStyle/>
          <a:p>
            <a:r>
              <a:rPr lang="en-CA" dirty="0">
                <a:latin typeface="Arial Narrow" pitchFamily="34" charset="0"/>
              </a:rPr>
              <a:t>Page X</a:t>
            </a:r>
            <a:endParaRPr lang="en-US" dirty="0">
              <a:latin typeface="Arial Narrow" pitchFamily="34" charset="0"/>
            </a:endParaRPr>
          </a:p>
        </p:txBody>
      </p:sp>
      <p:sp>
        <p:nvSpPr>
          <p:cNvPr id="154633" name="TextBox 12"/>
          <p:cNvSpPr txBox="1">
            <a:spLocks noChangeArrowheads="1"/>
          </p:cNvSpPr>
          <p:nvPr/>
        </p:nvSpPr>
        <p:spPr bwMode="auto">
          <a:xfrm>
            <a:off x="6057900" y="1870075"/>
            <a:ext cx="808038" cy="369888"/>
          </a:xfrm>
          <a:prstGeom prst="rect">
            <a:avLst/>
          </a:prstGeom>
          <a:noFill/>
          <a:ln w="9525">
            <a:noFill/>
            <a:miter lim="800000"/>
            <a:headEnd/>
            <a:tailEnd/>
          </a:ln>
        </p:spPr>
        <p:txBody>
          <a:bodyPr wrap="none">
            <a:spAutoFit/>
          </a:bodyPr>
          <a:lstStyle/>
          <a:p>
            <a:r>
              <a:rPr lang="en-CA" dirty="0">
                <a:latin typeface="Arial Narrow" pitchFamily="34" charset="0"/>
              </a:rPr>
              <a:t>Page Y</a:t>
            </a:r>
            <a:endParaRPr lang="en-US" dirty="0">
              <a:latin typeface="Arial Narrow"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normAutofit fontScale="90000"/>
          </a:bodyPr>
          <a:lstStyle/>
          <a:p>
            <a:r>
              <a:rPr lang="en-CA" dirty="0" smtClean="0"/>
              <a:t>Lesson 1 Exercises</a:t>
            </a:r>
            <a:br>
              <a:rPr lang="en-CA" dirty="0" smtClean="0"/>
            </a:br>
            <a:r>
              <a:rPr lang="en-CA" dirty="0" smtClean="0"/>
              <a:t>Drawing a Schematic</a:t>
            </a:r>
            <a:endParaRPr lang="en-US" dirty="0" smtClean="0"/>
          </a:p>
        </p:txBody>
      </p:sp>
      <p:sp>
        <p:nvSpPr>
          <p:cNvPr id="155651" name="Rectangle 3"/>
          <p:cNvSpPr>
            <a:spLocks noGrp="1" noChangeArrowheads="1"/>
          </p:cNvSpPr>
          <p:nvPr>
            <p:ph idx="1"/>
          </p:nvPr>
        </p:nvSpPr>
        <p:spPr/>
        <p:txBody>
          <a:bodyPr/>
          <a:lstStyle/>
          <a:p>
            <a:pPr>
              <a:buFont typeface="Arial" charset="0"/>
              <a:buChar char="•"/>
            </a:pPr>
            <a:r>
              <a:rPr lang="en-CA" dirty="0" smtClean="0"/>
              <a:t>Set environment preferences</a:t>
            </a:r>
          </a:p>
          <a:p>
            <a:pPr>
              <a:buFont typeface="Arial" charset="0"/>
              <a:buChar char="•"/>
            </a:pPr>
            <a:r>
              <a:rPr lang="en-CA" dirty="0" smtClean="0"/>
              <a:t>Build and wire a filter circuit</a:t>
            </a:r>
          </a:p>
          <a:p>
            <a:pPr>
              <a:buFont typeface="Arial" charset="0"/>
              <a:buChar char="•"/>
            </a:pPr>
            <a:r>
              <a:rPr lang="en-CA" dirty="0" smtClean="0"/>
              <a:t>Use different methods for wiring</a:t>
            </a:r>
            <a:endParaRPr lang="en-US" dirty="0" smtClean="0"/>
          </a:p>
        </p:txBody>
      </p:sp>
      <p:sp>
        <p:nvSpPr>
          <p:cNvPr id="155652" name="Text Box 4"/>
          <p:cNvSpPr txBox="1">
            <a:spLocks noChangeArrowheads="1"/>
          </p:cNvSpPr>
          <p:nvPr/>
        </p:nvSpPr>
        <p:spPr bwMode="auto">
          <a:xfrm>
            <a:off x="541338" y="4475163"/>
            <a:ext cx="3332162" cy="915987"/>
          </a:xfrm>
          <a:prstGeom prst="rect">
            <a:avLst/>
          </a:prstGeom>
          <a:noFill/>
          <a:ln w="9525">
            <a:noFill/>
            <a:miter lim="800000"/>
            <a:headEnd/>
            <a:tailEnd/>
          </a:ln>
        </p:spPr>
        <p:txBody>
          <a:bodyPr>
            <a:spAutoFit/>
          </a:bodyPr>
          <a:lstStyle/>
          <a:p>
            <a:r>
              <a:rPr lang="en-CA" dirty="0">
                <a:latin typeface="+mn-lt"/>
              </a:rPr>
              <a:t>NI Multisim Basics Exercises </a:t>
            </a:r>
          </a:p>
          <a:p>
            <a:r>
              <a:rPr lang="en-CA" dirty="0">
                <a:latin typeface="+mn-lt"/>
              </a:rPr>
              <a:t>Page </a:t>
            </a:r>
            <a:r>
              <a:rPr lang="en-CA" dirty="0" smtClean="0">
                <a:latin typeface="+mn-lt"/>
              </a:rPr>
              <a:t>1-1</a:t>
            </a:r>
            <a:endParaRPr lang="en-CA" dirty="0">
              <a:latin typeface="+mn-lt"/>
            </a:endParaRPr>
          </a:p>
          <a:p>
            <a:r>
              <a:rPr lang="en-CA" dirty="0">
                <a:latin typeface="+mn-lt"/>
              </a:rPr>
              <a:t>40 minutes</a:t>
            </a:r>
            <a:endParaRPr lang="en-US"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dirty="0" smtClean="0"/>
              <a:t>Course Learning Map</a:t>
            </a:r>
          </a:p>
        </p:txBody>
      </p:sp>
      <p:graphicFrame>
        <p:nvGraphicFramePr>
          <p:cNvPr id="22" name="Diagram 21"/>
          <p:cNvGraphicFramePr/>
          <p:nvPr/>
        </p:nvGraphicFramePr>
        <p:xfrm>
          <a:off x="609600" y="1143000"/>
          <a:ext cx="2362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3505200" y="1143000"/>
          <a:ext cx="2362200" cy="35121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nvGraphicFramePr>
        <p:xfrm>
          <a:off x="6400800" y="1143000"/>
          <a:ext cx="2362200" cy="35052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109574" name="Group 49"/>
          <p:cNvGrpSpPr>
            <a:grpSpLocks/>
          </p:cNvGrpSpPr>
          <p:nvPr/>
        </p:nvGrpSpPr>
        <p:grpSpPr bwMode="auto">
          <a:xfrm>
            <a:off x="6654800" y="5287963"/>
            <a:ext cx="1946275" cy="649287"/>
            <a:chOff x="4422" y="3475"/>
            <a:chExt cx="1226" cy="409"/>
          </a:xfrm>
        </p:grpSpPr>
        <p:pic>
          <p:nvPicPr>
            <p:cNvPr id="109575" name="Picture 46" descr="note"/>
            <p:cNvPicPr>
              <a:picLocks noChangeAspect="1" noChangeArrowheads="1"/>
            </p:cNvPicPr>
            <p:nvPr/>
          </p:nvPicPr>
          <p:blipFill>
            <a:blip r:embed="rId18" cstate="print"/>
            <a:srcRect/>
            <a:stretch>
              <a:fillRect/>
            </a:stretch>
          </p:blipFill>
          <p:spPr bwMode="auto">
            <a:xfrm>
              <a:off x="4458" y="3530"/>
              <a:ext cx="146" cy="172"/>
            </a:xfrm>
            <a:prstGeom prst="rect">
              <a:avLst/>
            </a:prstGeom>
            <a:noFill/>
            <a:ln w="9525">
              <a:noFill/>
              <a:miter lim="800000"/>
              <a:headEnd/>
              <a:tailEnd/>
            </a:ln>
          </p:spPr>
        </p:pic>
        <p:sp>
          <p:nvSpPr>
            <p:cNvPr id="109576" name="Text Box 47"/>
            <p:cNvSpPr txBox="1">
              <a:spLocks noChangeArrowheads="1"/>
            </p:cNvSpPr>
            <p:nvPr/>
          </p:nvSpPr>
          <p:spPr bwMode="auto">
            <a:xfrm>
              <a:off x="4604" y="3538"/>
              <a:ext cx="1044" cy="346"/>
            </a:xfrm>
            <a:prstGeom prst="rect">
              <a:avLst/>
            </a:prstGeom>
            <a:noFill/>
            <a:ln w="9525">
              <a:noFill/>
              <a:miter lim="800000"/>
              <a:headEnd/>
              <a:tailEnd/>
            </a:ln>
          </p:spPr>
          <p:txBody>
            <a:bodyPr>
              <a:spAutoFit/>
            </a:bodyPr>
            <a:lstStyle/>
            <a:p>
              <a:r>
                <a:rPr lang="en-CA" sz="1000" b="1" dirty="0">
                  <a:latin typeface="Arial Narrow" pitchFamily="34" charset="0"/>
                </a:rPr>
                <a:t>Note:</a:t>
              </a:r>
              <a:r>
                <a:rPr lang="en-CA" sz="1000" dirty="0">
                  <a:latin typeface="Arial Narrow" pitchFamily="34" charset="0"/>
                </a:rPr>
                <a:t> Not all features described in this course are available in all versions.</a:t>
              </a:r>
              <a:endParaRPr lang="en-US" sz="1000" dirty="0">
                <a:latin typeface="Arial Narrow" pitchFamily="34" charset="0"/>
              </a:endParaRPr>
            </a:p>
          </p:txBody>
        </p:sp>
        <p:sp>
          <p:nvSpPr>
            <p:cNvPr id="109577" name="Rectangle 48"/>
            <p:cNvSpPr>
              <a:spLocks noChangeArrowheads="1"/>
            </p:cNvSpPr>
            <p:nvPr/>
          </p:nvSpPr>
          <p:spPr bwMode="auto">
            <a:xfrm>
              <a:off x="4422" y="3475"/>
              <a:ext cx="1225" cy="408"/>
            </a:xfrm>
            <a:prstGeom prst="rect">
              <a:avLst/>
            </a:prstGeom>
            <a:noFill/>
            <a:ln w="9525">
              <a:solidFill>
                <a:schemeClr val="tx1"/>
              </a:solidFill>
              <a:prstDash val="dash"/>
              <a:miter lim="800000"/>
              <a:headEnd/>
              <a:tailEnd/>
            </a:ln>
          </p:spPr>
          <p:txBody>
            <a:bodyPr wrap="none" anchor="ctr"/>
            <a:lstStyle/>
            <a:p>
              <a:endParaRPr lang="en-US" dirty="0">
                <a:latin typeface="Arial Narrow" pitchFamily="34" charset="0"/>
              </a:endParaRPr>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normAutofit fontScale="90000"/>
          </a:bodyPr>
          <a:lstStyle/>
          <a:p>
            <a:r>
              <a:rPr lang="en-CA" dirty="0" smtClean="0"/>
              <a:t>Lesson 2</a:t>
            </a:r>
            <a:br>
              <a:rPr lang="en-CA" dirty="0" smtClean="0"/>
            </a:br>
            <a:r>
              <a:rPr lang="en-CA" dirty="0" smtClean="0"/>
              <a:t>Simulation and Virtual Instruments</a:t>
            </a:r>
            <a:endParaRPr lang="en-US" dirty="0" smtClean="0"/>
          </a:p>
        </p:txBody>
      </p:sp>
      <p:sp>
        <p:nvSpPr>
          <p:cNvPr id="156675" name="Rectangle 3"/>
          <p:cNvSpPr>
            <a:spLocks noGrp="1" noChangeArrowheads="1"/>
          </p:cNvSpPr>
          <p:nvPr>
            <p:ph sz="quarter" idx="10"/>
          </p:nvPr>
        </p:nvSpPr>
        <p:spPr/>
        <p:txBody>
          <a:bodyPr/>
          <a:lstStyle/>
          <a:p>
            <a:r>
              <a:rPr lang="en-CA" dirty="0" smtClean="0"/>
              <a:t>Interactive simulation settings</a:t>
            </a:r>
          </a:p>
          <a:p>
            <a:r>
              <a:rPr lang="en-CA" dirty="0" smtClean="0"/>
              <a:t>Virtual instruments</a:t>
            </a:r>
          </a:p>
          <a:p>
            <a:r>
              <a:rPr lang="en-CA" dirty="0" smtClean="0"/>
              <a:t>Probes</a:t>
            </a:r>
          </a:p>
          <a:p>
            <a:r>
              <a:rPr lang="en-CA" dirty="0" smtClean="0"/>
              <a:t>Circuit Wizards</a:t>
            </a:r>
            <a:endParaRPr lang="en-US"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CA" dirty="0" smtClean="0"/>
              <a:t>Multisim Treats Simulation Differently</a:t>
            </a:r>
            <a:endParaRPr lang="en-US" dirty="0" smtClean="0"/>
          </a:p>
        </p:txBody>
      </p:sp>
      <p:sp>
        <p:nvSpPr>
          <p:cNvPr id="157699" name="Rectangle 3"/>
          <p:cNvSpPr>
            <a:spLocks noGrp="1" noChangeArrowheads="1"/>
          </p:cNvSpPr>
          <p:nvPr>
            <p:ph idx="1"/>
          </p:nvPr>
        </p:nvSpPr>
        <p:spPr/>
        <p:txBody>
          <a:bodyPr/>
          <a:lstStyle/>
          <a:p>
            <a:r>
              <a:rPr lang="en-CA" dirty="0" smtClean="0"/>
              <a:t>Most users are not experts in simulation</a:t>
            </a:r>
          </a:p>
          <a:p>
            <a:r>
              <a:rPr lang="en-CA" dirty="0" smtClean="0"/>
              <a:t>User wants the benefit of simulation without having to know the details of SPICE</a:t>
            </a:r>
          </a:p>
          <a:p>
            <a:r>
              <a:rPr lang="en-CA" dirty="0" smtClean="0"/>
              <a:t>Netlist is hidden from the main schematic, visible through the </a:t>
            </a:r>
            <a:r>
              <a:rPr lang="en-CA" b="1" dirty="0" smtClean="0"/>
              <a:t>SPICE Netlist Viewer</a:t>
            </a:r>
          </a:p>
          <a:p>
            <a:r>
              <a:rPr lang="en-CA" dirty="0" smtClean="0"/>
              <a:t>If you want to use advanced SPICE syntax you can, using the </a:t>
            </a:r>
            <a:r>
              <a:rPr lang="en-CA" b="1" dirty="0" smtClean="0"/>
              <a:t>Arbitrary SPICE Block </a:t>
            </a:r>
            <a:r>
              <a:rPr lang="en-CA" dirty="0" smtClean="0"/>
              <a:t>or the </a:t>
            </a:r>
            <a:r>
              <a:rPr lang="en-CA" b="1" dirty="0" smtClean="0"/>
              <a:t>XSPICE Command Line</a:t>
            </a:r>
            <a:endParaRPr lang="en-US" b="1"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CA" dirty="0" smtClean="0"/>
              <a:t>Types of Simulation</a:t>
            </a:r>
            <a:endParaRPr lang="en-US" dirty="0" smtClean="0"/>
          </a:p>
        </p:txBody>
      </p:sp>
      <p:sp>
        <p:nvSpPr>
          <p:cNvPr id="158723" name="Rectangle 3"/>
          <p:cNvSpPr>
            <a:spLocks noGrp="1" noChangeArrowheads="1"/>
          </p:cNvSpPr>
          <p:nvPr>
            <p:ph idx="1"/>
          </p:nvPr>
        </p:nvSpPr>
        <p:spPr/>
        <p:txBody>
          <a:bodyPr/>
          <a:lstStyle/>
          <a:p>
            <a:r>
              <a:rPr lang="en-CA" dirty="0" smtClean="0"/>
              <a:t>Multisim supports the following types of simulation:</a:t>
            </a:r>
          </a:p>
          <a:p>
            <a:pPr lvl="1"/>
            <a:r>
              <a:rPr lang="en-CA" dirty="0" smtClean="0"/>
              <a:t>SPICE / XSPICE / PSPICE</a:t>
            </a:r>
            <a:r>
              <a:rPr lang="en-CA" baseline="30000" dirty="0" smtClean="0"/>
              <a:t>1</a:t>
            </a:r>
          </a:p>
          <a:p>
            <a:pPr lvl="1"/>
            <a:r>
              <a:rPr lang="en-CA" dirty="0" smtClean="0"/>
              <a:t>MCU / RF</a:t>
            </a:r>
          </a:p>
          <a:p>
            <a:r>
              <a:rPr lang="en-CA" dirty="0" smtClean="0"/>
              <a:t>  Code Modeling</a:t>
            </a:r>
          </a:p>
          <a:p>
            <a:r>
              <a:rPr lang="en-CA" dirty="0" smtClean="0"/>
              <a:t>Multisim supports these types of simulation individually as well as together using a unique patented co-simulation technology.</a:t>
            </a:r>
            <a:endParaRPr lang="en-US" dirty="0" smtClean="0"/>
          </a:p>
        </p:txBody>
      </p:sp>
      <p:sp>
        <p:nvSpPr>
          <p:cNvPr id="158724" name="Text Box 4"/>
          <p:cNvSpPr txBox="1">
            <a:spLocks noChangeArrowheads="1"/>
          </p:cNvSpPr>
          <p:nvPr/>
        </p:nvSpPr>
        <p:spPr bwMode="auto">
          <a:xfrm>
            <a:off x="484188" y="5287963"/>
            <a:ext cx="7964487" cy="646331"/>
          </a:xfrm>
          <a:prstGeom prst="rect">
            <a:avLst/>
          </a:prstGeom>
          <a:noFill/>
          <a:ln w="9525">
            <a:noFill/>
            <a:miter lim="800000"/>
            <a:headEnd/>
            <a:tailEnd/>
          </a:ln>
        </p:spPr>
        <p:txBody>
          <a:bodyPr wrap="square">
            <a:spAutoFit/>
          </a:bodyPr>
          <a:lstStyle/>
          <a:p>
            <a:r>
              <a:rPr lang="en-CA" b="1" baseline="30000" dirty="0">
                <a:latin typeface="+mn-lt"/>
              </a:rPr>
              <a:t>1</a:t>
            </a:r>
            <a:r>
              <a:rPr lang="en-CA" dirty="0">
                <a:latin typeface="+mn-lt"/>
              </a:rPr>
              <a:t> Most PSPICE models will work with no problems, if you have a model that doesn’t, contact Support.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CA" dirty="0" smtClean="0"/>
              <a:t>Simulation Models</a:t>
            </a:r>
            <a:endParaRPr lang="en-US" dirty="0" smtClean="0"/>
          </a:p>
        </p:txBody>
      </p:sp>
      <p:sp>
        <p:nvSpPr>
          <p:cNvPr id="159747" name="Rectangle 3"/>
          <p:cNvSpPr>
            <a:spLocks noGrp="1" noChangeArrowheads="1"/>
          </p:cNvSpPr>
          <p:nvPr>
            <p:ph idx="1"/>
          </p:nvPr>
        </p:nvSpPr>
        <p:spPr/>
        <p:txBody>
          <a:bodyPr/>
          <a:lstStyle/>
          <a:p>
            <a:r>
              <a:rPr lang="en-CA" dirty="0" smtClean="0"/>
              <a:t>SPICE model is required to simulate a component</a:t>
            </a:r>
          </a:p>
          <a:p>
            <a:r>
              <a:rPr lang="en-CA" dirty="0" smtClean="0"/>
              <a:t>SPICE models are usually available from manufacturers</a:t>
            </a:r>
          </a:p>
          <a:p>
            <a:r>
              <a:rPr lang="en-CA" dirty="0" smtClean="0"/>
              <a:t>Accuracy of simulation is directly tied to the complexity of a model</a:t>
            </a:r>
          </a:p>
          <a:p>
            <a:r>
              <a:rPr lang="en-CA" dirty="0" smtClean="0"/>
              <a:t>Not all components have a SPICE model</a:t>
            </a:r>
          </a:p>
          <a:p>
            <a:pPr lvl="1"/>
            <a:endParaRPr lang="en-CA" dirty="0" smtClean="0"/>
          </a:p>
          <a:p>
            <a:pPr marL="0" indent="0">
              <a:buFont typeface="Arial" charset="0"/>
              <a:buNone/>
            </a:pPr>
            <a:endParaRPr lang="en-CA" dirty="0" smtClean="0"/>
          </a:p>
          <a:p>
            <a:pPr marL="0" indent="0">
              <a:buFont typeface="Arial" charset="0"/>
              <a:buNone/>
            </a:pPr>
            <a:r>
              <a:rPr lang="en-CA" dirty="0" smtClean="0"/>
              <a:t>In this course, SPICE models also refer to XSPICE, PSPICE and Code Modeling in most cases.</a:t>
            </a:r>
            <a:endParaRPr lang="en-US"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cstate="print"/>
          <a:srcRect/>
          <a:stretch>
            <a:fillRect/>
          </a:stretch>
        </p:blipFill>
        <p:spPr bwMode="auto">
          <a:xfrm>
            <a:off x="652463" y="2633664"/>
            <a:ext cx="3406667" cy="3553334"/>
          </a:xfrm>
          <a:prstGeom prst="rect">
            <a:avLst/>
          </a:prstGeom>
          <a:noFill/>
          <a:ln w="9525">
            <a:noFill/>
            <a:miter lim="800000"/>
            <a:headEnd/>
            <a:tailEnd/>
          </a:ln>
        </p:spPr>
      </p:pic>
      <p:sp>
        <p:nvSpPr>
          <p:cNvPr id="160770" name="Rectangle 2"/>
          <p:cNvSpPr>
            <a:spLocks noGrp="1" noChangeArrowheads="1"/>
          </p:cNvSpPr>
          <p:nvPr>
            <p:ph type="title"/>
          </p:nvPr>
        </p:nvSpPr>
        <p:spPr/>
        <p:txBody>
          <a:bodyPr/>
          <a:lstStyle/>
          <a:p>
            <a:r>
              <a:rPr lang="en-CA" dirty="0" smtClean="0"/>
              <a:t>Multiple Models Available</a:t>
            </a:r>
            <a:endParaRPr lang="en-US" dirty="0" smtClean="0"/>
          </a:p>
        </p:txBody>
      </p:sp>
      <p:sp>
        <p:nvSpPr>
          <p:cNvPr id="160771" name="Rectangle 3"/>
          <p:cNvSpPr>
            <a:spLocks noGrp="1" noChangeArrowheads="1"/>
          </p:cNvSpPr>
          <p:nvPr>
            <p:ph idx="1"/>
          </p:nvPr>
        </p:nvSpPr>
        <p:spPr/>
        <p:txBody>
          <a:bodyPr/>
          <a:lstStyle/>
          <a:p>
            <a:r>
              <a:rPr lang="en-CA" dirty="0" smtClean="0"/>
              <a:t>Some components offer more than one model</a:t>
            </a:r>
          </a:p>
          <a:p>
            <a:r>
              <a:rPr lang="en-CA" dirty="0" smtClean="0"/>
              <a:t>Higher level models simulate more sophisticated or unique effects of the component’s behavior</a:t>
            </a:r>
            <a:endParaRPr lang="en-US" dirty="0" smtClean="0"/>
          </a:p>
        </p:txBody>
      </p:sp>
      <p:sp>
        <p:nvSpPr>
          <p:cNvPr id="14" name="Rounded Rectangle 13"/>
          <p:cNvSpPr/>
          <p:nvPr/>
        </p:nvSpPr>
        <p:spPr>
          <a:xfrm>
            <a:off x="2409825" y="4648200"/>
            <a:ext cx="1714500" cy="514350"/>
          </a:xfrm>
          <a:prstGeom prst="roundRect">
            <a:avLst/>
          </a:prstGeom>
          <a:solidFill>
            <a:srgbClr val="C00000">
              <a:alpha val="14902"/>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6" name="Straight Arrow Connector 15"/>
          <p:cNvCxnSpPr>
            <a:stCxn id="14" idx="3"/>
          </p:cNvCxnSpPr>
          <p:nvPr/>
        </p:nvCxnSpPr>
        <p:spPr>
          <a:xfrm flipV="1">
            <a:off x="4124325" y="4305301"/>
            <a:ext cx="1504950" cy="600074"/>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pic>
        <p:nvPicPr>
          <p:cNvPr id="8197" name="Picture 5"/>
          <p:cNvPicPr>
            <a:picLocks noChangeAspect="1" noChangeArrowheads="1"/>
          </p:cNvPicPr>
          <p:nvPr/>
        </p:nvPicPr>
        <p:blipFill>
          <a:blip r:embed="rId4" cstate="print"/>
          <a:srcRect/>
          <a:stretch>
            <a:fillRect/>
          </a:stretch>
        </p:blipFill>
        <p:spPr bwMode="auto">
          <a:xfrm>
            <a:off x="5605463" y="3833813"/>
            <a:ext cx="1952625" cy="828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Simulation</a:t>
            </a:r>
            <a:endParaRPr lang="en-US" dirty="0"/>
          </a:p>
        </p:txBody>
      </p:sp>
      <p:sp>
        <p:nvSpPr>
          <p:cNvPr id="3" name="Content Placeholder 2"/>
          <p:cNvSpPr>
            <a:spLocks noGrp="1"/>
          </p:cNvSpPr>
          <p:nvPr>
            <p:ph idx="1"/>
          </p:nvPr>
        </p:nvSpPr>
        <p:spPr/>
        <p:txBody>
          <a:bodyPr/>
          <a:lstStyle/>
          <a:p>
            <a:r>
              <a:rPr lang="en-US" dirty="0" smtClean="0"/>
              <a:t>Set the simulation to </a:t>
            </a:r>
            <a:r>
              <a:rPr lang="en-US" b="1" dirty="0" smtClean="0"/>
              <a:t>Interactive </a:t>
            </a:r>
            <a:r>
              <a:rPr lang="en-US" dirty="0" smtClean="0"/>
              <a:t>on the toolbar</a:t>
            </a:r>
            <a:endParaRPr lang="en-US" b="1" dirty="0" smtClean="0"/>
          </a:p>
          <a:p>
            <a:endParaRPr lang="en-US" b="1" dirty="0" smtClean="0"/>
          </a:p>
          <a:p>
            <a:r>
              <a:rPr lang="en-US" dirty="0" smtClean="0"/>
              <a:t>Set simulation to Interactive when:</a:t>
            </a:r>
          </a:p>
          <a:p>
            <a:pPr lvl="1"/>
            <a:r>
              <a:rPr lang="en-US" dirty="0" smtClean="0"/>
              <a:t>Using virtual instruments </a:t>
            </a:r>
          </a:p>
          <a:p>
            <a:pPr lvl="1"/>
            <a:r>
              <a:rPr lang="en-US" dirty="0" smtClean="0"/>
              <a:t>Using interactive  components</a:t>
            </a:r>
          </a:p>
          <a:p>
            <a:pPr lvl="1"/>
            <a:r>
              <a:rPr lang="en-US" dirty="0" smtClean="0"/>
              <a:t>Viewing results from  probes, LEDs and so on</a:t>
            </a:r>
          </a:p>
        </p:txBody>
      </p:sp>
      <p:pic>
        <p:nvPicPr>
          <p:cNvPr id="1028" name="Picture 4"/>
          <p:cNvPicPr>
            <a:picLocks noChangeAspect="1" noChangeArrowheads="1"/>
          </p:cNvPicPr>
          <p:nvPr/>
        </p:nvPicPr>
        <p:blipFill>
          <a:blip r:embed="rId2" cstate="print"/>
          <a:srcRect/>
          <a:stretch>
            <a:fillRect/>
          </a:stretch>
        </p:blipFill>
        <p:spPr bwMode="auto">
          <a:xfrm>
            <a:off x="1253567" y="4367089"/>
            <a:ext cx="1076325" cy="990600"/>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3265321" y="4782967"/>
            <a:ext cx="851443" cy="654007"/>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5052193" y="4776274"/>
            <a:ext cx="762000" cy="542925"/>
          </a:xfrm>
          <a:prstGeom prst="rect">
            <a:avLst/>
          </a:prstGeom>
          <a:noFill/>
          <a:ln w="9525">
            <a:noFill/>
            <a:miter lim="800000"/>
            <a:headEnd/>
            <a:tailEnd/>
          </a:ln>
        </p:spPr>
      </p:pic>
      <p:pic>
        <p:nvPicPr>
          <p:cNvPr id="1032" name="Picture 8"/>
          <p:cNvPicPr>
            <a:picLocks noChangeAspect="1" noChangeArrowheads="1"/>
          </p:cNvPicPr>
          <p:nvPr/>
        </p:nvPicPr>
        <p:blipFill>
          <a:blip r:embed="rId5" cstate="print"/>
          <a:srcRect/>
          <a:stretch>
            <a:fillRect/>
          </a:stretch>
        </p:blipFill>
        <p:spPr bwMode="auto">
          <a:xfrm>
            <a:off x="6749621" y="3975528"/>
            <a:ext cx="1847850" cy="1847850"/>
          </a:xfrm>
          <a:prstGeom prst="rect">
            <a:avLst/>
          </a:prstGeom>
          <a:noFill/>
          <a:ln w="9525">
            <a:noFill/>
            <a:miter lim="800000"/>
            <a:headEnd/>
            <a:tailEnd/>
          </a:ln>
        </p:spPr>
      </p:pic>
      <p:pic>
        <p:nvPicPr>
          <p:cNvPr id="2050" name="Picture 2"/>
          <p:cNvPicPr>
            <a:picLocks noChangeAspect="1" noChangeArrowheads="1"/>
          </p:cNvPicPr>
          <p:nvPr/>
        </p:nvPicPr>
        <p:blipFill>
          <a:blip r:embed="rId6" cstate="print"/>
          <a:srcRect/>
          <a:stretch>
            <a:fillRect/>
          </a:stretch>
        </p:blipFill>
        <p:spPr bwMode="auto">
          <a:xfrm>
            <a:off x="2726798" y="1615252"/>
            <a:ext cx="3020860" cy="3676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CA" dirty="0" smtClean="0"/>
              <a:t>Observing a Circuit Simulation</a:t>
            </a:r>
            <a:endParaRPr lang="en-US" dirty="0" smtClean="0"/>
          </a:p>
        </p:txBody>
      </p:sp>
      <p:sp>
        <p:nvSpPr>
          <p:cNvPr id="161795" name="Rectangle 3"/>
          <p:cNvSpPr>
            <a:spLocks noGrp="1" noChangeArrowheads="1"/>
          </p:cNvSpPr>
          <p:nvPr>
            <p:ph idx="1"/>
          </p:nvPr>
        </p:nvSpPr>
        <p:spPr/>
        <p:txBody>
          <a:bodyPr/>
          <a:lstStyle/>
          <a:p>
            <a:r>
              <a:rPr lang="en-CA" dirty="0" smtClean="0"/>
              <a:t>Start/Pause/Stop functions</a:t>
            </a:r>
            <a:endParaRPr lang="en-US" dirty="0" smtClean="0"/>
          </a:p>
          <a:p>
            <a:r>
              <a:rPr lang="en-CA" dirty="0" smtClean="0"/>
              <a:t>Animated parts</a:t>
            </a:r>
          </a:p>
          <a:p>
            <a:r>
              <a:rPr lang="en-CA" dirty="0" smtClean="0"/>
              <a:t>Virtual Instruments</a:t>
            </a:r>
          </a:p>
          <a:p>
            <a:r>
              <a:rPr lang="en-CA" dirty="0" smtClean="0"/>
              <a:t>Analyses and Graphs</a:t>
            </a:r>
          </a:p>
        </p:txBody>
      </p:sp>
      <p:pic>
        <p:nvPicPr>
          <p:cNvPr id="161796" name="Picture 4"/>
          <p:cNvPicPr>
            <a:picLocks noChangeAspect="1" noChangeArrowheads="1"/>
          </p:cNvPicPr>
          <p:nvPr/>
        </p:nvPicPr>
        <p:blipFill>
          <a:blip r:embed="rId3" cstate="print"/>
          <a:srcRect/>
          <a:stretch>
            <a:fillRect/>
          </a:stretch>
        </p:blipFill>
        <p:spPr bwMode="auto">
          <a:xfrm>
            <a:off x="4778375" y="1785938"/>
            <a:ext cx="360363" cy="344487"/>
          </a:xfrm>
          <a:prstGeom prst="rect">
            <a:avLst/>
          </a:prstGeom>
          <a:noFill/>
          <a:ln w="9525">
            <a:noFill/>
            <a:miter lim="800000"/>
            <a:headEnd/>
            <a:tailEnd/>
          </a:ln>
        </p:spPr>
      </p:pic>
      <p:pic>
        <p:nvPicPr>
          <p:cNvPr id="161797" name="Picture 5"/>
          <p:cNvPicPr>
            <a:picLocks noChangeAspect="1" noChangeArrowheads="1"/>
          </p:cNvPicPr>
          <p:nvPr/>
        </p:nvPicPr>
        <p:blipFill>
          <a:blip r:embed="rId4" cstate="print"/>
          <a:srcRect/>
          <a:stretch>
            <a:fillRect/>
          </a:stretch>
        </p:blipFill>
        <p:spPr bwMode="auto">
          <a:xfrm>
            <a:off x="5210175" y="1785938"/>
            <a:ext cx="360363" cy="344487"/>
          </a:xfrm>
          <a:prstGeom prst="rect">
            <a:avLst/>
          </a:prstGeom>
          <a:noFill/>
          <a:ln w="9525">
            <a:noFill/>
            <a:miter lim="800000"/>
            <a:headEnd/>
            <a:tailEnd/>
          </a:ln>
        </p:spPr>
      </p:pic>
      <p:pic>
        <p:nvPicPr>
          <p:cNvPr id="161798" name="Picture 6"/>
          <p:cNvPicPr>
            <a:picLocks noChangeAspect="1" noChangeArrowheads="1"/>
          </p:cNvPicPr>
          <p:nvPr/>
        </p:nvPicPr>
        <p:blipFill>
          <a:blip r:embed="rId5" cstate="print"/>
          <a:srcRect/>
          <a:stretch>
            <a:fillRect/>
          </a:stretch>
        </p:blipFill>
        <p:spPr bwMode="auto">
          <a:xfrm>
            <a:off x="5643563" y="1785938"/>
            <a:ext cx="360362" cy="344487"/>
          </a:xfrm>
          <a:prstGeom prst="rect">
            <a:avLst/>
          </a:prstGeom>
          <a:noFill/>
          <a:ln w="9525">
            <a:noFill/>
            <a:miter lim="800000"/>
            <a:headEnd/>
            <a:tailEnd/>
          </a:ln>
        </p:spPr>
      </p:pic>
      <p:pic>
        <p:nvPicPr>
          <p:cNvPr id="161799" name="Picture 8"/>
          <p:cNvPicPr>
            <a:picLocks noChangeAspect="1" noChangeArrowheads="1"/>
          </p:cNvPicPr>
          <p:nvPr/>
        </p:nvPicPr>
        <p:blipFill>
          <a:blip r:embed="rId6" cstate="print"/>
          <a:srcRect/>
          <a:stretch>
            <a:fillRect/>
          </a:stretch>
        </p:blipFill>
        <p:spPr bwMode="auto">
          <a:xfrm>
            <a:off x="4786313" y="2357438"/>
            <a:ext cx="1368425" cy="1144587"/>
          </a:xfrm>
          <a:prstGeom prst="rect">
            <a:avLst/>
          </a:prstGeom>
          <a:noFill/>
          <a:ln w="9525">
            <a:noFill/>
            <a:miter lim="800000"/>
            <a:headEnd/>
            <a:tailEnd/>
          </a:ln>
        </p:spPr>
      </p:pic>
      <p:pic>
        <p:nvPicPr>
          <p:cNvPr id="161800" name="Picture 10"/>
          <p:cNvPicPr>
            <a:picLocks noChangeAspect="1" noChangeArrowheads="1"/>
          </p:cNvPicPr>
          <p:nvPr/>
        </p:nvPicPr>
        <p:blipFill>
          <a:blip r:embed="rId7" cstate="print"/>
          <a:srcRect/>
          <a:stretch>
            <a:fillRect/>
          </a:stretch>
        </p:blipFill>
        <p:spPr bwMode="auto">
          <a:xfrm>
            <a:off x="7215188" y="1643063"/>
            <a:ext cx="904875" cy="1762125"/>
          </a:xfrm>
          <a:prstGeom prst="rect">
            <a:avLst/>
          </a:prstGeom>
          <a:noFill/>
          <a:ln w="9525">
            <a:noFill/>
            <a:miter lim="800000"/>
            <a:headEnd/>
            <a:tailEnd/>
          </a:ln>
        </p:spPr>
      </p:pic>
      <p:pic>
        <p:nvPicPr>
          <p:cNvPr id="2050" name="Picture 2" descr="C:\Users\fdomingu\Desktop\Course Update\NEW Multisim Files\Presentation\Screenshots\png\S 56.png"/>
          <p:cNvPicPr>
            <a:picLocks noChangeAspect="1" noChangeArrowheads="1"/>
          </p:cNvPicPr>
          <p:nvPr/>
        </p:nvPicPr>
        <p:blipFill>
          <a:blip r:embed="rId8" cstate="print"/>
          <a:srcRect/>
          <a:stretch>
            <a:fillRect/>
          </a:stretch>
        </p:blipFill>
        <p:spPr bwMode="auto">
          <a:xfrm>
            <a:off x="828675" y="3754589"/>
            <a:ext cx="2965547" cy="2368246"/>
          </a:xfrm>
          <a:prstGeom prst="rect">
            <a:avLst/>
          </a:prstGeom>
          <a:noFill/>
        </p:spPr>
      </p:pic>
      <p:pic>
        <p:nvPicPr>
          <p:cNvPr id="2051" name="Picture 3"/>
          <p:cNvPicPr>
            <a:picLocks noChangeAspect="1" noChangeArrowheads="1"/>
          </p:cNvPicPr>
          <p:nvPr/>
        </p:nvPicPr>
        <p:blipFill>
          <a:blip r:embed="rId9" cstate="print"/>
          <a:srcRect/>
          <a:stretch>
            <a:fillRect/>
          </a:stretch>
        </p:blipFill>
        <p:spPr bwMode="auto">
          <a:xfrm>
            <a:off x="4886326" y="3759994"/>
            <a:ext cx="3032607" cy="2357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CA" dirty="0" smtClean="0"/>
              <a:t>Creating Circuits for Simulation</a:t>
            </a:r>
            <a:endParaRPr lang="en-US" dirty="0" smtClean="0"/>
          </a:p>
        </p:txBody>
      </p:sp>
      <p:sp>
        <p:nvSpPr>
          <p:cNvPr id="162819" name="Rectangle 3"/>
          <p:cNvSpPr>
            <a:spLocks noGrp="1" noChangeArrowheads="1"/>
          </p:cNvSpPr>
          <p:nvPr>
            <p:ph idx="1"/>
          </p:nvPr>
        </p:nvSpPr>
        <p:spPr/>
        <p:txBody>
          <a:bodyPr/>
          <a:lstStyle/>
          <a:p>
            <a:r>
              <a:rPr lang="en-CA" dirty="0" smtClean="0"/>
              <a:t>Use parts with models</a:t>
            </a:r>
          </a:p>
          <a:p>
            <a:r>
              <a:rPr lang="en-CA" dirty="0" smtClean="0"/>
              <a:t>Add models to part without models</a:t>
            </a:r>
          </a:p>
          <a:p>
            <a:r>
              <a:rPr lang="en-CA" dirty="0" smtClean="0"/>
              <a:t>Place sources and ground</a:t>
            </a:r>
          </a:p>
          <a:p>
            <a:r>
              <a:rPr lang="en-CA" dirty="0" smtClean="0"/>
              <a:t>Use </a:t>
            </a:r>
            <a:r>
              <a:rPr lang="en-CA" b="1" dirty="0" smtClean="0"/>
              <a:t>Circuit Wizards</a:t>
            </a:r>
          </a:p>
          <a:p>
            <a:pPr lvl="1"/>
            <a:r>
              <a:rPr lang="en-CA" dirty="0" smtClean="0"/>
              <a:t>555 Timer</a:t>
            </a:r>
          </a:p>
          <a:p>
            <a:pPr lvl="1"/>
            <a:r>
              <a:rPr lang="en-CA" dirty="0" smtClean="0"/>
              <a:t>Filter</a:t>
            </a:r>
          </a:p>
          <a:p>
            <a:pPr lvl="1"/>
            <a:r>
              <a:rPr lang="en-CA" dirty="0" smtClean="0"/>
              <a:t>Opamp</a:t>
            </a:r>
          </a:p>
          <a:p>
            <a:pPr lvl="1"/>
            <a:r>
              <a:rPr lang="en-CA" dirty="0" smtClean="0"/>
              <a:t>CE BJT Amplifier</a:t>
            </a:r>
          </a:p>
          <a:p>
            <a:pPr lvl="2"/>
            <a:endParaRPr lang="en-CA" b="1" dirty="0" smtClean="0"/>
          </a:p>
          <a:p>
            <a:pPr>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CA" dirty="0" smtClean="0"/>
              <a:t>Simulation with Real-world Signals</a:t>
            </a:r>
            <a:endParaRPr lang="en-US" dirty="0" smtClean="0"/>
          </a:p>
        </p:txBody>
      </p:sp>
      <p:sp>
        <p:nvSpPr>
          <p:cNvPr id="115715" name="Rectangle 3"/>
          <p:cNvSpPr>
            <a:spLocks noGrp="1" noChangeArrowheads="1"/>
          </p:cNvSpPr>
          <p:nvPr>
            <p:ph idx="1"/>
          </p:nvPr>
        </p:nvSpPr>
        <p:spPr/>
        <p:txBody>
          <a:bodyPr/>
          <a:lstStyle/>
          <a:p>
            <a:pPr marL="0" indent="0">
              <a:buNone/>
            </a:pPr>
            <a:r>
              <a:rPr lang="en-CA" dirty="0" smtClean="0"/>
              <a:t>Integrating NI measurement &amp; automation products into the design stage allows real-world stimuli to be used</a:t>
            </a:r>
          </a:p>
          <a:p>
            <a:endParaRPr lang="en-CA" dirty="0" smtClean="0"/>
          </a:p>
          <a:p>
            <a:endParaRPr lang="en-CA" dirty="0" smtClean="0"/>
          </a:p>
          <a:p>
            <a:endParaRPr lang="en-CA" dirty="0" smtClean="0"/>
          </a:p>
          <a:p>
            <a:endParaRPr lang="en-CA" dirty="0" smtClean="0"/>
          </a:p>
          <a:p>
            <a:endParaRPr lang="en-CA" dirty="0" smtClean="0"/>
          </a:p>
          <a:p>
            <a:endParaRPr lang="en-CA" dirty="0" smtClean="0"/>
          </a:p>
          <a:p>
            <a:pPr lvl="1"/>
            <a:r>
              <a:rPr lang="en-CA" dirty="0" smtClean="0"/>
              <a:t>Automate testing and validation of design</a:t>
            </a:r>
            <a:endParaRPr lang="en-US" dirty="0"/>
          </a:p>
        </p:txBody>
      </p:sp>
      <p:pic>
        <p:nvPicPr>
          <p:cNvPr id="163844" name="Picture 5" descr="gridtFlow"/>
          <p:cNvPicPr>
            <a:picLocks noChangeAspect="1" noChangeArrowheads="1"/>
          </p:cNvPicPr>
          <p:nvPr/>
        </p:nvPicPr>
        <p:blipFill>
          <a:blip r:embed="rId3" cstate="print"/>
          <a:srcRect/>
          <a:stretch>
            <a:fillRect/>
          </a:stretch>
        </p:blipFill>
        <p:spPr bwMode="auto">
          <a:xfrm>
            <a:off x="830263" y="2571750"/>
            <a:ext cx="7670800" cy="2611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9" name="Picture 5"/>
          <p:cNvPicPr>
            <a:picLocks noChangeAspect="1" noChangeArrowheads="1"/>
          </p:cNvPicPr>
          <p:nvPr/>
        </p:nvPicPr>
        <p:blipFill>
          <a:blip r:embed="rId3" cstate="print"/>
          <a:srcRect/>
          <a:stretch>
            <a:fillRect/>
          </a:stretch>
        </p:blipFill>
        <p:spPr bwMode="auto">
          <a:xfrm>
            <a:off x="4114800" y="2586038"/>
            <a:ext cx="1666875" cy="942975"/>
          </a:xfrm>
          <a:prstGeom prst="rect">
            <a:avLst/>
          </a:prstGeom>
          <a:noFill/>
          <a:ln w="9525">
            <a:noFill/>
            <a:miter lim="800000"/>
            <a:headEnd/>
            <a:tailEnd/>
          </a:ln>
        </p:spPr>
      </p:pic>
      <p:sp>
        <p:nvSpPr>
          <p:cNvPr id="164866" name="Rectangle 2"/>
          <p:cNvSpPr>
            <a:spLocks noGrp="1" noChangeArrowheads="1"/>
          </p:cNvSpPr>
          <p:nvPr>
            <p:ph type="title"/>
          </p:nvPr>
        </p:nvSpPr>
        <p:spPr/>
        <p:txBody>
          <a:bodyPr/>
          <a:lstStyle/>
          <a:p>
            <a:r>
              <a:rPr lang="en-CA" dirty="0" smtClean="0"/>
              <a:t>LabVIEW and LabVIEW SignalExpress</a:t>
            </a:r>
            <a:endParaRPr lang="en-US" dirty="0" smtClean="0"/>
          </a:p>
        </p:txBody>
      </p:sp>
      <p:sp>
        <p:nvSpPr>
          <p:cNvPr id="116739" name="Rectangle 3"/>
          <p:cNvSpPr>
            <a:spLocks noGrp="1" noChangeArrowheads="1"/>
          </p:cNvSpPr>
          <p:nvPr>
            <p:ph sz="half" idx="1"/>
          </p:nvPr>
        </p:nvSpPr>
        <p:spPr/>
        <p:txBody>
          <a:bodyPr>
            <a:normAutofit fontScale="92500" lnSpcReduction="10000"/>
          </a:bodyPr>
          <a:lstStyle/>
          <a:p>
            <a:r>
              <a:rPr lang="en-CA" dirty="0" smtClean="0"/>
              <a:t>Use LVM and TDM files with real-world data as input signals</a:t>
            </a:r>
          </a:p>
          <a:p>
            <a:r>
              <a:rPr lang="en-CA" dirty="0" smtClean="0"/>
              <a:t>Create and use custom LabVIEW VIs in your circuits</a:t>
            </a:r>
          </a:p>
          <a:p>
            <a:pPr lvl="1"/>
            <a:r>
              <a:rPr lang="en-CA" dirty="0" smtClean="0"/>
              <a:t>Input data</a:t>
            </a:r>
          </a:p>
          <a:p>
            <a:pPr lvl="1"/>
            <a:r>
              <a:rPr lang="en-CA" dirty="0" smtClean="0"/>
              <a:t>Output data</a:t>
            </a:r>
          </a:p>
          <a:p>
            <a:pPr lvl="1"/>
            <a:r>
              <a:rPr lang="en-CA" dirty="0" smtClean="0"/>
              <a:t>Input/Output</a:t>
            </a:r>
          </a:p>
          <a:p>
            <a:r>
              <a:rPr lang="en-CA" dirty="0" smtClean="0"/>
              <a:t>Save simulation data as LVM files</a:t>
            </a:r>
          </a:p>
          <a:p>
            <a:r>
              <a:rPr lang="en-CA" dirty="0" smtClean="0"/>
              <a:t>Overlay simulation data with measurement results</a:t>
            </a:r>
          </a:p>
          <a:p>
            <a:r>
              <a:rPr lang="en-CA" dirty="0" smtClean="0"/>
              <a:t>Verify simulation model accuracy</a:t>
            </a:r>
            <a:endParaRPr lang="en-US" dirty="0"/>
          </a:p>
        </p:txBody>
      </p:sp>
      <p:sp>
        <p:nvSpPr>
          <p:cNvPr id="10" name="Content Placeholder 9"/>
          <p:cNvSpPr>
            <a:spLocks noGrp="1"/>
          </p:cNvSpPr>
          <p:nvPr>
            <p:ph sz="half" idx="2"/>
          </p:nvPr>
        </p:nvSpPr>
        <p:spPr/>
        <p:txBody>
          <a:bodyPr>
            <a:normAutofit fontScale="92500" lnSpcReduction="10000"/>
          </a:bodyPr>
          <a:lstStyle/>
          <a:p>
            <a:endParaRPr lang="en-US" dirty="0"/>
          </a:p>
        </p:txBody>
      </p:sp>
      <p:pic>
        <p:nvPicPr>
          <p:cNvPr id="164868" name="Picture 4"/>
          <p:cNvPicPr>
            <a:picLocks noChangeAspect="1" noChangeArrowheads="1"/>
          </p:cNvPicPr>
          <p:nvPr/>
        </p:nvPicPr>
        <p:blipFill>
          <a:blip r:embed="rId4" cstate="print"/>
          <a:srcRect/>
          <a:stretch>
            <a:fillRect/>
          </a:stretch>
        </p:blipFill>
        <p:spPr bwMode="auto">
          <a:xfrm>
            <a:off x="5600700" y="1190625"/>
            <a:ext cx="1009650" cy="800100"/>
          </a:xfrm>
          <a:prstGeom prst="rect">
            <a:avLst/>
          </a:prstGeom>
          <a:noFill/>
          <a:ln w="9525">
            <a:noFill/>
            <a:miter lim="800000"/>
            <a:headEnd/>
            <a:tailEnd/>
          </a:ln>
        </p:spPr>
      </p:pic>
      <p:pic>
        <p:nvPicPr>
          <p:cNvPr id="164870" name="Picture 7"/>
          <p:cNvPicPr>
            <a:picLocks noChangeAspect="1" noChangeArrowheads="1"/>
          </p:cNvPicPr>
          <p:nvPr/>
        </p:nvPicPr>
        <p:blipFill>
          <a:blip r:embed="rId5" cstate="print"/>
          <a:srcRect/>
          <a:stretch>
            <a:fillRect/>
          </a:stretch>
        </p:blipFill>
        <p:spPr bwMode="auto">
          <a:xfrm>
            <a:off x="6043613" y="2633663"/>
            <a:ext cx="1600200" cy="895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CA" dirty="0" smtClean="0"/>
              <a:t>Course Goals</a:t>
            </a:r>
            <a:endParaRPr lang="en-US" dirty="0" smtClean="0"/>
          </a:p>
        </p:txBody>
      </p:sp>
      <p:sp>
        <p:nvSpPr>
          <p:cNvPr id="11267" name="Rectangle 3"/>
          <p:cNvSpPr>
            <a:spLocks noGrp="1" noChangeArrowheads="1"/>
          </p:cNvSpPr>
          <p:nvPr>
            <p:ph idx="1"/>
          </p:nvPr>
        </p:nvSpPr>
        <p:spPr/>
        <p:txBody>
          <a:bodyPr/>
          <a:lstStyle/>
          <a:p>
            <a:pPr>
              <a:buNone/>
            </a:pPr>
            <a:r>
              <a:rPr lang="en-CA" dirty="0" smtClean="0"/>
              <a:t>At the end of this course, you will:</a:t>
            </a:r>
          </a:p>
          <a:p>
            <a:r>
              <a:rPr lang="en-US" dirty="0" smtClean="0"/>
              <a:t>Understand the features of the Multisim user interface</a:t>
            </a:r>
          </a:p>
          <a:p>
            <a:r>
              <a:rPr lang="en-US" dirty="0" smtClean="0"/>
              <a:t>Capture schematics in Multisim</a:t>
            </a:r>
          </a:p>
          <a:p>
            <a:r>
              <a:rPr lang="en-US" dirty="0" smtClean="0"/>
              <a:t>Use interactive simulation to check your design</a:t>
            </a:r>
          </a:p>
          <a:p>
            <a:r>
              <a:rPr lang="en-US" dirty="0" smtClean="0"/>
              <a:t>Use virtual instruments and analyses</a:t>
            </a:r>
          </a:p>
          <a:p>
            <a:r>
              <a:rPr lang="en-US" dirty="0" smtClean="0"/>
              <a:t>Work with basic SPICE syntax</a:t>
            </a:r>
          </a:p>
          <a:p>
            <a:r>
              <a:rPr lang="en-US" dirty="0" smtClean="0"/>
              <a:t>Create custom components</a:t>
            </a:r>
          </a:p>
          <a:p>
            <a:r>
              <a:rPr lang="en-CA" dirty="0" smtClean="0"/>
              <a:t>Co-simulate MCU with SPICE</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CA" dirty="0" smtClean="0"/>
              <a:t>Virtual Instruments</a:t>
            </a:r>
            <a:endParaRPr lang="en-US" dirty="0" smtClean="0"/>
          </a:p>
        </p:txBody>
      </p:sp>
      <p:sp>
        <p:nvSpPr>
          <p:cNvPr id="165891" name="Rectangle 3"/>
          <p:cNvSpPr>
            <a:spLocks noGrp="1" noChangeArrowheads="1"/>
          </p:cNvSpPr>
          <p:nvPr>
            <p:ph idx="1"/>
          </p:nvPr>
        </p:nvSpPr>
        <p:spPr/>
        <p:txBody>
          <a:bodyPr/>
          <a:lstStyle/>
          <a:p>
            <a:pPr>
              <a:buNone/>
            </a:pPr>
            <a:r>
              <a:rPr lang="en-CA" dirty="0" smtClean="0"/>
              <a:t>Select instruments from the </a:t>
            </a:r>
            <a:r>
              <a:rPr lang="en-CA" b="1" dirty="0" smtClean="0"/>
              <a:t>Instruments</a:t>
            </a:r>
            <a:r>
              <a:rPr lang="en-CA" dirty="0" smtClean="0"/>
              <a:t> toolbar</a:t>
            </a:r>
            <a:endParaRPr lang="en-US" dirty="0" smtClean="0"/>
          </a:p>
        </p:txBody>
      </p:sp>
      <p:sp>
        <p:nvSpPr>
          <p:cNvPr id="165918" name="TextBox 6"/>
          <p:cNvSpPr txBox="1">
            <a:spLocks noChangeArrowheads="1"/>
          </p:cNvSpPr>
          <p:nvPr/>
        </p:nvSpPr>
        <p:spPr bwMode="auto">
          <a:xfrm>
            <a:off x="657225" y="5962650"/>
            <a:ext cx="2339102" cy="261610"/>
          </a:xfrm>
          <a:prstGeom prst="rect">
            <a:avLst/>
          </a:prstGeom>
          <a:noFill/>
          <a:ln w="9525">
            <a:noFill/>
            <a:miter lim="800000"/>
            <a:headEnd/>
            <a:tailEnd/>
          </a:ln>
        </p:spPr>
        <p:txBody>
          <a:bodyPr wrap="none">
            <a:spAutoFit/>
          </a:bodyPr>
          <a:lstStyle/>
          <a:p>
            <a:r>
              <a:rPr lang="en-CA" sz="1100" dirty="0">
                <a:latin typeface="Arial Narrow" pitchFamily="34" charset="0"/>
              </a:rPr>
              <a:t>* When </a:t>
            </a:r>
            <a:r>
              <a:rPr lang="en-CA" sz="1100" dirty="0" smtClean="0">
                <a:latin typeface="Arial Narrow" pitchFamily="34" charset="0"/>
              </a:rPr>
              <a:t>the NI </a:t>
            </a:r>
            <a:r>
              <a:rPr lang="en-CA" sz="1100" dirty="0">
                <a:latin typeface="Arial Narrow" pitchFamily="34" charset="0"/>
              </a:rPr>
              <a:t>ELVISmx driver is installed.</a:t>
            </a:r>
            <a:endParaRPr lang="en-US" sz="1100" dirty="0">
              <a:latin typeface="Arial Narrow" pitchFamily="34" charset="0"/>
            </a:endParaRPr>
          </a:p>
        </p:txBody>
      </p:sp>
      <p:graphicFrame>
        <p:nvGraphicFramePr>
          <p:cNvPr id="11" name="Group 83"/>
          <p:cNvGraphicFramePr>
            <a:graphicFrameLocks/>
          </p:cNvGraphicFramePr>
          <p:nvPr/>
        </p:nvGraphicFramePr>
        <p:xfrm>
          <a:off x="611188" y="2430463"/>
          <a:ext cx="8075612" cy="3521395"/>
        </p:xfrm>
        <a:graphic>
          <a:graphicData uri="http://schemas.openxmlformats.org/drawingml/2006/table">
            <a:tbl>
              <a:tblPr/>
              <a:tblGrid>
                <a:gridCol w="2692400"/>
                <a:gridCol w="2690812"/>
                <a:gridCol w="2692400"/>
              </a:tblGrid>
              <a:tr h="41116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Multimeter</a:t>
                      </a:r>
                      <a:endParaRPr kumimoji="0" lang="en-US" sz="1800" b="0" i="0" u="none" strike="noStrike" cap="none" normalizeH="0" baseline="0" dirty="0" smtClean="0">
                        <a:ln>
                          <a:noFill/>
                        </a:ln>
                        <a:solidFill>
                          <a:schemeClr val="tx1"/>
                        </a:solidFill>
                        <a:effectLst/>
                        <a:latin typeface="+mn-lt"/>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Word Generator</a:t>
                      </a:r>
                      <a:endParaRPr kumimoji="0" lang="en-US" sz="1800" b="0" i="0" u="none" strike="noStrike" cap="none" normalizeH="0" baseline="0" dirty="0" smtClean="0">
                        <a:ln>
                          <a:noFill/>
                        </a:ln>
                        <a:solidFill>
                          <a:schemeClr val="tx1"/>
                        </a:solidFill>
                        <a:effectLst/>
                        <a:latin typeface="+mn-lt"/>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Agilent Function Generator</a:t>
                      </a:r>
                      <a:endParaRPr kumimoji="0" lang="en-US" sz="1800" b="0" i="0" u="none" strike="noStrike" cap="none" normalizeH="0" baseline="0" dirty="0" smtClean="0">
                        <a:ln>
                          <a:noFill/>
                        </a:ln>
                        <a:solidFill>
                          <a:schemeClr val="tx1"/>
                        </a:solidFill>
                        <a:effectLst/>
                        <a:latin typeface="+mn-lt"/>
                      </a:endParaRPr>
                    </a:p>
                  </a:txBody>
                  <a:tcPr horzOverflow="overflow">
                    <a:lnL>
                      <a:noFill/>
                    </a:lnL>
                    <a:lnR cap="flat">
                      <a:noFill/>
                    </a:lnR>
                    <a:lnT cap="flat">
                      <a:noFill/>
                    </a:lnT>
                    <a:lnB>
                      <a:noFill/>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Function Generator</a:t>
                      </a:r>
                      <a:endParaRPr kumimoji="0" lang="en-US" sz="1800" b="0" i="0" u="none" strike="noStrike" cap="none" normalizeH="0" baseline="0" dirty="0" smtClean="0">
                        <a:ln>
                          <a:noFill/>
                        </a:ln>
                        <a:solidFill>
                          <a:schemeClr val="tx1"/>
                        </a:solidFill>
                        <a:effectLst/>
                        <a:latin typeface="+mn-lt"/>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Logic Analyzer</a:t>
                      </a:r>
                      <a:endParaRPr kumimoji="0" lang="en-US" sz="1800" b="0" i="0" u="none" strike="noStrike" cap="none" normalizeH="0" baseline="0" dirty="0" smtClean="0">
                        <a:ln>
                          <a:noFill/>
                        </a:ln>
                        <a:solidFill>
                          <a:schemeClr val="tx1"/>
                        </a:solidFill>
                        <a:effectLst/>
                        <a:latin typeface="+mn-lt"/>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Agilent Multimeter</a:t>
                      </a:r>
                      <a:endParaRPr kumimoji="0" lang="en-US" sz="1800" b="0" i="0" u="none" strike="noStrike" cap="none" normalizeH="0" baseline="0" dirty="0" smtClean="0">
                        <a:ln>
                          <a:noFill/>
                        </a:ln>
                        <a:solidFill>
                          <a:schemeClr val="tx1"/>
                        </a:solidFill>
                        <a:effectLst/>
                        <a:latin typeface="+mn-lt"/>
                      </a:endParaRPr>
                    </a:p>
                  </a:txBody>
                  <a:tcPr horzOverflow="overflow">
                    <a:lnL>
                      <a:noFill/>
                    </a:lnL>
                    <a:lnR cap="flat">
                      <a:noFill/>
                    </a:lnR>
                    <a:lnT>
                      <a:noFill/>
                    </a:lnT>
                    <a:lnB>
                      <a:noFill/>
                    </a:lnB>
                    <a:lnTlToBr>
                      <a:noFill/>
                    </a:lnTlToBr>
                    <a:lnBlToTr>
                      <a:noFill/>
                    </a:lnBlToTr>
                    <a:noFill/>
                  </a:tcPr>
                </a:tc>
              </a:tr>
              <a:tr h="41275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Wattmeter</a:t>
                      </a:r>
                      <a:endParaRPr kumimoji="0" lang="en-US" sz="1800" b="0" i="0" u="none" strike="noStrike" cap="none" normalizeH="0" baseline="0" dirty="0" smtClean="0">
                        <a:ln>
                          <a:noFill/>
                        </a:ln>
                        <a:solidFill>
                          <a:schemeClr val="tx1"/>
                        </a:solidFill>
                        <a:effectLst/>
                        <a:latin typeface="+mn-lt"/>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Logic Converter</a:t>
                      </a:r>
                      <a:endParaRPr kumimoji="0" lang="en-US" sz="1800" b="0" i="0" u="none" strike="noStrike" cap="none" normalizeH="0" baseline="0" dirty="0" smtClean="0">
                        <a:ln>
                          <a:noFill/>
                        </a:ln>
                        <a:solidFill>
                          <a:schemeClr val="tx1"/>
                        </a:solidFill>
                        <a:effectLst/>
                        <a:latin typeface="+mn-lt"/>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Agilent Oscilloscope</a:t>
                      </a:r>
                      <a:endParaRPr kumimoji="0" lang="en-US" sz="1800" b="0" i="0" u="none" strike="noStrike" cap="none" normalizeH="0" baseline="0" dirty="0" smtClean="0">
                        <a:ln>
                          <a:noFill/>
                        </a:ln>
                        <a:solidFill>
                          <a:schemeClr val="tx1"/>
                        </a:solidFill>
                        <a:effectLst/>
                        <a:latin typeface="+mn-lt"/>
                      </a:endParaRPr>
                    </a:p>
                  </a:txBody>
                  <a:tcPr horzOverflow="overflow">
                    <a:lnL>
                      <a:noFill/>
                    </a:lnL>
                    <a:lnR cap="flat">
                      <a:noFill/>
                    </a:lnR>
                    <a:lnT>
                      <a:noFill/>
                    </a:lnT>
                    <a:lnB>
                      <a:noFill/>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2-ch Oscilloscope</a:t>
                      </a:r>
                      <a:endParaRPr kumimoji="0" lang="en-US" sz="1800" b="0" i="0" u="none" strike="noStrike" cap="none" normalizeH="0" baseline="0" dirty="0" smtClean="0">
                        <a:ln>
                          <a:noFill/>
                        </a:ln>
                        <a:solidFill>
                          <a:schemeClr val="tx1"/>
                        </a:solidFill>
                        <a:effectLst/>
                        <a:latin typeface="+mn-lt"/>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IV-Analysis</a:t>
                      </a:r>
                      <a:endParaRPr kumimoji="0" lang="en-US" sz="1800" b="0" i="0" u="none" strike="noStrike" cap="none" normalizeH="0" baseline="0" dirty="0" smtClean="0">
                        <a:ln>
                          <a:noFill/>
                        </a:ln>
                        <a:solidFill>
                          <a:schemeClr val="tx1"/>
                        </a:solidFill>
                        <a:effectLst/>
                        <a:latin typeface="+mn-lt"/>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Tektronix Oscilloscope</a:t>
                      </a:r>
                      <a:endParaRPr kumimoji="0" lang="en-US" sz="1800" b="0" i="0" u="none" strike="noStrike" cap="none" normalizeH="0" baseline="0" dirty="0" smtClean="0">
                        <a:ln>
                          <a:noFill/>
                        </a:ln>
                        <a:solidFill>
                          <a:schemeClr val="tx1"/>
                        </a:solidFill>
                        <a:effectLst/>
                        <a:latin typeface="+mn-lt"/>
                      </a:endParaRPr>
                    </a:p>
                  </a:txBody>
                  <a:tcPr horzOverflow="overflow">
                    <a:lnL>
                      <a:noFill/>
                    </a:lnL>
                    <a:lnR cap="flat">
                      <a:noFill/>
                    </a:lnR>
                    <a:lnT>
                      <a:noFill/>
                    </a:lnT>
                    <a:lnB>
                      <a:noFill/>
                    </a:lnB>
                    <a:lnTlToBr>
                      <a:noFill/>
                    </a:lnTlToBr>
                    <a:lnBlToTr>
                      <a:noFill/>
                    </a:lnBlToTr>
                    <a:noFill/>
                  </a:tcPr>
                </a:tc>
              </a:tr>
              <a:tr h="41275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4-ch Oscilloscope</a:t>
                      </a:r>
                      <a:endParaRPr kumimoji="0" lang="en-US" sz="1800" b="0" i="0" u="none" strike="noStrike" cap="none" normalizeH="0" baseline="0" dirty="0" smtClean="0">
                        <a:ln>
                          <a:noFill/>
                        </a:ln>
                        <a:solidFill>
                          <a:schemeClr val="tx1"/>
                        </a:solidFill>
                        <a:effectLst/>
                        <a:latin typeface="+mn-lt"/>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Distortion Analyzer</a:t>
                      </a:r>
                      <a:endParaRPr kumimoji="0" lang="en-US" sz="1800" b="0" i="0" u="none" strike="noStrike" cap="none" normalizeH="0" baseline="0" dirty="0" smtClean="0">
                        <a:ln>
                          <a:noFill/>
                        </a:ln>
                        <a:solidFill>
                          <a:schemeClr val="tx1"/>
                        </a:solidFill>
                        <a:effectLst/>
                        <a:latin typeface="+mn-lt"/>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Measurement Probe</a:t>
                      </a:r>
                      <a:endParaRPr kumimoji="0" lang="en-US" sz="1800" b="0" i="0" u="none" strike="noStrike" cap="none" normalizeH="0" baseline="0" dirty="0" smtClean="0">
                        <a:ln>
                          <a:noFill/>
                        </a:ln>
                        <a:solidFill>
                          <a:schemeClr val="tx1"/>
                        </a:solidFill>
                        <a:effectLst/>
                        <a:latin typeface="+mn-lt"/>
                      </a:endParaRPr>
                    </a:p>
                  </a:txBody>
                  <a:tcPr horzOverflow="overflow">
                    <a:lnL>
                      <a:noFill/>
                    </a:lnL>
                    <a:lnR cap="flat">
                      <a:noFill/>
                    </a:lnR>
                    <a:lnT>
                      <a:noFill/>
                    </a:lnT>
                    <a:lnB>
                      <a:noFill/>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Bode Plotter</a:t>
                      </a:r>
                      <a:endParaRPr kumimoji="0" lang="en-US" sz="1800" b="0" i="0" u="none" strike="noStrike" cap="none" normalizeH="0" baseline="0" dirty="0" smtClean="0">
                        <a:ln>
                          <a:noFill/>
                        </a:ln>
                        <a:solidFill>
                          <a:schemeClr val="tx1"/>
                        </a:solidFill>
                        <a:effectLst/>
                        <a:latin typeface="+mn-lt"/>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Spectrum Analyzer</a:t>
                      </a:r>
                      <a:endParaRPr kumimoji="0" lang="en-US" sz="1800" b="0" i="0" u="none" strike="noStrike" cap="none" normalizeH="0" baseline="0" dirty="0" smtClean="0">
                        <a:ln>
                          <a:noFill/>
                        </a:ln>
                        <a:solidFill>
                          <a:schemeClr val="tx1"/>
                        </a:solidFill>
                        <a:effectLst/>
                        <a:latin typeface="+mn-lt"/>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LabVIEW Instruments</a:t>
                      </a:r>
                      <a:endParaRPr kumimoji="0" lang="en-US" sz="1800" b="0" i="0" u="none" strike="noStrike" cap="none" normalizeH="0" baseline="0" dirty="0" smtClean="0">
                        <a:ln>
                          <a:noFill/>
                        </a:ln>
                        <a:solidFill>
                          <a:schemeClr val="tx1"/>
                        </a:solidFill>
                        <a:effectLst/>
                        <a:latin typeface="+mn-lt"/>
                      </a:endParaRPr>
                    </a:p>
                  </a:txBody>
                  <a:tcPr horzOverflow="overflow">
                    <a:lnL>
                      <a:noFill/>
                    </a:lnL>
                    <a:lnR cap="flat">
                      <a:noFill/>
                    </a:lnR>
                    <a:lnT>
                      <a:noFill/>
                    </a:lnT>
                    <a:lnB>
                      <a:noFill/>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Frequency Counter</a:t>
                      </a:r>
                      <a:endParaRPr kumimoji="0" lang="en-US" sz="1800" b="0" i="0" u="none" strike="noStrike" cap="none" normalizeH="0" baseline="0" dirty="0" smtClean="0">
                        <a:ln>
                          <a:noFill/>
                        </a:ln>
                        <a:solidFill>
                          <a:schemeClr val="tx1"/>
                        </a:solidFill>
                        <a:effectLst/>
                        <a:latin typeface="+mn-lt"/>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Network Analyzer</a:t>
                      </a:r>
                      <a:endParaRPr kumimoji="0" lang="en-US" sz="1800" b="0" i="0" u="none" strike="noStrike" cap="none" normalizeH="0" baseline="0" dirty="0" smtClean="0">
                        <a:ln>
                          <a:noFill/>
                        </a:ln>
                        <a:solidFill>
                          <a:schemeClr val="tx1"/>
                        </a:solidFill>
                        <a:effectLst/>
                        <a:latin typeface="+mn-lt"/>
                      </a:endParaRPr>
                    </a:p>
                  </a:txBody>
                  <a:tcPr horzOverflow="overflow">
                    <a:lnL>
                      <a:noFill/>
                    </a:lnL>
                    <a:lnR>
                      <a:noFill/>
                    </a:lnR>
                    <a:lnT>
                      <a:noFill/>
                    </a:lnT>
                    <a:lnB cap="flat">
                      <a:noFill/>
                    </a:lnB>
                    <a:lnTlToBr>
                      <a:noFill/>
                    </a:lnTlToBr>
                    <a:lnBlToTr>
                      <a:noFill/>
                    </a:lnBlToTr>
                    <a:noFill/>
                  </a:tcPr>
                </a:tc>
                <a:tc>
                  <a:txBody>
                    <a:bodyPr/>
                    <a:lstStyle/>
                    <a:p>
                      <a:r>
                        <a:rPr lang="en-CA" sz="1800" dirty="0" smtClean="0">
                          <a:latin typeface="+mn-lt"/>
                        </a:rPr>
                        <a:t>ELVISmx Instruments*</a:t>
                      </a:r>
                      <a:endParaRPr lang="en-US" sz="1800" dirty="0">
                        <a:latin typeface="+mn-lt"/>
                      </a:endParaRPr>
                    </a:p>
                  </a:txBody>
                  <a:tcPr horzOverflow="overflow">
                    <a:lnL>
                      <a:noFill/>
                    </a:lnL>
                    <a:lnR cap="flat">
                      <a:noFill/>
                    </a:lnR>
                    <a:lnT>
                      <a:noFill/>
                    </a:lnT>
                    <a:lnB cap="flat">
                      <a:noFill/>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800" b="0" i="0" u="none" strike="noStrike" cap="none" normalizeH="0" baseline="0" dirty="0" smtClean="0">
                        <a:ln>
                          <a:noFill/>
                        </a:ln>
                        <a:solidFill>
                          <a:schemeClr val="tx1"/>
                        </a:solidFill>
                        <a:effectLst/>
                        <a:latin typeface="+mn-lt"/>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800" b="0" i="0" u="none" strike="noStrike" cap="none" normalizeH="0" baseline="0" dirty="0" smtClean="0">
                        <a:ln>
                          <a:noFill/>
                        </a:ln>
                        <a:solidFill>
                          <a:schemeClr val="tx1"/>
                        </a:solidFill>
                        <a:effectLst/>
                        <a:latin typeface="+mn-lt"/>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Current Probe</a:t>
                      </a:r>
                    </a:p>
                  </a:txBody>
                  <a:tcPr horzOverflow="overflow">
                    <a:lnL>
                      <a:noFill/>
                    </a:lnL>
                    <a:lnR cap="flat">
                      <a:noFill/>
                    </a:lnR>
                    <a:lnT>
                      <a:noFill/>
                    </a:lnT>
                    <a:lnB cap="flat">
                      <a:noFill/>
                    </a:lnB>
                    <a:lnTlToBr>
                      <a:noFill/>
                    </a:lnTlToBr>
                    <a:lnBlToTr>
                      <a:noFill/>
                    </a:lnBlToTr>
                    <a:noFill/>
                  </a:tcPr>
                </a:tc>
              </a:tr>
            </a:tbl>
          </a:graphicData>
        </a:graphic>
      </p:graphicFrame>
      <p:pic>
        <p:nvPicPr>
          <p:cNvPr id="4098" name="Picture 2"/>
          <p:cNvPicPr>
            <a:picLocks noChangeAspect="1" noChangeArrowheads="1"/>
          </p:cNvPicPr>
          <p:nvPr/>
        </p:nvPicPr>
        <p:blipFill>
          <a:blip r:embed="rId3" cstate="print"/>
          <a:srcRect/>
          <a:stretch>
            <a:fillRect/>
          </a:stretch>
        </p:blipFill>
        <p:spPr bwMode="auto">
          <a:xfrm>
            <a:off x="1684647" y="1663275"/>
            <a:ext cx="503872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CA" dirty="0" smtClean="0"/>
              <a:t>Virtual Instruments—Front Panel</a:t>
            </a:r>
            <a:endParaRPr lang="en-US" dirty="0" smtClean="0"/>
          </a:p>
        </p:txBody>
      </p:sp>
      <p:sp>
        <p:nvSpPr>
          <p:cNvPr id="166915" name="Rectangle 3"/>
          <p:cNvSpPr>
            <a:spLocks noGrp="1" noChangeArrowheads="1"/>
          </p:cNvSpPr>
          <p:nvPr>
            <p:ph idx="1"/>
          </p:nvPr>
        </p:nvSpPr>
        <p:spPr/>
        <p:txBody>
          <a:bodyPr/>
          <a:lstStyle/>
          <a:p>
            <a:r>
              <a:rPr lang="en-CA" dirty="0" smtClean="0"/>
              <a:t>Double-click instrument icon to open front panel</a:t>
            </a:r>
          </a:p>
          <a:p>
            <a:r>
              <a:rPr lang="en-CA" dirty="0" smtClean="0"/>
              <a:t>Set instrument settings just like a real instrument</a:t>
            </a:r>
            <a:endParaRPr lang="en-US" dirty="0" smtClean="0"/>
          </a:p>
        </p:txBody>
      </p:sp>
      <p:sp>
        <p:nvSpPr>
          <p:cNvPr id="11" name="Trapezoid 10"/>
          <p:cNvSpPr/>
          <p:nvPr/>
        </p:nvSpPr>
        <p:spPr bwMode="auto">
          <a:xfrm rot="16200000">
            <a:off x="1419225" y="3314700"/>
            <a:ext cx="3333750" cy="1771650"/>
          </a:xfrm>
          <a:prstGeom prst="trapezoid">
            <a:avLst>
              <a:gd name="adj" fmla="val 73387"/>
            </a:avLst>
          </a:prstGeom>
          <a:solidFill>
            <a:srgbClr val="2B416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66919"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38213" y="3586479"/>
            <a:ext cx="1400175" cy="1209900"/>
          </a:xfrm>
          <a:prstGeom prst="rect">
            <a:avLst/>
          </a:prstGeom>
          <a:noFill/>
          <a:ln w="9525">
            <a:noFill/>
            <a:miter lim="800000"/>
            <a:headEnd/>
            <a:tailEnd/>
          </a:ln>
        </p:spPr>
      </p:pic>
      <p:pic>
        <p:nvPicPr>
          <p:cNvPr id="4098" name="Picture 2" descr="C:\Users\fdomingu\Desktop\Course Update\NEW Multisim Files\Presentation\Screenshots\png\S 56.png"/>
          <p:cNvPicPr>
            <a:picLocks noChangeAspect="1" noChangeArrowheads="1"/>
          </p:cNvPicPr>
          <p:nvPr/>
        </p:nvPicPr>
        <p:blipFill>
          <a:blip r:embed="rId4" cstate="print"/>
          <a:srcRect/>
          <a:stretch>
            <a:fillRect/>
          </a:stretch>
        </p:blipFill>
        <p:spPr bwMode="auto">
          <a:xfrm>
            <a:off x="3971925" y="2514600"/>
            <a:ext cx="4229100" cy="3377302"/>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4" descr="Lab02-01_CircuitWithInstruments"/>
          <p:cNvPicPr>
            <a:picLocks noChangeAspect="1" noChangeArrowheads="1"/>
          </p:cNvPicPr>
          <p:nvPr/>
        </p:nvPicPr>
        <p:blipFill>
          <a:blip r:embed="rId3" cstate="print"/>
          <a:srcRect/>
          <a:stretch>
            <a:fillRect/>
          </a:stretch>
        </p:blipFill>
        <p:spPr bwMode="auto">
          <a:xfrm>
            <a:off x="2484438" y="1717675"/>
            <a:ext cx="5516562" cy="4519613"/>
          </a:xfrm>
          <a:prstGeom prst="rect">
            <a:avLst/>
          </a:prstGeom>
          <a:noFill/>
          <a:ln w="9525">
            <a:noFill/>
            <a:miter lim="800000"/>
            <a:headEnd/>
            <a:tailEnd/>
          </a:ln>
        </p:spPr>
      </p:pic>
      <p:sp>
        <p:nvSpPr>
          <p:cNvPr id="167939" name="Rectangle 2"/>
          <p:cNvSpPr>
            <a:spLocks noGrp="1" noChangeArrowheads="1"/>
          </p:cNvSpPr>
          <p:nvPr>
            <p:ph type="title"/>
          </p:nvPr>
        </p:nvSpPr>
        <p:spPr/>
        <p:txBody>
          <a:bodyPr/>
          <a:lstStyle/>
          <a:p>
            <a:r>
              <a:rPr lang="en-CA" dirty="0" smtClean="0"/>
              <a:t>Using Instruments in Circuits</a:t>
            </a:r>
            <a:endParaRPr lang="en-US" dirty="0" smtClean="0"/>
          </a:p>
        </p:txBody>
      </p:sp>
      <p:sp>
        <p:nvSpPr>
          <p:cNvPr id="167940" name="Rectangle 5"/>
          <p:cNvSpPr>
            <a:spLocks noGrp="1" noChangeArrowheads="1"/>
          </p:cNvSpPr>
          <p:nvPr>
            <p:ph idx="1"/>
          </p:nvPr>
        </p:nvSpPr>
        <p:spPr/>
        <p:txBody>
          <a:bodyPr/>
          <a:lstStyle/>
          <a:p>
            <a:r>
              <a:rPr lang="en-CA" dirty="0" smtClean="0"/>
              <a:t>Place instruments like any other object</a:t>
            </a:r>
          </a:p>
          <a:p>
            <a:r>
              <a:rPr lang="en-CA" dirty="0" smtClean="0"/>
              <a:t>Wire the instrument to the circuit</a:t>
            </a:r>
          </a:p>
          <a:p>
            <a:r>
              <a:rPr lang="en-CA" dirty="0" smtClean="0"/>
              <a:t>Configure instrument settings</a:t>
            </a:r>
            <a:endParaRPr lang="en-US"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CA" dirty="0" smtClean="0"/>
              <a:t>Probes</a:t>
            </a:r>
            <a:endParaRPr lang="en-US" dirty="0" smtClean="0"/>
          </a:p>
        </p:txBody>
      </p:sp>
      <p:sp>
        <p:nvSpPr>
          <p:cNvPr id="168963" name="Rectangle 3"/>
          <p:cNvSpPr>
            <a:spLocks noGrp="1" noChangeArrowheads="1"/>
          </p:cNvSpPr>
          <p:nvPr>
            <p:ph idx="1"/>
          </p:nvPr>
        </p:nvSpPr>
        <p:spPr/>
        <p:txBody>
          <a:bodyPr/>
          <a:lstStyle/>
          <a:p>
            <a:r>
              <a:rPr lang="en-CA" dirty="0" smtClean="0"/>
              <a:t>Probes can display:</a:t>
            </a:r>
          </a:p>
          <a:p>
            <a:pPr lvl="1"/>
            <a:r>
              <a:rPr lang="en-CA" dirty="0" smtClean="0"/>
              <a:t>Current</a:t>
            </a:r>
          </a:p>
          <a:p>
            <a:pPr lvl="1"/>
            <a:r>
              <a:rPr lang="en-CA" dirty="0" smtClean="0"/>
              <a:t>Voltage</a:t>
            </a:r>
          </a:p>
          <a:p>
            <a:pPr lvl="1"/>
            <a:r>
              <a:rPr lang="en-CA" dirty="0" smtClean="0"/>
              <a:t>Component power </a:t>
            </a:r>
          </a:p>
          <a:p>
            <a:pPr lvl="1"/>
            <a:r>
              <a:rPr lang="en-CA" dirty="0" smtClean="0"/>
              <a:t>Digital state</a:t>
            </a:r>
          </a:p>
          <a:p>
            <a:r>
              <a:rPr lang="en-CA" dirty="0" smtClean="0"/>
              <a:t>Probes will appear as an output for the analysis by default</a:t>
            </a:r>
          </a:p>
          <a:p>
            <a:r>
              <a:rPr lang="en-CA" dirty="0" smtClean="0"/>
              <a:t>Save space in the schematic</a:t>
            </a:r>
          </a:p>
          <a:p>
            <a:pPr>
              <a:buNone/>
            </a:pPr>
            <a:endParaRPr lang="en-US" dirty="0" smtClean="0"/>
          </a:p>
        </p:txBody>
      </p:sp>
      <p:pic>
        <p:nvPicPr>
          <p:cNvPr id="5123" name="Picture 3"/>
          <p:cNvPicPr>
            <a:picLocks noChangeAspect="1" noChangeArrowheads="1"/>
          </p:cNvPicPr>
          <p:nvPr/>
        </p:nvPicPr>
        <p:blipFill>
          <a:blip r:embed="rId3" cstate="print"/>
          <a:srcRect/>
          <a:stretch>
            <a:fillRect/>
          </a:stretch>
        </p:blipFill>
        <p:spPr bwMode="auto">
          <a:xfrm>
            <a:off x="5026063" y="1496006"/>
            <a:ext cx="3084097" cy="9015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normAutofit fontScale="90000"/>
          </a:bodyPr>
          <a:lstStyle/>
          <a:p>
            <a:r>
              <a:rPr lang="en-CA" dirty="0" smtClean="0"/>
              <a:t>Lesson 2 Exercises</a:t>
            </a:r>
            <a:br>
              <a:rPr lang="en-CA" dirty="0" smtClean="0"/>
            </a:br>
            <a:r>
              <a:rPr lang="en-CA" dirty="0" smtClean="0"/>
              <a:t>Working with Instruments</a:t>
            </a:r>
            <a:endParaRPr lang="en-US" dirty="0" smtClean="0"/>
          </a:p>
        </p:txBody>
      </p:sp>
      <p:sp>
        <p:nvSpPr>
          <p:cNvPr id="169987" name="Rectangle 3"/>
          <p:cNvSpPr>
            <a:spLocks noGrp="1" noChangeArrowheads="1"/>
          </p:cNvSpPr>
          <p:nvPr>
            <p:ph idx="1"/>
          </p:nvPr>
        </p:nvSpPr>
        <p:spPr/>
        <p:txBody>
          <a:bodyPr/>
          <a:lstStyle/>
          <a:p>
            <a:r>
              <a:rPr lang="en-CA" dirty="0" smtClean="0"/>
              <a:t>Examine the response of the bandpass filter</a:t>
            </a:r>
          </a:p>
          <a:p>
            <a:r>
              <a:rPr lang="en-CA" dirty="0" smtClean="0"/>
              <a:t>Learn how to use various instruments</a:t>
            </a:r>
          </a:p>
          <a:p>
            <a:r>
              <a:rPr lang="en-CA" dirty="0" smtClean="0"/>
              <a:t>Use probes to examine circuit </a:t>
            </a:r>
          </a:p>
          <a:p>
            <a:r>
              <a:rPr lang="en-CA" dirty="0" smtClean="0"/>
              <a:t>Import LabVIEW instrument</a:t>
            </a:r>
            <a:endParaRPr lang="en-US" dirty="0" smtClean="0"/>
          </a:p>
        </p:txBody>
      </p:sp>
      <p:sp>
        <p:nvSpPr>
          <p:cNvPr id="169988" name="Text Box 4"/>
          <p:cNvSpPr txBox="1">
            <a:spLocks noChangeArrowheads="1"/>
          </p:cNvSpPr>
          <p:nvPr/>
        </p:nvSpPr>
        <p:spPr bwMode="auto">
          <a:xfrm>
            <a:off x="731838" y="4722813"/>
            <a:ext cx="3332162" cy="915987"/>
          </a:xfrm>
          <a:prstGeom prst="rect">
            <a:avLst/>
          </a:prstGeom>
          <a:noFill/>
          <a:ln w="9525">
            <a:noFill/>
            <a:miter lim="800000"/>
            <a:headEnd/>
            <a:tailEnd/>
          </a:ln>
        </p:spPr>
        <p:txBody>
          <a:bodyPr>
            <a:spAutoFit/>
          </a:bodyPr>
          <a:lstStyle/>
          <a:p>
            <a:r>
              <a:rPr lang="en-CA" dirty="0">
                <a:latin typeface="+mn-lt"/>
              </a:rPr>
              <a:t>NI Multisim Basics Exercises </a:t>
            </a:r>
          </a:p>
          <a:p>
            <a:r>
              <a:rPr lang="en-CA" dirty="0">
                <a:latin typeface="+mn-lt"/>
              </a:rPr>
              <a:t>Page </a:t>
            </a:r>
            <a:r>
              <a:rPr lang="en-CA" dirty="0" smtClean="0">
                <a:latin typeface="+mn-lt"/>
              </a:rPr>
              <a:t>2-1</a:t>
            </a:r>
            <a:endParaRPr lang="en-CA" dirty="0">
              <a:latin typeface="+mn-lt"/>
            </a:endParaRPr>
          </a:p>
          <a:p>
            <a:r>
              <a:rPr lang="en-CA" dirty="0">
                <a:latin typeface="+mn-lt"/>
              </a:rPr>
              <a:t>40 minutes</a:t>
            </a:r>
            <a:endParaRPr lang="en-US" dirty="0">
              <a:latin typeface="+mn-lt"/>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normAutofit fontScale="90000"/>
          </a:bodyPr>
          <a:lstStyle/>
          <a:p>
            <a:r>
              <a:rPr lang="en-CA" dirty="0" smtClean="0"/>
              <a:t>Lesson 3</a:t>
            </a:r>
            <a:br>
              <a:rPr lang="en-CA" dirty="0" smtClean="0"/>
            </a:br>
            <a:r>
              <a:rPr lang="en-CA" dirty="0" smtClean="0"/>
              <a:t>Analyses</a:t>
            </a:r>
            <a:endParaRPr lang="en-US" dirty="0" smtClean="0"/>
          </a:p>
        </p:txBody>
      </p:sp>
      <p:sp>
        <p:nvSpPr>
          <p:cNvPr id="171011" name="Rectangle 3"/>
          <p:cNvSpPr>
            <a:spLocks noGrp="1" noChangeArrowheads="1"/>
          </p:cNvSpPr>
          <p:nvPr>
            <p:ph sz="quarter" idx="10"/>
          </p:nvPr>
        </p:nvSpPr>
        <p:spPr/>
        <p:txBody>
          <a:bodyPr/>
          <a:lstStyle/>
          <a:p>
            <a:r>
              <a:rPr lang="en-CA" dirty="0" smtClean="0"/>
              <a:t>Analyses available in Multisim</a:t>
            </a:r>
          </a:p>
          <a:p>
            <a:r>
              <a:rPr lang="en-CA" dirty="0" smtClean="0"/>
              <a:t>Expressions</a:t>
            </a:r>
          </a:p>
          <a:p>
            <a:r>
              <a:rPr lang="en-CA" dirty="0" smtClean="0"/>
              <a:t>Grapher</a:t>
            </a:r>
            <a:endParaRPr lang="en-US"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CA" dirty="0" smtClean="0"/>
              <a:t>Analyses in Multisim</a:t>
            </a:r>
            <a:endParaRPr lang="en-US" dirty="0" smtClean="0"/>
          </a:p>
        </p:txBody>
      </p:sp>
      <p:sp>
        <p:nvSpPr>
          <p:cNvPr id="172035" name="Rectangle 3"/>
          <p:cNvSpPr>
            <a:spLocks noGrp="1" noChangeArrowheads="1"/>
          </p:cNvSpPr>
          <p:nvPr>
            <p:ph idx="1"/>
          </p:nvPr>
        </p:nvSpPr>
        <p:spPr/>
        <p:txBody>
          <a:bodyPr/>
          <a:lstStyle/>
          <a:p>
            <a:r>
              <a:rPr lang="en-CA" dirty="0" smtClean="0"/>
              <a:t>Multisim provides analyses for examining circuit behavior</a:t>
            </a:r>
          </a:p>
          <a:p>
            <a:r>
              <a:rPr lang="en-CA" dirty="0" smtClean="0"/>
              <a:t>Analyses require a circuit ready for simulation</a:t>
            </a:r>
          </a:p>
          <a:p>
            <a:r>
              <a:rPr lang="en-CA" dirty="0" smtClean="0"/>
              <a:t>Custom expression can be added</a:t>
            </a:r>
          </a:p>
          <a:p>
            <a:r>
              <a:rPr lang="en-CA" dirty="0" smtClean="0"/>
              <a:t>Grapher View helps to take precise measurements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CA" dirty="0" smtClean="0"/>
              <a:t>Analyses in Multisim</a:t>
            </a:r>
            <a:endParaRPr lang="en-US" dirty="0" smtClean="0"/>
          </a:p>
        </p:txBody>
      </p:sp>
      <p:sp>
        <p:nvSpPr>
          <p:cNvPr id="173078" name="Rectangle 42"/>
          <p:cNvSpPr>
            <a:spLocks noGrp="1" noChangeArrowheads="1"/>
          </p:cNvSpPr>
          <p:nvPr>
            <p:ph type="body" idx="1"/>
          </p:nvPr>
        </p:nvSpPr>
        <p:spPr/>
        <p:txBody>
          <a:bodyPr/>
          <a:lstStyle/>
          <a:p>
            <a:pPr>
              <a:buNone/>
            </a:pPr>
            <a:r>
              <a:rPr lang="en-CA" dirty="0" smtClean="0"/>
              <a:t>The following analyses are available:</a:t>
            </a:r>
            <a:endParaRPr lang="en-US" dirty="0" smtClean="0"/>
          </a:p>
        </p:txBody>
      </p:sp>
      <p:graphicFrame>
        <p:nvGraphicFramePr>
          <p:cNvPr id="8" name="Group 4"/>
          <p:cNvGraphicFramePr>
            <a:graphicFrameLocks/>
          </p:cNvGraphicFramePr>
          <p:nvPr/>
        </p:nvGraphicFramePr>
        <p:xfrm>
          <a:off x="531813" y="2276475"/>
          <a:ext cx="8218487" cy="2918145"/>
        </p:xfrm>
        <a:graphic>
          <a:graphicData uri="http://schemas.openxmlformats.org/drawingml/2006/table">
            <a:tbl>
              <a:tblPr/>
              <a:tblGrid>
                <a:gridCol w="2740025"/>
                <a:gridCol w="2738437"/>
                <a:gridCol w="2740025"/>
              </a:tblGrid>
              <a:tr h="45561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DC Operating Point</a:t>
                      </a:r>
                      <a:endParaRPr kumimoji="0" lang="en-US" sz="1800" b="0" i="0" u="none" strike="noStrike" cap="none" normalizeH="0" baseline="0" dirty="0" smtClean="0">
                        <a:ln>
                          <a:noFill/>
                        </a:ln>
                        <a:solidFill>
                          <a:schemeClr val="tx1"/>
                        </a:solidFill>
                        <a:effectLst/>
                        <a:latin typeface="+mn-lt"/>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Distortion Analysis</a:t>
                      </a:r>
                      <a:endParaRPr kumimoji="0" lang="en-US" sz="1800" b="0" i="0" u="none" strike="noStrike" cap="none" normalizeH="0" baseline="0" dirty="0" smtClean="0">
                        <a:ln>
                          <a:noFill/>
                        </a:ln>
                        <a:solidFill>
                          <a:schemeClr val="tx1"/>
                        </a:solidFill>
                        <a:effectLst/>
                        <a:latin typeface="+mn-lt"/>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Transfer Function</a:t>
                      </a:r>
                      <a:endParaRPr kumimoji="0" lang="en-US" sz="1800" b="0" i="0" u="none" strike="noStrike" cap="none" normalizeH="0" baseline="0" dirty="0" smtClean="0">
                        <a:ln>
                          <a:noFill/>
                        </a:ln>
                        <a:solidFill>
                          <a:schemeClr val="tx1"/>
                        </a:solidFill>
                        <a:effectLst/>
                        <a:latin typeface="+mn-lt"/>
                      </a:endParaRPr>
                    </a:p>
                  </a:txBody>
                  <a:tcPr horzOverflow="overflow">
                    <a:lnL>
                      <a:noFill/>
                    </a:lnL>
                    <a:lnR cap="flat">
                      <a:noFill/>
                    </a:lnR>
                    <a:lnT cap="flat">
                      <a:noFill/>
                    </a:lnT>
                    <a:lnB>
                      <a:noFill/>
                    </a:lnB>
                    <a:lnTlToBr>
                      <a:noFill/>
                    </a:lnTlToBr>
                    <a:lnBlToTr>
                      <a:noFill/>
                    </a:lnBlToTr>
                    <a:noFill/>
                  </a:tcPr>
                </a:tc>
              </a:tr>
              <a:tr h="45561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AC Analysis</a:t>
                      </a:r>
                      <a:endParaRPr kumimoji="0" lang="en-US" sz="1800" b="0" i="0" u="none" strike="noStrike" cap="none" normalizeH="0" baseline="0" dirty="0" smtClean="0">
                        <a:ln>
                          <a:noFill/>
                        </a:ln>
                        <a:solidFill>
                          <a:schemeClr val="tx1"/>
                        </a:solidFill>
                        <a:effectLst/>
                        <a:latin typeface="+mn-lt"/>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DC Sweep</a:t>
                      </a:r>
                      <a:endParaRPr kumimoji="0" lang="en-US" sz="1800" b="0" i="0" u="none" strike="noStrike" cap="none" normalizeH="0" baseline="0" dirty="0" smtClean="0">
                        <a:ln>
                          <a:noFill/>
                        </a:ln>
                        <a:solidFill>
                          <a:schemeClr val="tx1"/>
                        </a:solidFill>
                        <a:effectLst/>
                        <a:latin typeface="+mn-lt"/>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Worst Case</a:t>
                      </a:r>
                      <a:endParaRPr kumimoji="0" lang="en-US" sz="1800" b="0" i="0" u="none" strike="noStrike" cap="none" normalizeH="0" baseline="0" dirty="0" smtClean="0">
                        <a:ln>
                          <a:noFill/>
                        </a:ln>
                        <a:solidFill>
                          <a:schemeClr val="tx1"/>
                        </a:solidFill>
                        <a:effectLst/>
                        <a:latin typeface="+mn-lt"/>
                      </a:endParaRPr>
                    </a:p>
                  </a:txBody>
                  <a:tcPr horzOverflow="overflow">
                    <a:lnL>
                      <a:noFill/>
                    </a:lnL>
                    <a:lnR cap="flat">
                      <a:noFill/>
                    </a:lnR>
                    <a:lnT>
                      <a:noFill/>
                    </a:lnT>
                    <a:lnB>
                      <a:noFill/>
                    </a:lnB>
                    <a:lnTlToBr>
                      <a:noFill/>
                    </a:lnTlToBr>
                    <a:lnBlToTr>
                      <a:noFill/>
                    </a:lnBlToTr>
                    <a:noFill/>
                  </a:tcPr>
                </a:tc>
              </a:tr>
              <a:tr h="457200">
                <a:tc>
                  <a:txBody>
                    <a:bodyPr/>
                    <a:lstStyle/>
                    <a:p>
                      <a:r>
                        <a:rPr lang="en-CA" sz="1800" dirty="0" smtClean="0">
                          <a:latin typeface="+mn-lt"/>
                        </a:rPr>
                        <a:t>Single Frequency AC</a:t>
                      </a:r>
                      <a:r>
                        <a:rPr lang="en-CA" sz="1800" baseline="0" dirty="0" smtClean="0">
                          <a:latin typeface="+mn-lt"/>
                        </a:rPr>
                        <a:t> Analysis</a:t>
                      </a:r>
                      <a:endParaRPr lang="en-US" sz="1800" dirty="0">
                        <a:latin typeface="+mn-lt"/>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Sensitivity</a:t>
                      </a:r>
                      <a:endParaRPr kumimoji="0" lang="en-US" sz="1800" b="0" i="0" u="none" strike="noStrike" cap="none" normalizeH="0" baseline="0" dirty="0" smtClean="0">
                        <a:ln>
                          <a:noFill/>
                        </a:ln>
                        <a:solidFill>
                          <a:schemeClr val="tx1"/>
                        </a:solidFill>
                        <a:effectLst/>
                        <a:latin typeface="+mn-lt"/>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Monte Carlo</a:t>
                      </a:r>
                      <a:endParaRPr kumimoji="0" lang="en-US" sz="1800" b="0" i="0" u="none" strike="noStrike" cap="none" normalizeH="0" baseline="0" dirty="0" smtClean="0">
                        <a:ln>
                          <a:noFill/>
                        </a:ln>
                        <a:solidFill>
                          <a:schemeClr val="tx1"/>
                        </a:solidFill>
                        <a:effectLst/>
                        <a:latin typeface="+mn-lt"/>
                      </a:endParaRPr>
                    </a:p>
                  </a:txBody>
                  <a:tcPr horzOverflow="overflow">
                    <a:lnL>
                      <a:noFill/>
                    </a:lnL>
                    <a:lnR cap="flat">
                      <a:noFill/>
                    </a:lnR>
                    <a:lnT>
                      <a:noFill/>
                    </a:lnT>
                    <a:lnB>
                      <a:noFill/>
                    </a:lnB>
                    <a:lnTlToBr>
                      <a:noFill/>
                    </a:lnTlToBr>
                    <a:lnBlToTr>
                      <a:noFill/>
                    </a:lnBlToTr>
                    <a:noFill/>
                  </a:tcPr>
                </a:tc>
              </a:tr>
              <a:tr h="45561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Transient Analysis</a:t>
                      </a:r>
                      <a:endParaRPr kumimoji="0" lang="en-US" sz="1800" b="0" i="0" u="none" strike="noStrike" cap="none" normalizeH="0" baseline="0" dirty="0" smtClean="0">
                        <a:ln>
                          <a:noFill/>
                        </a:ln>
                        <a:solidFill>
                          <a:schemeClr val="tx1"/>
                        </a:solidFill>
                        <a:effectLst/>
                        <a:latin typeface="+mn-lt"/>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Parameter Sweep</a:t>
                      </a:r>
                      <a:endParaRPr kumimoji="0" lang="en-US" sz="1800" b="0" i="0" u="none" strike="noStrike" cap="none" normalizeH="0" baseline="0" dirty="0" smtClean="0">
                        <a:ln>
                          <a:noFill/>
                        </a:ln>
                        <a:solidFill>
                          <a:schemeClr val="tx1"/>
                        </a:solidFill>
                        <a:effectLst/>
                        <a:latin typeface="+mn-lt"/>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Trace Width Analysis</a:t>
                      </a:r>
                      <a:endParaRPr kumimoji="0" lang="en-US" sz="1800" b="0" i="0" u="none" strike="noStrike" cap="none" normalizeH="0" baseline="0" dirty="0" smtClean="0">
                        <a:ln>
                          <a:noFill/>
                        </a:ln>
                        <a:solidFill>
                          <a:schemeClr val="tx1"/>
                        </a:solidFill>
                        <a:effectLst/>
                        <a:latin typeface="+mn-lt"/>
                      </a:endParaRPr>
                    </a:p>
                  </a:txBody>
                  <a:tcPr horzOverflow="overflow">
                    <a:lnL>
                      <a:noFill/>
                    </a:lnL>
                    <a:lnR cap="flat">
                      <a:noFill/>
                    </a:lnR>
                    <a:lnT>
                      <a:noFill/>
                    </a:lnT>
                    <a:lnB>
                      <a:noFill/>
                    </a:lnB>
                    <a:lnTlToBr>
                      <a:noFill/>
                    </a:lnTlToBr>
                    <a:lnBlToTr>
                      <a:noFill/>
                    </a:lnBlToTr>
                    <a:noFill/>
                  </a:tcPr>
                </a:tc>
              </a:tr>
              <a:tr h="45561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Fourier Analysis</a:t>
                      </a:r>
                      <a:endParaRPr kumimoji="0" lang="en-US" sz="1800" b="0" i="0" u="none" strike="noStrike" cap="none" normalizeH="0" baseline="0" dirty="0" smtClean="0">
                        <a:ln>
                          <a:noFill/>
                        </a:ln>
                        <a:solidFill>
                          <a:schemeClr val="tx1"/>
                        </a:solidFill>
                        <a:effectLst/>
                        <a:latin typeface="+mn-lt"/>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Temperature Sweep</a:t>
                      </a:r>
                      <a:endParaRPr kumimoji="0" lang="en-US" sz="1800" b="0" i="0" u="none" strike="noStrike" cap="none" normalizeH="0" baseline="0" dirty="0" smtClean="0">
                        <a:ln>
                          <a:noFill/>
                        </a:ln>
                        <a:solidFill>
                          <a:schemeClr val="tx1"/>
                        </a:solidFill>
                        <a:effectLst/>
                        <a:latin typeface="+mn-lt"/>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Batched Analysis</a:t>
                      </a:r>
                      <a:endParaRPr kumimoji="0" lang="en-US" sz="1800" b="0" i="0" u="none" strike="noStrike" cap="none" normalizeH="0" baseline="0" dirty="0" smtClean="0">
                        <a:ln>
                          <a:noFill/>
                        </a:ln>
                        <a:solidFill>
                          <a:schemeClr val="tx1"/>
                        </a:solidFill>
                        <a:effectLst/>
                        <a:latin typeface="+mn-lt"/>
                      </a:endParaRPr>
                    </a:p>
                  </a:txBody>
                  <a:tcPr horzOverflow="overflow">
                    <a:lnL>
                      <a:noFill/>
                    </a:lnL>
                    <a:lnR cap="flat">
                      <a:noFill/>
                    </a:lnR>
                    <a:lnT>
                      <a:noFill/>
                    </a:lnT>
                    <a:lnB>
                      <a:noFill/>
                    </a:lnB>
                    <a:lnTlToBr>
                      <a:noFill/>
                    </a:lnTlToBr>
                    <a:lnBlToTr>
                      <a:noFill/>
                    </a:lnBlToTr>
                    <a:noFill/>
                  </a:tcPr>
                </a:tc>
              </a:tr>
              <a:tr h="45561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Noise Analysis</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Pole Zero</a:t>
                      </a:r>
                      <a:endParaRPr kumimoji="0" lang="en-US" sz="1800" b="0" i="0" u="none" strike="noStrike" cap="none" normalizeH="0" baseline="0" dirty="0" smtClean="0">
                        <a:ln>
                          <a:noFill/>
                        </a:ln>
                        <a:solidFill>
                          <a:schemeClr val="tx1"/>
                        </a:solidFill>
                        <a:effectLst/>
                        <a:latin typeface="+mn-lt"/>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User Defined Analysis</a:t>
                      </a:r>
                      <a:endParaRPr kumimoji="0" lang="en-US" sz="1800" b="0" i="0" u="none" strike="noStrike" cap="none" normalizeH="0" baseline="0" dirty="0" smtClean="0">
                        <a:ln>
                          <a:noFill/>
                        </a:ln>
                        <a:solidFill>
                          <a:schemeClr val="tx1"/>
                        </a:solidFill>
                        <a:effectLst/>
                        <a:latin typeface="+mn-lt"/>
                      </a:endParaRPr>
                    </a:p>
                  </a:txBody>
                  <a:tcP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n-CA" dirty="0" smtClean="0"/>
              <a:t>Using Analyses</a:t>
            </a:r>
            <a:endParaRPr lang="en-US" dirty="0" smtClean="0"/>
          </a:p>
        </p:txBody>
      </p:sp>
      <p:sp>
        <p:nvSpPr>
          <p:cNvPr id="174083" name="Rectangle 3"/>
          <p:cNvSpPr>
            <a:spLocks noGrp="1" noChangeArrowheads="1"/>
          </p:cNvSpPr>
          <p:nvPr>
            <p:ph idx="1"/>
          </p:nvPr>
        </p:nvSpPr>
        <p:spPr/>
        <p:txBody>
          <a:bodyPr/>
          <a:lstStyle/>
          <a:p>
            <a:r>
              <a:rPr lang="en-CA" dirty="0" smtClean="0"/>
              <a:t>Four step process:</a:t>
            </a:r>
            <a:endParaRPr lang="en-US" dirty="0" smtClean="0"/>
          </a:p>
          <a:p>
            <a:endParaRPr lang="en-US" dirty="0" smtClean="0"/>
          </a:p>
        </p:txBody>
      </p:sp>
      <p:grpSp>
        <p:nvGrpSpPr>
          <p:cNvPr id="174084" name="Group 21"/>
          <p:cNvGrpSpPr>
            <a:grpSpLocks/>
          </p:cNvGrpSpPr>
          <p:nvPr/>
        </p:nvGrpSpPr>
        <p:grpSpPr bwMode="auto">
          <a:xfrm>
            <a:off x="5980130" y="4506850"/>
            <a:ext cx="3028950" cy="863600"/>
            <a:chOff x="3515" y="210"/>
            <a:chExt cx="1908" cy="544"/>
          </a:xfrm>
        </p:grpSpPr>
        <p:sp>
          <p:nvSpPr>
            <p:cNvPr id="174097" name="Text Box 18"/>
            <p:cNvSpPr txBox="1">
              <a:spLocks noChangeArrowheads="1"/>
            </p:cNvSpPr>
            <p:nvPr/>
          </p:nvSpPr>
          <p:spPr bwMode="auto">
            <a:xfrm>
              <a:off x="3745" y="264"/>
              <a:ext cx="1678" cy="465"/>
            </a:xfrm>
            <a:prstGeom prst="rect">
              <a:avLst/>
            </a:prstGeom>
            <a:noFill/>
            <a:ln w="9525">
              <a:noFill/>
              <a:miter lim="800000"/>
              <a:headEnd/>
              <a:tailEnd/>
            </a:ln>
          </p:spPr>
          <p:txBody>
            <a:bodyPr>
              <a:spAutoFit/>
            </a:bodyPr>
            <a:lstStyle/>
            <a:p>
              <a:r>
                <a:rPr lang="en-CA" sz="1400" b="1" dirty="0">
                  <a:latin typeface="+mn-lt"/>
                </a:rPr>
                <a:t>Tip:</a:t>
              </a:r>
              <a:r>
                <a:rPr lang="en-CA" sz="1400" dirty="0">
                  <a:latin typeface="+mn-lt"/>
                </a:rPr>
                <a:t> Click </a:t>
              </a:r>
              <a:r>
                <a:rPr lang="en-CA" sz="1400" b="1" dirty="0">
                  <a:latin typeface="+mn-lt"/>
                </a:rPr>
                <a:t>Help</a:t>
              </a:r>
              <a:r>
                <a:rPr lang="en-CA" sz="1400" dirty="0">
                  <a:latin typeface="+mn-lt"/>
                </a:rPr>
                <a:t> on any window to access analysis-specific information.</a:t>
              </a:r>
              <a:endParaRPr lang="en-US" sz="1400" dirty="0">
                <a:latin typeface="+mn-lt"/>
              </a:endParaRPr>
            </a:p>
          </p:txBody>
        </p:sp>
        <p:pic>
          <p:nvPicPr>
            <p:cNvPr id="174098" name="Picture 19"/>
            <p:cNvPicPr>
              <a:picLocks noChangeAspect="1" noChangeArrowheads="1"/>
            </p:cNvPicPr>
            <p:nvPr/>
          </p:nvPicPr>
          <p:blipFill>
            <a:blip r:embed="rId3" cstate="print"/>
            <a:srcRect/>
            <a:stretch>
              <a:fillRect/>
            </a:stretch>
          </p:blipFill>
          <p:spPr bwMode="auto">
            <a:xfrm>
              <a:off x="3619" y="255"/>
              <a:ext cx="168" cy="246"/>
            </a:xfrm>
            <a:prstGeom prst="rect">
              <a:avLst/>
            </a:prstGeom>
            <a:noFill/>
            <a:ln w="9525">
              <a:noFill/>
              <a:miter lim="800000"/>
              <a:headEnd/>
              <a:tailEnd/>
            </a:ln>
          </p:spPr>
        </p:pic>
        <p:sp>
          <p:nvSpPr>
            <p:cNvPr id="174099" name="Rectangle 20"/>
            <p:cNvSpPr>
              <a:spLocks noChangeArrowheads="1"/>
            </p:cNvSpPr>
            <p:nvPr/>
          </p:nvSpPr>
          <p:spPr bwMode="auto">
            <a:xfrm>
              <a:off x="3515" y="210"/>
              <a:ext cx="1905" cy="544"/>
            </a:xfrm>
            <a:prstGeom prst="rect">
              <a:avLst/>
            </a:prstGeom>
            <a:noFill/>
            <a:ln w="9525">
              <a:solidFill>
                <a:schemeClr val="tx1"/>
              </a:solidFill>
              <a:prstDash val="dash"/>
              <a:miter lim="800000"/>
              <a:headEnd/>
              <a:tailEnd/>
            </a:ln>
          </p:spPr>
          <p:txBody>
            <a:bodyPr wrap="none" anchor="ctr"/>
            <a:lstStyle/>
            <a:p>
              <a:endParaRPr lang="en-US" dirty="0">
                <a:latin typeface="Arial Narrow" pitchFamily="34" charset="0"/>
              </a:endParaRPr>
            </a:p>
          </p:txBody>
        </p:sp>
      </p:grpSp>
      <p:grpSp>
        <p:nvGrpSpPr>
          <p:cNvPr id="174085" name="Group 26"/>
          <p:cNvGrpSpPr>
            <a:grpSpLocks/>
          </p:cNvGrpSpPr>
          <p:nvPr/>
        </p:nvGrpSpPr>
        <p:grpSpPr bwMode="auto">
          <a:xfrm>
            <a:off x="184168" y="2063687"/>
            <a:ext cx="8675687" cy="3693636"/>
            <a:chOff x="295" y="1570"/>
            <a:chExt cx="5125" cy="2018"/>
          </a:xfrm>
        </p:grpSpPr>
        <p:sp>
          <p:nvSpPr>
            <p:cNvPr id="174086" name="AutoShape 6"/>
            <p:cNvSpPr>
              <a:spLocks noChangeArrowheads="1"/>
            </p:cNvSpPr>
            <p:nvPr/>
          </p:nvSpPr>
          <p:spPr bwMode="auto">
            <a:xfrm>
              <a:off x="340" y="1570"/>
              <a:ext cx="952" cy="303"/>
            </a:xfrm>
            <a:prstGeom prst="roundRect">
              <a:avLst>
                <a:gd name="adj" fmla="val 16667"/>
              </a:avLst>
            </a:prstGeom>
            <a:solidFill>
              <a:srgbClr val="5E84B8"/>
            </a:solidFill>
            <a:ln w="9525">
              <a:noFill/>
              <a:round/>
              <a:headEnd/>
              <a:tailEnd/>
            </a:ln>
          </p:spPr>
          <p:txBody>
            <a:bodyPr wrap="none" anchor="ctr"/>
            <a:lstStyle/>
            <a:p>
              <a:pPr algn="ctr"/>
              <a:r>
                <a:rPr lang="en-CA" sz="2000" b="1" dirty="0">
                  <a:solidFill>
                    <a:schemeClr val="bg1"/>
                  </a:solidFill>
                  <a:latin typeface="+mn-lt"/>
                </a:rPr>
                <a:t>Select</a:t>
              </a:r>
              <a:endParaRPr lang="en-US" sz="2000" b="1" dirty="0">
                <a:solidFill>
                  <a:schemeClr val="bg1"/>
                </a:solidFill>
                <a:latin typeface="+mn-lt"/>
              </a:endParaRPr>
            </a:p>
          </p:txBody>
        </p:sp>
        <p:sp>
          <p:nvSpPr>
            <p:cNvPr id="174087" name="AutoShape 7"/>
            <p:cNvSpPr>
              <a:spLocks noChangeArrowheads="1"/>
            </p:cNvSpPr>
            <p:nvPr/>
          </p:nvSpPr>
          <p:spPr bwMode="auto">
            <a:xfrm>
              <a:off x="1701" y="1570"/>
              <a:ext cx="952" cy="303"/>
            </a:xfrm>
            <a:prstGeom prst="roundRect">
              <a:avLst>
                <a:gd name="adj" fmla="val 16667"/>
              </a:avLst>
            </a:prstGeom>
            <a:solidFill>
              <a:srgbClr val="5E84B8"/>
            </a:solidFill>
            <a:ln w="9525">
              <a:noFill/>
              <a:round/>
              <a:headEnd/>
              <a:tailEnd/>
            </a:ln>
          </p:spPr>
          <p:txBody>
            <a:bodyPr wrap="none" anchor="ctr"/>
            <a:lstStyle/>
            <a:p>
              <a:pPr algn="ctr"/>
              <a:r>
                <a:rPr lang="en-CA" sz="2000" b="1" dirty="0">
                  <a:solidFill>
                    <a:schemeClr val="bg1"/>
                  </a:solidFill>
                  <a:latin typeface="+mn-lt"/>
                </a:rPr>
                <a:t>Configure</a:t>
              </a:r>
              <a:endParaRPr lang="en-US" sz="2000" b="1" dirty="0">
                <a:solidFill>
                  <a:schemeClr val="bg1"/>
                </a:solidFill>
                <a:latin typeface="+mn-lt"/>
              </a:endParaRPr>
            </a:p>
          </p:txBody>
        </p:sp>
        <p:sp>
          <p:nvSpPr>
            <p:cNvPr id="174088" name="AutoShape 8"/>
            <p:cNvSpPr>
              <a:spLocks noChangeArrowheads="1"/>
            </p:cNvSpPr>
            <p:nvPr/>
          </p:nvSpPr>
          <p:spPr bwMode="auto">
            <a:xfrm>
              <a:off x="3061" y="1570"/>
              <a:ext cx="952" cy="303"/>
            </a:xfrm>
            <a:prstGeom prst="roundRect">
              <a:avLst>
                <a:gd name="adj" fmla="val 16667"/>
              </a:avLst>
            </a:prstGeom>
            <a:solidFill>
              <a:srgbClr val="5E84B8"/>
            </a:solidFill>
            <a:ln w="9525">
              <a:noFill/>
              <a:round/>
              <a:headEnd/>
              <a:tailEnd/>
            </a:ln>
          </p:spPr>
          <p:txBody>
            <a:bodyPr wrap="none" anchor="ctr"/>
            <a:lstStyle/>
            <a:p>
              <a:pPr algn="ctr"/>
              <a:r>
                <a:rPr lang="en-CA" sz="2000" b="1" dirty="0">
                  <a:solidFill>
                    <a:schemeClr val="bg1"/>
                  </a:solidFill>
                  <a:latin typeface="+mn-lt"/>
                </a:rPr>
                <a:t>Simulate</a:t>
              </a:r>
              <a:endParaRPr lang="en-US" sz="2000" b="1" dirty="0">
                <a:solidFill>
                  <a:schemeClr val="bg1"/>
                </a:solidFill>
                <a:latin typeface="+mn-lt"/>
              </a:endParaRPr>
            </a:p>
          </p:txBody>
        </p:sp>
        <p:cxnSp>
          <p:nvCxnSpPr>
            <p:cNvPr id="174089" name="AutoShape 9"/>
            <p:cNvCxnSpPr>
              <a:cxnSpLocks noChangeShapeType="1"/>
              <a:stCxn id="174086" idx="3"/>
              <a:endCxn id="174087" idx="1"/>
            </p:cNvCxnSpPr>
            <p:nvPr/>
          </p:nvCxnSpPr>
          <p:spPr bwMode="auto">
            <a:xfrm>
              <a:off x="1292" y="1722"/>
              <a:ext cx="409" cy="0"/>
            </a:xfrm>
            <a:prstGeom prst="straightConnector1">
              <a:avLst/>
            </a:prstGeom>
            <a:noFill/>
            <a:ln w="76200">
              <a:solidFill>
                <a:srgbClr val="99CCFF"/>
              </a:solidFill>
              <a:round/>
              <a:headEnd/>
              <a:tailEnd type="triangle" w="med" len="med"/>
            </a:ln>
          </p:spPr>
        </p:cxnSp>
        <p:cxnSp>
          <p:nvCxnSpPr>
            <p:cNvPr id="174090" name="AutoShape 10"/>
            <p:cNvCxnSpPr>
              <a:cxnSpLocks noChangeShapeType="1"/>
              <a:stCxn id="174087" idx="3"/>
              <a:endCxn id="174088" idx="1"/>
            </p:cNvCxnSpPr>
            <p:nvPr/>
          </p:nvCxnSpPr>
          <p:spPr bwMode="auto">
            <a:xfrm>
              <a:off x="2653" y="1722"/>
              <a:ext cx="408" cy="0"/>
            </a:xfrm>
            <a:prstGeom prst="straightConnector1">
              <a:avLst/>
            </a:prstGeom>
            <a:noFill/>
            <a:ln w="76200">
              <a:solidFill>
                <a:srgbClr val="99CCFF"/>
              </a:solidFill>
              <a:round/>
              <a:headEnd/>
              <a:tailEnd type="triangle" w="med" len="med"/>
            </a:ln>
          </p:spPr>
        </p:cxnSp>
        <p:sp>
          <p:nvSpPr>
            <p:cNvPr id="174091" name="AutoShape 14"/>
            <p:cNvSpPr>
              <a:spLocks noChangeArrowheads="1"/>
            </p:cNvSpPr>
            <p:nvPr/>
          </p:nvSpPr>
          <p:spPr bwMode="auto">
            <a:xfrm>
              <a:off x="4423" y="1570"/>
              <a:ext cx="952" cy="303"/>
            </a:xfrm>
            <a:prstGeom prst="roundRect">
              <a:avLst>
                <a:gd name="adj" fmla="val 16667"/>
              </a:avLst>
            </a:prstGeom>
            <a:solidFill>
              <a:srgbClr val="5E84B8"/>
            </a:solidFill>
            <a:ln w="9525">
              <a:noFill/>
              <a:round/>
              <a:headEnd/>
              <a:tailEnd/>
            </a:ln>
          </p:spPr>
          <p:txBody>
            <a:bodyPr wrap="none" anchor="ctr"/>
            <a:lstStyle/>
            <a:p>
              <a:pPr algn="ctr"/>
              <a:r>
                <a:rPr lang="en-CA" sz="2000" b="1" dirty="0">
                  <a:solidFill>
                    <a:schemeClr val="bg1"/>
                  </a:solidFill>
                  <a:latin typeface="+mn-lt"/>
                </a:rPr>
                <a:t>Review</a:t>
              </a:r>
              <a:endParaRPr lang="en-US" sz="2000" b="1" dirty="0">
                <a:solidFill>
                  <a:schemeClr val="bg1"/>
                </a:solidFill>
                <a:latin typeface="+mn-lt"/>
              </a:endParaRPr>
            </a:p>
          </p:txBody>
        </p:sp>
        <p:cxnSp>
          <p:nvCxnSpPr>
            <p:cNvPr id="174092" name="AutoShape 16"/>
            <p:cNvCxnSpPr>
              <a:cxnSpLocks noChangeShapeType="1"/>
              <a:stCxn id="174088" idx="3"/>
              <a:endCxn id="174091" idx="1"/>
            </p:cNvCxnSpPr>
            <p:nvPr/>
          </p:nvCxnSpPr>
          <p:spPr bwMode="auto">
            <a:xfrm>
              <a:off x="4013" y="1722"/>
              <a:ext cx="410" cy="0"/>
            </a:xfrm>
            <a:prstGeom prst="straightConnector1">
              <a:avLst/>
            </a:prstGeom>
            <a:noFill/>
            <a:ln w="76200">
              <a:solidFill>
                <a:srgbClr val="99CCFF"/>
              </a:solidFill>
              <a:round/>
              <a:headEnd/>
              <a:tailEnd type="triangle" w="med" len="med"/>
            </a:ln>
          </p:spPr>
        </p:cxnSp>
        <p:sp>
          <p:nvSpPr>
            <p:cNvPr id="174093" name="Text Box 22"/>
            <p:cNvSpPr txBox="1">
              <a:spLocks noChangeArrowheads="1"/>
            </p:cNvSpPr>
            <p:nvPr/>
          </p:nvSpPr>
          <p:spPr bwMode="auto">
            <a:xfrm>
              <a:off x="295" y="2024"/>
              <a:ext cx="1043" cy="202"/>
            </a:xfrm>
            <a:prstGeom prst="rect">
              <a:avLst/>
            </a:prstGeom>
            <a:noFill/>
            <a:ln w="9525">
              <a:noFill/>
              <a:miter lim="800000"/>
              <a:headEnd/>
              <a:tailEnd/>
            </a:ln>
          </p:spPr>
          <p:txBody>
            <a:bodyPr>
              <a:spAutoFit/>
            </a:bodyPr>
            <a:lstStyle/>
            <a:p>
              <a:r>
                <a:rPr lang="en-CA" dirty="0">
                  <a:latin typeface="+mn-lt"/>
                </a:rPr>
                <a:t>Select analysis</a:t>
              </a:r>
              <a:endParaRPr lang="en-US" dirty="0">
                <a:latin typeface="+mn-lt"/>
              </a:endParaRPr>
            </a:p>
          </p:txBody>
        </p:sp>
        <p:sp>
          <p:nvSpPr>
            <p:cNvPr id="174094" name="Text Box 23"/>
            <p:cNvSpPr txBox="1">
              <a:spLocks noChangeArrowheads="1"/>
            </p:cNvSpPr>
            <p:nvPr/>
          </p:nvSpPr>
          <p:spPr bwMode="auto">
            <a:xfrm>
              <a:off x="1655" y="2024"/>
              <a:ext cx="1180" cy="1564"/>
            </a:xfrm>
            <a:prstGeom prst="rect">
              <a:avLst/>
            </a:prstGeom>
            <a:noFill/>
            <a:ln w="9525">
              <a:noFill/>
              <a:miter lim="800000"/>
              <a:headEnd/>
              <a:tailEnd/>
            </a:ln>
          </p:spPr>
          <p:txBody>
            <a:bodyPr>
              <a:spAutoFit/>
            </a:bodyPr>
            <a:lstStyle/>
            <a:p>
              <a:r>
                <a:rPr lang="en-CA" dirty="0">
                  <a:latin typeface="+mn-lt"/>
                </a:rPr>
                <a:t>Enter expressions</a:t>
              </a:r>
            </a:p>
            <a:p>
              <a:endParaRPr lang="en-CA" dirty="0">
                <a:latin typeface="+mn-lt"/>
              </a:endParaRPr>
            </a:p>
            <a:p>
              <a:r>
                <a:rPr lang="en-CA" dirty="0">
                  <a:latin typeface="+mn-lt"/>
                </a:rPr>
                <a:t>Select output variables</a:t>
              </a:r>
            </a:p>
            <a:p>
              <a:endParaRPr lang="en-CA" dirty="0">
                <a:latin typeface="+mn-lt"/>
              </a:endParaRPr>
            </a:p>
            <a:p>
              <a:r>
                <a:rPr lang="en-CA" dirty="0">
                  <a:latin typeface="+mn-lt"/>
                </a:rPr>
                <a:t>Configure analysis parameters and options</a:t>
              </a:r>
              <a:endParaRPr lang="en-US" dirty="0">
                <a:latin typeface="+mn-lt"/>
              </a:endParaRPr>
            </a:p>
          </p:txBody>
        </p:sp>
        <p:sp>
          <p:nvSpPr>
            <p:cNvPr id="174095" name="Text Box 24"/>
            <p:cNvSpPr txBox="1">
              <a:spLocks noChangeArrowheads="1"/>
            </p:cNvSpPr>
            <p:nvPr/>
          </p:nvSpPr>
          <p:spPr bwMode="auto">
            <a:xfrm>
              <a:off x="3061" y="2024"/>
              <a:ext cx="1043" cy="202"/>
            </a:xfrm>
            <a:prstGeom prst="rect">
              <a:avLst/>
            </a:prstGeom>
            <a:noFill/>
            <a:ln w="9525">
              <a:noFill/>
              <a:miter lim="800000"/>
              <a:headEnd/>
              <a:tailEnd/>
            </a:ln>
          </p:spPr>
          <p:txBody>
            <a:bodyPr>
              <a:spAutoFit/>
            </a:bodyPr>
            <a:lstStyle/>
            <a:p>
              <a:r>
                <a:rPr lang="en-CA" dirty="0">
                  <a:latin typeface="+mn-lt"/>
                </a:rPr>
                <a:t>Click </a:t>
              </a:r>
              <a:r>
                <a:rPr lang="en-CA" b="1" dirty="0" smtClean="0">
                  <a:latin typeface="+mn-lt"/>
                </a:rPr>
                <a:t>Run</a:t>
              </a:r>
              <a:endParaRPr lang="en-US" b="1" dirty="0">
                <a:latin typeface="+mn-lt"/>
              </a:endParaRPr>
            </a:p>
          </p:txBody>
        </p:sp>
        <p:sp>
          <p:nvSpPr>
            <p:cNvPr id="174096" name="Text Box 25"/>
            <p:cNvSpPr txBox="1">
              <a:spLocks noChangeArrowheads="1"/>
            </p:cNvSpPr>
            <p:nvPr/>
          </p:nvSpPr>
          <p:spPr bwMode="auto">
            <a:xfrm>
              <a:off x="4377" y="2024"/>
              <a:ext cx="1043" cy="202"/>
            </a:xfrm>
            <a:prstGeom prst="rect">
              <a:avLst/>
            </a:prstGeom>
            <a:noFill/>
            <a:ln w="9525">
              <a:noFill/>
              <a:miter lim="800000"/>
              <a:headEnd/>
              <a:tailEnd/>
            </a:ln>
          </p:spPr>
          <p:txBody>
            <a:bodyPr>
              <a:spAutoFit/>
            </a:bodyPr>
            <a:lstStyle/>
            <a:p>
              <a:r>
                <a:rPr lang="en-CA" dirty="0">
                  <a:latin typeface="+mn-lt"/>
                </a:rPr>
                <a:t>Grapher View</a:t>
              </a:r>
              <a:endParaRPr lang="en-US" dirty="0">
                <a:latin typeface="+mn-lt"/>
              </a:endParaRPr>
            </a:p>
          </p:txBody>
        </p:sp>
      </p:gr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an Analysis</a:t>
            </a:r>
            <a:endParaRPr lang="en-US" dirty="0"/>
          </a:p>
        </p:txBody>
      </p:sp>
      <p:sp>
        <p:nvSpPr>
          <p:cNvPr id="3" name="Content Placeholder 2"/>
          <p:cNvSpPr>
            <a:spLocks noGrp="1"/>
          </p:cNvSpPr>
          <p:nvPr>
            <p:ph idx="1"/>
          </p:nvPr>
        </p:nvSpPr>
        <p:spPr/>
        <p:txBody>
          <a:bodyPr/>
          <a:lstStyle/>
          <a:p>
            <a:r>
              <a:rPr lang="en-US" b="1" dirty="0" err="1" smtClean="0"/>
              <a:t>Simulate»Analyses</a:t>
            </a:r>
            <a:r>
              <a:rPr lang="en-US" b="1" dirty="0" smtClean="0"/>
              <a:t> and simulation </a:t>
            </a:r>
            <a:r>
              <a:rPr lang="en-US" dirty="0" smtClean="0"/>
              <a:t>or click </a:t>
            </a:r>
            <a:r>
              <a:rPr lang="en-US" b="1" dirty="0" smtClean="0"/>
              <a:t>Active Analysis</a:t>
            </a:r>
            <a:r>
              <a:rPr lang="en-US" dirty="0" smtClean="0"/>
              <a:t>  button on the Simulation toolbar</a:t>
            </a:r>
          </a:p>
          <a:p>
            <a:endParaRPr lang="en-US" dirty="0" smtClean="0"/>
          </a:p>
          <a:p>
            <a:r>
              <a:rPr lang="en-US" dirty="0" smtClean="0"/>
              <a:t>Select  an analysis from the </a:t>
            </a:r>
            <a:r>
              <a:rPr lang="en-US" b="1" dirty="0" smtClean="0"/>
              <a:t>Active Analysis list</a:t>
            </a:r>
          </a:p>
          <a:p>
            <a:endParaRPr lang="en-US" b="1" dirty="0" smtClean="0"/>
          </a:p>
          <a:p>
            <a:endParaRPr lang="en-US" b="1" dirty="0" smtClean="0"/>
          </a:p>
          <a:p>
            <a:endParaRPr lang="en-US" dirty="0" smtClean="0"/>
          </a:p>
          <a:p>
            <a:pPr>
              <a:buNone/>
            </a:pPr>
            <a:endParaRPr lang="en-US" b="1" dirty="0" smtClean="0"/>
          </a:p>
          <a:p>
            <a:pPr>
              <a:buNone/>
            </a:pPr>
            <a:endParaRPr lang="en-US" b="1" dirty="0"/>
          </a:p>
        </p:txBody>
      </p:sp>
      <p:pic>
        <p:nvPicPr>
          <p:cNvPr id="1027" name="Picture 3"/>
          <p:cNvPicPr>
            <a:picLocks noChangeAspect="1" noChangeArrowheads="1"/>
          </p:cNvPicPr>
          <p:nvPr/>
        </p:nvPicPr>
        <p:blipFill>
          <a:blip r:embed="rId3" cstate="print"/>
          <a:srcRect/>
          <a:stretch>
            <a:fillRect/>
          </a:stretch>
        </p:blipFill>
        <p:spPr bwMode="auto">
          <a:xfrm>
            <a:off x="2186220" y="2950719"/>
            <a:ext cx="4103067" cy="3428590"/>
          </a:xfrm>
          <a:prstGeom prst="rect">
            <a:avLst/>
          </a:prstGeom>
          <a:noFill/>
          <a:ln w="9525">
            <a:noFill/>
            <a:miter lim="800000"/>
            <a:headEnd/>
            <a:tailEnd/>
          </a:ln>
        </p:spPr>
      </p:pic>
      <p:grpSp>
        <p:nvGrpSpPr>
          <p:cNvPr id="16" name="Group 15"/>
          <p:cNvGrpSpPr/>
          <p:nvPr/>
        </p:nvGrpSpPr>
        <p:grpSpPr>
          <a:xfrm>
            <a:off x="2904545" y="1970281"/>
            <a:ext cx="2085975" cy="293416"/>
            <a:chOff x="5614291" y="1602291"/>
            <a:chExt cx="2085975" cy="293416"/>
          </a:xfrm>
        </p:grpSpPr>
        <p:pic>
          <p:nvPicPr>
            <p:cNvPr id="1030" name="Picture 6"/>
            <p:cNvPicPr>
              <a:picLocks noChangeAspect="1" noChangeArrowheads="1"/>
            </p:cNvPicPr>
            <p:nvPr/>
          </p:nvPicPr>
          <p:blipFill>
            <a:blip r:embed="rId4" cstate="print"/>
            <a:srcRect/>
            <a:stretch>
              <a:fillRect/>
            </a:stretch>
          </p:blipFill>
          <p:spPr bwMode="auto">
            <a:xfrm>
              <a:off x="5614291" y="1602291"/>
              <a:ext cx="2085975" cy="285750"/>
            </a:xfrm>
            <a:prstGeom prst="rect">
              <a:avLst/>
            </a:prstGeom>
            <a:noFill/>
            <a:ln w="9525">
              <a:noFill/>
              <a:miter lim="800000"/>
              <a:headEnd/>
              <a:tailEnd/>
            </a:ln>
          </p:spPr>
        </p:pic>
        <p:sp>
          <p:nvSpPr>
            <p:cNvPr id="15" name="Rectangle 14"/>
            <p:cNvSpPr/>
            <p:nvPr/>
          </p:nvSpPr>
          <p:spPr>
            <a:xfrm>
              <a:off x="6311590" y="1616927"/>
              <a:ext cx="1371600" cy="278780"/>
            </a:xfrm>
            <a:prstGeom prst="rect">
              <a:avLst/>
            </a:prstGeom>
            <a:noFill/>
            <a:ln w="19050">
              <a:solidFill>
                <a:srgbClr val="FF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normAutofit fontScale="90000"/>
          </a:bodyPr>
          <a:lstStyle/>
          <a:p>
            <a:r>
              <a:rPr lang="en-CA" dirty="0" smtClean="0"/>
              <a:t>Lesson 1</a:t>
            </a:r>
            <a:br>
              <a:rPr lang="en-CA" dirty="0" smtClean="0"/>
            </a:br>
            <a:r>
              <a:rPr lang="en-CA" dirty="0" smtClean="0"/>
              <a:t>Schematic Capture</a:t>
            </a:r>
            <a:endParaRPr lang="en-US" dirty="0" smtClean="0"/>
          </a:p>
        </p:txBody>
      </p:sp>
      <p:sp>
        <p:nvSpPr>
          <p:cNvPr id="111619" name="Rectangle 3"/>
          <p:cNvSpPr>
            <a:spLocks noGrp="1" noChangeArrowheads="1"/>
          </p:cNvSpPr>
          <p:nvPr>
            <p:ph sz="quarter" idx="10"/>
          </p:nvPr>
        </p:nvSpPr>
        <p:spPr/>
        <p:txBody>
          <a:bodyPr/>
          <a:lstStyle/>
          <a:p>
            <a:r>
              <a:rPr lang="en-US" dirty="0" smtClean="0"/>
              <a:t>The Multisim GUI</a:t>
            </a:r>
          </a:p>
          <a:p>
            <a:r>
              <a:rPr lang="en-CA" dirty="0" smtClean="0"/>
              <a:t>Placing components</a:t>
            </a:r>
          </a:p>
          <a:p>
            <a:r>
              <a:rPr lang="en-CA" dirty="0" smtClean="0"/>
              <a:t>Placing wires</a:t>
            </a:r>
            <a:endParaRPr lang="en-US"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CA" dirty="0" smtClean="0"/>
              <a:t>Selecting Output Variables</a:t>
            </a:r>
            <a:endParaRPr lang="en-US" dirty="0" smtClean="0"/>
          </a:p>
        </p:txBody>
      </p:sp>
      <p:sp>
        <p:nvSpPr>
          <p:cNvPr id="175107" name="Rectangle 3"/>
          <p:cNvSpPr>
            <a:spLocks noGrp="1" noChangeArrowheads="1"/>
          </p:cNvSpPr>
          <p:nvPr>
            <p:ph idx="1"/>
          </p:nvPr>
        </p:nvSpPr>
        <p:spPr/>
        <p:txBody>
          <a:bodyPr/>
          <a:lstStyle/>
          <a:p>
            <a:r>
              <a:rPr lang="en-CA" dirty="0" smtClean="0"/>
              <a:t>Probes placed in circuit will appear as output by default</a:t>
            </a:r>
          </a:p>
          <a:p>
            <a:r>
              <a:rPr lang="en-CA" dirty="0" smtClean="0"/>
              <a:t>View voltages, current and power  </a:t>
            </a:r>
          </a:p>
          <a:p>
            <a:r>
              <a:rPr lang="en-CA" dirty="0" smtClean="0"/>
              <a:t>Add model or device parameters</a:t>
            </a:r>
          </a:p>
          <a:p>
            <a:pPr lvl="1"/>
            <a:r>
              <a:rPr lang="en-CA" dirty="0" smtClean="0"/>
              <a:t>Resistance</a:t>
            </a:r>
          </a:p>
          <a:p>
            <a:pPr lvl="1"/>
            <a:r>
              <a:rPr lang="en-CA" dirty="0" smtClean="0"/>
              <a:t>Capacitance, and so on</a:t>
            </a:r>
          </a:p>
          <a:p>
            <a:r>
              <a:rPr lang="en-CA" dirty="0" smtClean="0"/>
              <a:t>Add expressions</a:t>
            </a:r>
            <a:endParaRPr lang="en-US" dirty="0" smtClean="0"/>
          </a:p>
        </p:txBody>
      </p:sp>
      <p:pic>
        <p:nvPicPr>
          <p:cNvPr id="2050" name="Picture 2"/>
          <p:cNvPicPr>
            <a:picLocks noChangeAspect="1" noChangeArrowheads="1"/>
          </p:cNvPicPr>
          <p:nvPr/>
        </p:nvPicPr>
        <p:blipFill>
          <a:blip r:embed="rId3" cstate="print"/>
          <a:srcRect/>
          <a:stretch>
            <a:fillRect/>
          </a:stretch>
        </p:blipFill>
        <p:spPr bwMode="auto">
          <a:xfrm>
            <a:off x="4694664" y="2850664"/>
            <a:ext cx="3969254" cy="33167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CA" dirty="0" smtClean="0"/>
              <a:t>Adding Custom Expressions</a:t>
            </a:r>
            <a:endParaRPr lang="en-US" dirty="0" smtClean="0"/>
          </a:p>
        </p:txBody>
      </p:sp>
      <p:sp>
        <p:nvSpPr>
          <p:cNvPr id="176131" name="Rectangle 3"/>
          <p:cNvSpPr>
            <a:spLocks noGrp="1" noChangeArrowheads="1"/>
          </p:cNvSpPr>
          <p:nvPr>
            <p:ph idx="1"/>
          </p:nvPr>
        </p:nvSpPr>
        <p:spPr/>
        <p:txBody>
          <a:bodyPr/>
          <a:lstStyle/>
          <a:p>
            <a:r>
              <a:rPr lang="en-CA" dirty="0" smtClean="0"/>
              <a:t>Double-click variable or operand to add it to the expression</a:t>
            </a:r>
          </a:p>
          <a:p>
            <a:r>
              <a:rPr lang="en-CA" dirty="0" smtClean="0"/>
              <a:t>Type expression manually</a:t>
            </a:r>
          </a:p>
          <a:p>
            <a:r>
              <a:rPr lang="en-CA" dirty="0" smtClean="0"/>
              <a:t>Use built-in functions to help create custom analysis outputs</a:t>
            </a:r>
            <a:endParaRPr lang="en-US" dirty="0" smtClean="0"/>
          </a:p>
        </p:txBody>
      </p:sp>
      <p:pic>
        <p:nvPicPr>
          <p:cNvPr id="6146" name="Picture 2" descr="C:\Users\fdomingu\Desktop\Course Update\NEW Multisim Files\Presentation\Screenshots\png\S 70.png"/>
          <p:cNvPicPr>
            <a:picLocks noChangeAspect="1" noChangeArrowheads="1"/>
          </p:cNvPicPr>
          <p:nvPr/>
        </p:nvPicPr>
        <p:blipFill>
          <a:blip r:embed="rId3" cstate="print"/>
          <a:srcRect/>
          <a:stretch>
            <a:fillRect/>
          </a:stretch>
        </p:blipFill>
        <p:spPr bwMode="auto">
          <a:xfrm>
            <a:off x="2457450" y="3219451"/>
            <a:ext cx="3890310" cy="2862262"/>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CA" dirty="0" smtClean="0"/>
              <a:t>The Grapher</a:t>
            </a:r>
            <a:endParaRPr lang="en-US" dirty="0" smtClean="0"/>
          </a:p>
        </p:txBody>
      </p:sp>
      <p:sp>
        <p:nvSpPr>
          <p:cNvPr id="125955" name="Rectangle 3"/>
          <p:cNvSpPr>
            <a:spLocks noGrp="1" noChangeArrowheads="1"/>
          </p:cNvSpPr>
          <p:nvPr>
            <p:ph sz="half" idx="1"/>
          </p:nvPr>
        </p:nvSpPr>
        <p:spPr/>
        <p:txBody>
          <a:bodyPr/>
          <a:lstStyle/>
          <a:p>
            <a:r>
              <a:rPr lang="en-CA" dirty="0" smtClean="0"/>
              <a:t>Displays simulation results from:</a:t>
            </a:r>
          </a:p>
          <a:p>
            <a:pPr lvl="1"/>
            <a:r>
              <a:rPr lang="en-CA" dirty="0" smtClean="0"/>
              <a:t>Virtual Instruments</a:t>
            </a:r>
          </a:p>
          <a:p>
            <a:pPr lvl="1"/>
            <a:r>
              <a:rPr lang="en-CA" dirty="0" smtClean="0"/>
              <a:t>Analyses</a:t>
            </a:r>
          </a:p>
          <a:p>
            <a:r>
              <a:rPr lang="en-CA" dirty="0" smtClean="0"/>
              <a:t>View, adjust, save, print export data</a:t>
            </a:r>
          </a:p>
          <a:p>
            <a:r>
              <a:rPr lang="en-CA" dirty="0" smtClean="0"/>
              <a:t>Precise cursor measurements</a:t>
            </a:r>
          </a:p>
          <a:p>
            <a:r>
              <a:rPr lang="en-CA" dirty="0" smtClean="0"/>
              <a:t>Overlay different results to compare</a:t>
            </a:r>
          </a:p>
          <a:p>
            <a:r>
              <a:rPr lang="en-CA" dirty="0" smtClean="0"/>
              <a:t>Make annotations and place data labels</a:t>
            </a:r>
            <a:endParaRPr lang="en-US" dirty="0"/>
          </a:p>
        </p:txBody>
      </p:sp>
      <p:sp>
        <p:nvSpPr>
          <p:cNvPr id="9" name="Content Placeholder 8"/>
          <p:cNvSpPr>
            <a:spLocks noGrp="1"/>
          </p:cNvSpPr>
          <p:nvPr>
            <p:ph sz="half" idx="2"/>
          </p:nvPr>
        </p:nvSpPr>
        <p:spPr/>
        <p:txBody>
          <a:bodyPr/>
          <a:lstStyle/>
          <a:p>
            <a:endParaRPr lang="en-US" dirty="0"/>
          </a:p>
        </p:txBody>
      </p:sp>
      <p:pic>
        <p:nvPicPr>
          <p:cNvPr id="7171" name="Picture 3" descr="C:\Users\fdomingu\Desktop\Course Update\NEW Multisim Files\Presentation\Screenshots\png\S 71.png"/>
          <p:cNvPicPr>
            <a:picLocks noChangeAspect="1" noChangeArrowheads="1"/>
          </p:cNvPicPr>
          <p:nvPr/>
        </p:nvPicPr>
        <p:blipFill>
          <a:blip r:embed="rId3" cstate="print"/>
          <a:srcRect/>
          <a:stretch>
            <a:fillRect/>
          </a:stretch>
        </p:blipFill>
        <p:spPr bwMode="auto">
          <a:xfrm>
            <a:off x="4371975" y="1536229"/>
            <a:ext cx="4533900" cy="4402609"/>
          </a:xfrm>
          <a:prstGeom prst="rect">
            <a:avLst/>
          </a:prstGeom>
          <a:noFill/>
        </p:spPr>
      </p:pic>
      <p:pic>
        <p:nvPicPr>
          <p:cNvPr id="6146" name="Picture 2"/>
          <p:cNvPicPr>
            <a:picLocks noChangeAspect="1" noChangeArrowheads="1"/>
          </p:cNvPicPr>
          <p:nvPr/>
        </p:nvPicPr>
        <p:blipFill>
          <a:blip r:embed="rId4" cstate="print"/>
          <a:srcRect/>
          <a:stretch>
            <a:fillRect/>
          </a:stretch>
        </p:blipFill>
        <p:spPr bwMode="auto">
          <a:xfrm>
            <a:off x="2874227" y="464751"/>
            <a:ext cx="457562" cy="4384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CA" dirty="0" smtClean="0"/>
              <a:t>The Grapher—Cursors</a:t>
            </a:r>
            <a:endParaRPr lang="en-US" dirty="0" smtClean="0"/>
          </a:p>
        </p:txBody>
      </p:sp>
      <p:sp>
        <p:nvSpPr>
          <p:cNvPr id="178179" name="Rectangle 5"/>
          <p:cNvSpPr>
            <a:spLocks noGrp="1" noChangeArrowheads="1"/>
          </p:cNvSpPr>
          <p:nvPr>
            <p:ph idx="1"/>
          </p:nvPr>
        </p:nvSpPr>
        <p:spPr/>
        <p:txBody>
          <a:bodyPr/>
          <a:lstStyle/>
          <a:p>
            <a:r>
              <a:rPr lang="en-CA" dirty="0" smtClean="0"/>
              <a:t>Take precise measurements with the cursors</a:t>
            </a:r>
          </a:p>
          <a:p>
            <a:r>
              <a:rPr lang="en-CA" dirty="0" smtClean="0"/>
              <a:t>Right-click cursor to access functions for positioning and data labels</a:t>
            </a:r>
            <a:endParaRPr lang="en-US" dirty="0" smtClean="0"/>
          </a:p>
        </p:txBody>
      </p:sp>
      <p:pic>
        <p:nvPicPr>
          <p:cNvPr id="8194" name="Picture 2" descr="C:\Users\fdomingu\Desktop\Course Update\NEW Multisim Files\Presentation\Screenshots\png\S 72.png"/>
          <p:cNvPicPr>
            <a:picLocks noChangeAspect="1" noChangeArrowheads="1"/>
          </p:cNvPicPr>
          <p:nvPr/>
        </p:nvPicPr>
        <p:blipFill>
          <a:blip r:embed="rId3" cstate="print"/>
          <a:srcRect/>
          <a:stretch>
            <a:fillRect/>
          </a:stretch>
        </p:blipFill>
        <p:spPr bwMode="auto">
          <a:xfrm>
            <a:off x="2486024" y="2903678"/>
            <a:ext cx="4222081" cy="3249472"/>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en-CA" dirty="0" smtClean="0"/>
              <a:t>The Grapher—Overlay Traces</a:t>
            </a:r>
            <a:endParaRPr lang="en-US" dirty="0" smtClean="0"/>
          </a:p>
        </p:txBody>
      </p:sp>
      <p:sp>
        <p:nvSpPr>
          <p:cNvPr id="179203" name="Rectangle 5"/>
          <p:cNvSpPr>
            <a:spLocks noGrp="1" noChangeArrowheads="1"/>
          </p:cNvSpPr>
          <p:nvPr>
            <p:ph idx="1"/>
          </p:nvPr>
        </p:nvSpPr>
        <p:spPr/>
        <p:txBody>
          <a:bodyPr/>
          <a:lstStyle/>
          <a:p>
            <a:pPr>
              <a:buNone/>
            </a:pPr>
            <a:r>
              <a:rPr lang="en-CA" dirty="0" smtClean="0"/>
              <a:t>Compare different graphs</a:t>
            </a:r>
            <a:endParaRPr lang="en-US" dirty="0" smtClean="0"/>
          </a:p>
        </p:txBody>
      </p:sp>
      <p:pic>
        <p:nvPicPr>
          <p:cNvPr id="9218" name="Picture 2"/>
          <p:cNvPicPr>
            <a:picLocks noChangeAspect="1" noChangeArrowheads="1"/>
          </p:cNvPicPr>
          <p:nvPr/>
        </p:nvPicPr>
        <p:blipFill>
          <a:blip r:embed="rId3" cstate="print"/>
          <a:srcRect/>
          <a:stretch>
            <a:fillRect/>
          </a:stretch>
        </p:blipFill>
        <p:spPr bwMode="auto">
          <a:xfrm>
            <a:off x="1997698" y="2247900"/>
            <a:ext cx="4905768" cy="3776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CA" dirty="0" smtClean="0"/>
              <a:t>The Grapher—Properties</a:t>
            </a:r>
            <a:endParaRPr lang="en-US" dirty="0" smtClean="0"/>
          </a:p>
        </p:txBody>
      </p:sp>
      <p:sp>
        <p:nvSpPr>
          <p:cNvPr id="180227" name="Rectangle 4"/>
          <p:cNvSpPr>
            <a:spLocks noGrp="1" noChangeArrowheads="1"/>
          </p:cNvSpPr>
          <p:nvPr>
            <p:ph idx="1"/>
          </p:nvPr>
        </p:nvSpPr>
        <p:spPr/>
        <p:txBody>
          <a:bodyPr/>
          <a:lstStyle/>
          <a:p>
            <a:r>
              <a:rPr lang="en-CA" dirty="0" smtClean="0"/>
              <a:t>Set custom properties for pages and graphs</a:t>
            </a:r>
          </a:p>
          <a:p>
            <a:r>
              <a:rPr lang="en-CA" dirty="0" smtClean="0"/>
              <a:t>Modify the appearance of traces and axes</a:t>
            </a:r>
          </a:p>
          <a:p>
            <a:r>
              <a:rPr lang="en-CA" dirty="0" smtClean="0"/>
              <a:t>Grapher properties can be copied to another graph</a:t>
            </a:r>
            <a:endParaRPr lang="en-US" dirty="0" smtClean="0"/>
          </a:p>
        </p:txBody>
      </p:sp>
      <p:pic>
        <p:nvPicPr>
          <p:cNvPr id="10242" name="Picture 2"/>
          <p:cNvPicPr>
            <a:picLocks noChangeAspect="1" noChangeArrowheads="1"/>
          </p:cNvPicPr>
          <p:nvPr/>
        </p:nvPicPr>
        <p:blipFill>
          <a:blip r:embed="rId3" cstate="print"/>
          <a:srcRect/>
          <a:stretch>
            <a:fillRect/>
          </a:stretch>
        </p:blipFill>
        <p:spPr bwMode="auto">
          <a:xfrm>
            <a:off x="2419352" y="2664219"/>
            <a:ext cx="4086223" cy="34541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CA" dirty="0" smtClean="0"/>
              <a:t>The Grapher—Mixed Displays</a:t>
            </a:r>
            <a:endParaRPr lang="en-US" dirty="0" smtClean="0"/>
          </a:p>
        </p:txBody>
      </p:sp>
      <p:sp>
        <p:nvSpPr>
          <p:cNvPr id="181251" name="Rectangle 3"/>
          <p:cNvSpPr>
            <a:spLocks noGrp="1" noChangeArrowheads="1"/>
          </p:cNvSpPr>
          <p:nvPr>
            <p:ph idx="1"/>
          </p:nvPr>
        </p:nvSpPr>
        <p:spPr/>
        <p:txBody>
          <a:bodyPr/>
          <a:lstStyle/>
          <a:p>
            <a:pPr>
              <a:buNone/>
            </a:pPr>
            <a:r>
              <a:rPr lang="en-CA" dirty="0" smtClean="0"/>
              <a:t>Some analyses output table data instead of plot data</a:t>
            </a:r>
            <a:endParaRPr lang="en-US" dirty="0" smtClean="0"/>
          </a:p>
        </p:txBody>
      </p:sp>
      <p:pic>
        <p:nvPicPr>
          <p:cNvPr id="11266" name="Picture 2"/>
          <p:cNvPicPr>
            <a:picLocks noChangeAspect="1" noChangeArrowheads="1"/>
          </p:cNvPicPr>
          <p:nvPr/>
        </p:nvPicPr>
        <p:blipFill>
          <a:blip r:embed="rId3" cstate="print"/>
          <a:srcRect/>
          <a:stretch>
            <a:fillRect/>
          </a:stretch>
        </p:blipFill>
        <p:spPr bwMode="auto">
          <a:xfrm>
            <a:off x="2319338" y="2104285"/>
            <a:ext cx="3900487" cy="40250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normAutofit fontScale="90000"/>
          </a:bodyPr>
          <a:lstStyle/>
          <a:p>
            <a:r>
              <a:rPr lang="en-CA" dirty="0" smtClean="0"/>
              <a:t>Lesson 3 Exercises</a:t>
            </a:r>
            <a:br>
              <a:rPr lang="en-CA" dirty="0" smtClean="0"/>
            </a:br>
            <a:r>
              <a:rPr lang="en-CA" dirty="0" smtClean="0"/>
              <a:t>Working with Analyses</a:t>
            </a:r>
            <a:endParaRPr lang="en-US" dirty="0" smtClean="0"/>
          </a:p>
        </p:txBody>
      </p:sp>
      <p:sp>
        <p:nvSpPr>
          <p:cNvPr id="182275" name="Rectangle 3"/>
          <p:cNvSpPr>
            <a:spLocks noGrp="1" noChangeArrowheads="1"/>
          </p:cNvSpPr>
          <p:nvPr>
            <p:ph idx="1"/>
          </p:nvPr>
        </p:nvSpPr>
        <p:spPr/>
        <p:txBody>
          <a:bodyPr/>
          <a:lstStyle/>
          <a:p>
            <a:r>
              <a:rPr lang="en-CA" dirty="0" smtClean="0"/>
              <a:t>Explore characteristics of the bandpass filter with analyses</a:t>
            </a:r>
          </a:p>
          <a:p>
            <a:r>
              <a:rPr lang="en-CA" dirty="0" smtClean="0"/>
              <a:t>Configure analyses</a:t>
            </a:r>
          </a:p>
          <a:p>
            <a:r>
              <a:rPr lang="en-CA" dirty="0" smtClean="0"/>
              <a:t>Use the Grapher to visualize results</a:t>
            </a:r>
            <a:endParaRPr lang="en-US" dirty="0" smtClean="0"/>
          </a:p>
        </p:txBody>
      </p:sp>
      <p:sp>
        <p:nvSpPr>
          <p:cNvPr id="182276" name="Text Box 4"/>
          <p:cNvSpPr txBox="1">
            <a:spLocks noChangeArrowheads="1"/>
          </p:cNvSpPr>
          <p:nvPr/>
        </p:nvSpPr>
        <p:spPr bwMode="auto">
          <a:xfrm>
            <a:off x="571500" y="4719638"/>
            <a:ext cx="3332163" cy="915987"/>
          </a:xfrm>
          <a:prstGeom prst="rect">
            <a:avLst/>
          </a:prstGeom>
          <a:noFill/>
          <a:ln w="9525">
            <a:noFill/>
            <a:miter lim="800000"/>
            <a:headEnd/>
            <a:tailEnd/>
          </a:ln>
        </p:spPr>
        <p:txBody>
          <a:bodyPr>
            <a:spAutoFit/>
          </a:bodyPr>
          <a:lstStyle/>
          <a:p>
            <a:r>
              <a:rPr lang="en-CA" dirty="0">
                <a:latin typeface="+mn-lt"/>
              </a:rPr>
              <a:t>NI Multisim Basics Exercises </a:t>
            </a:r>
          </a:p>
          <a:p>
            <a:r>
              <a:rPr lang="en-CA" dirty="0">
                <a:latin typeface="+mn-lt"/>
              </a:rPr>
              <a:t>Page </a:t>
            </a:r>
            <a:r>
              <a:rPr lang="en-CA" dirty="0" smtClean="0">
                <a:latin typeface="+mn-lt"/>
              </a:rPr>
              <a:t>3-1</a:t>
            </a:r>
            <a:endParaRPr lang="en-CA" dirty="0">
              <a:latin typeface="+mn-lt"/>
            </a:endParaRPr>
          </a:p>
          <a:p>
            <a:r>
              <a:rPr lang="en-CA" dirty="0">
                <a:latin typeface="+mn-lt"/>
              </a:rPr>
              <a:t>40 minutes</a:t>
            </a:r>
            <a:endParaRPr lang="en-US" dirty="0">
              <a:latin typeface="+mn-lt"/>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normAutofit fontScale="90000"/>
          </a:bodyPr>
          <a:lstStyle/>
          <a:p>
            <a:r>
              <a:rPr lang="en-CA" dirty="0" smtClean="0"/>
              <a:t>Lesson 4</a:t>
            </a:r>
            <a:br>
              <a:rPr lang="en-CA" dirty="0" smtClean="0"/>
            </a:br>
            <a:r>
              <a:rPr lang="en-CA" dirty="0" smtClean="0"/>
              <a:t>Working with SPICE</a:t>
            </a:r>
            <a:endParaRPr lang="en-US" dirty="0" smtClean="0"/>
          </a:p>
        </p:txBody>
      </p:sp>
      <p:sp>
        <p:nvSpPr>
          <p:cNvPr id="183299" name="Rectangle 3"/>
          <p:cNvSpPr>
            <a:spLocks noGrp="1" noChangeArrowheads="1"/>
          </p:cNvSpPr>
          <p:nvPr>
            <p:ph sz="quarter" idx="10"/>
          </p:nvPr>
        </p:nvSpPr>
        <p:spPr/>
        <p:txBody>
          <a:bodyPr/>
          <a:lstStyle/>
          <a:p>
            <a:r>
              <a:rPr lang="en-CA" dirty="0" smtClean="0"/>
              <a:t>Basic SPICE syntax</a:t>
            </a:r>
          </a:p>
          <a:p>
            <a:r>
              <a:rPr lang="en-CA" dirty="0" smtClean="0"/>
              <a:t>Circuit parameters</a:t>
            </a:r>
          </a:p>
          <a:p>
            <a:r>
              <a:rPr lang="en-CA" dirty="0" smtClean="0"/>
              <a:t>Simulating SPICE netlist</a:t>
            </a:r>
          </a:p>
          <a:p>
            <a:endParaRPr lang="en-CA" dirty="0" smtClean="0"/>
          </a:p>
          <a:p>
            <a:endParaRPr lang="en-CA" dirty="0" smtClean="0"/>
          </a:p>
          <a:p>
            <a:endParaRPr lang="en-CA" dirty="0" smtClean="0"/>
          </a:p>
          <a:p>
            <a:endParaRPr lang="en-US"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US" dirty="0" smtClean="0"/>
              <a:t>What is SPICE?</a:t>
            </a:r>
          </a:p>
        </p:txBody>
      </p:sp>
      <p:sp>
        <p:nvSpPr>
          <p:cNvPr id="45059" name="Rectangle 3"/>
          <p:cNvSpPr>
            <a:spLocks noGrp="1" noChangeArrowheads="1"/>
          </p:cNvSpPr>
          <p:nvPr>
            <p:ph idx="1"/>
          </p:nvPr>
        </p:nvSpPr>
        <p:spPr/>
        <p:txBody>
          <a:bodyPr/>
          <a:lstStyle/>
          <a:p>
            <a:pPr>
              <a:buNone/>
            </a:pPr>
            <a:r>
              <a:rPr lang="en-CA" b="1" dirty="0" smtClean="0"/>
              <a:t>S</a:t>
            </a:r>
            <a:r>
              <a:rPr lang="en-CA" dirty="0" smtClean="0"/>
              <a:t>imulation </a:t>
            </a:r>
            <a:r>
              <a:rPr lang="en-CA" b="1" dirty="0" smtClean="0"/>
              <a:t>P</a:t>
            </a:r>
            <a:r>
              <a:rPr lang="en-CA" dirty="0" smtClean="0"/>
              <a:t>rogram with </a:t>
            </a:r>
            <a:r>
              <a:rPr lang="en-CA" b="1" dirty="0" smtClean="0"/>
              <a:t>I</a:t>
            </a:r>
            <a:r>
              <a:rPr lang="en-CA" dirty="0" smtClean="0"/>
              <a:t>ntegrated </a:t>
            </a:r>
            <a:r>
              <a:rPr lang="en-CA" b="1" dirty="0" smtClean="0"/>
              <a:t>C</a:t>
            </a:r>
            <a:r>
              <a:rPr lang="en-CA" dirty="0" smtClean="0"/>
              <a:t>ircuit </a:t>
            </a:r>
            <a:r>
              <a:rPr lang="en-CA" b="1" dirty="0" smtClean="0"/>
              <a:t>E</a:t>
            </a:r>
            <a:r>
              <a:rPr lang="en-CA" dirty="0" smtClean="0"/>
              <a:t>mphasis</a:t>
            </a:r>
          </a:p>
          <a:p>
            <a:r>
              <a:rPr lang="en-CA" dirty="0" smtClean="0"/>
              <a:t>SPICE developed by University of California, Berkeley</a:t>
            </a:r>
          </a:p>
          <a:p>
            <a:r>
              <a:rPr lang="en-CA" dirty="0" smtClean="0"/>
              <a:t>Several spin-off SPICE simulators  exist today</a:t>
            </a:r>
          </a:p>
          <a:p>
            <a:r>
              <a:rPr lang="en-CA" dirty="0" smtClean="0"/>
              <a:t>Multisim supports the following SPICE models:</a:t>
            </a:r>
          </a:p>
          <a:p>
            <a:pPr lvl="1"/>
            <a:r>
              <a:rPr lang="en-CA" dirty="0" smtClean="0"/>
              <a:t>Berkeley SPICE</a:t>
            </a:r>
          </a:p>
          <a:p>
            <a:pPr lvl="1"/>
            <a:r>
              <a:rPr lang="en-CA" dirty="0" smtClean="0"/>
              <a:t>XSPICE</a:t>
            </a:r>
          </a:p>
          <a:p>
            <a:pPr lvl="1"/>
            <a:r>
              <a:rPr lang="en-CA" dirty="0" smtClean="0"/>
              <a:t>PSPICE (most models can be imported directly some requires syntax changes)</a:t>
            </a:r>
          </a:p>
          <a:p>
            <a:pPr>
              <a:buNone/>
            </a:pPr>
            <a:endParaRPr lang="en-CA"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CA" dirty="0" smtClean="0"/>
              <a:t>What is Multisim?</a:t>
            </a:r>
            <a:endParaRPr lang="en-US" dirty="0" smtClean="0"/>
          </a:p>
        </p:txBody>
      </p:sp>
      <p:sp>
        <p:nvSpPr>
          <p:cNvPr id="112643" name="Rectangle 3"/>
          <p:cNvSpPr>
            <a:spLocks noGrp="1" noChangeArrowheads="1"/>
          </p:cNvSpPr>
          <p:nvPr>
            <p:ph idx="1"/>
          </p:nvPr>
        </p:nvSpPr>
        <p:spPr/>
        <p:txBody>
          <a:bodyPr/>
          <a:lstStyle/>
          <a:p>
            <a:r>
              <a:rPr lang="en-CA" dirty="0" smtClean="0"/>
              <a:t>General purpose EDA tool</a:t>
            </a:r>
          </a:p>
          <a:p>
            <a:r>
              <a:rPr lang="en-CA" dirty="0" smtClean="0"/>
              <a:t>Schematic Capture</a:t>
            </a:r>
          </a:p>
          <a:p>
            <a:r>
              <a:rPr lang="en-CA" dirty="0" smtClean="0"/>
              <a:t>Simulation</a:t>
            </a:r>
          </a:p>
          <a:p>
            <a:r>
              <a:rPr lang="en-CA" dirty="0" smtClean="0"/>
              <a:t>Analyses</a:t>
            </a:r>
          </a:p>
          <a:p>
            <a:r>
              <a:rPr lang="en-CA" dirty="0" smtClean="0"/>
              <a:t>Integrated Environment</a:t>
            </a:r>
            <a:endParaRPr lang="en-US" dirty="0" smtClean="0"/>
          </a:p>
        </p:txBody>
      </p:sp>
      <p:pic>
        <p:nvPicPr>
          <p:cNvPr id="112649" name="Picture 9"/>
          <p:cNvPicPr>
            <a:picLocks noChangeAspect="1" noChangeArrowheads="1"/>
          </p:cNvPicPr>
          <p:nvPr/>
        </p:nvPicPr>
        <p:blipFill>
          <a:blip r:embed="rId3" cstate="print"/>
          <a:srcRect/>
          <a:stretch>
            <a:fillRect/>
          </a:stretch>
        </p:blipFill>
        <p:spPr bwMode="auto">
          <a:xfrm>
            <a:off x="4145713" y="1636345"/>
            <a:ext cx="4795239" cy="37857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should know</a:t>
            </a:r>
            <a:endParaRPr lang="en-US" dirty="0"/>
          </a:p>
        </p:txBody>
      </p:sp>
      <p:sp>
        <p:nvSpPr>
          <p:cNvPr id="3" name="Content Placeholder 2"/>
          <p:cNvSpPr>
            <a:spLocks noGrp="1"/>
          </p:cNvSpPr>
          <p:nvPr>
            <p:ph idx="1"/>
          </p:nvPr>
        </p:nvSpPr>
        <p:spPr/>
        <p:txBody>
          <a:bodyPr/>
          <a:lstStyle/>
          <a:p>
            <a:r>
              <a:rPr lang="en-US" dirty="0" smtClean="0"/>
              <a:t>You do not need to have in-depth knowledge of SPICE</a:t>
            </a:r>
          </a:p>
          <a:p>
            <a:r>
              <a:rPr lang="en-US" dirty="0" smtClean="0"/>
              <a:t>You should recognized the basic syntax to be able to add a new parts or import netlist for simulation</a:t>
            </a:r>
          </a:p>
          <a:p>
            <a:pPr lvl="1"/>
            <a:r>
              <a:rPr lang="en-US" dirty="0" smtClean="0"/>
              <a:t>How a component is declare and the nodes it is connected to</a:t>
            </a:r>
          </a:p>
          <a:p>
            <a:pPr lvl="1"/>
            <a:r>
              <a:rPr lang="en-US" dirty="0" smtClean="0"/>
              <a:t>What a model looks like</a:t>
            </a:r>
          </a:p>
          <a:p>
            <a:pPr lvl="1"/>
            <a:r>
              <a:rPr lang="en-US" dirty="0" smtClean="0"/>
              <a:t>Comments to provide </a:t>
            </a:r>
            <a:r>
              <a:rPr lang="en-US" smtClean="0"/>
              <a:t>users with information </a:t>
            </a:r>
            <a:r>
              <a:rPr lang="en-US" dirty="0" smtClean="0"/>
              <a:t>about the model</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 Declaration</a:t>
            </a:r>
            <a:endParaRPr lang="en-US" dirty="0"/>
          </a:p>
        </p:txBody>
      </p:sp>
      <p:sp>
        <p:nvSpPr>
          <p:cNvPr id="3" name="Content Placeholder 2"/>
          <p:cNvSpPr>
            <a:spLocks noGrp="1"/>
          </p:cNvSpPr>
          <p:nvPr>
            <p:ph idx="1"/>
          </p:nvPr>
        </p:nvSpPr>
        <p:spPr/>
        <p:txBody>
          <a:bodyPr/>
          <a:lstStyle/>
          <a:p>
            <a:r>
              <a:rPr lang="en-US" dirty="0" smtClean="0"/>
              <a:t>Component declaration  have the following information:</a:t>
            </a:r>
          </a:p>
          <a:p>
            <a:pPr lvl="1"/>
            <a:r>
              <a:rPr lang="en-US" dirty="0" smtClean="0"/>
              <a:t>The first letter is reserved for the component type</a:t>
            </a:r>
          </a:p>
          <a:p>
            <a:pPr lvl="1"/>
            <a:r>
              <a:rPr lang="en-US" dirty="0" smtClean="0"/>
              <a:t>Component reference ID </a:t>
            </a:r>
          </a:p>
          <a:p>
            <a:pPr lvl="1"/>
            <a:r>
              <a:rPr lang="en-US" dirty="0" smtClean="0"/>
              <a:t>Nodes the component is connected to</a:t>
            </a:r>
          </a:p>
          <a:p>
            <a:pPr lvl="1"/>
            <a:r>
              <a:rPr lang="en-US" dirty="0" smtClean="0"/>
              <a:t>Value (100 </a:t>
            </a:r>
            <a:r>
              <a:rPr lang="el-GR" dirty="0" smtClean="0"/>
              <a:t>Ω</a:t>
            </a:r>
            <a:r>
              <a:rPr lang="en-US" dirty="0" smtClean="0"/>
              <a:t>) or model ID</a:t>
            </a:r>
          </a:p>
          <a:p>
            <a:endParaRPr lang="en-US" dirty="0"/>
          </a:p>
        </p:txBody>
      </p:sp>
      <p:grpSp>
        <p:nvGrpSpPr>
          <p:cNvPr id="15" name="Group 14"/>
          <p:cNvGrpSpPr/>
          <p:nvPr/>
        </p:nvGrpSpPr>
        <p:grpSpPr>
          <a:xfrm>
            <a:off x="886432" y="3175052"/>
            <a:ext cx="6761495" cy="2287609"/>
            <a:chOff x="328293" y="3293792"/>
            <a:chExt cx="6761495" cy="2287609"/>
          </a:xfrm>
        </p:grpSpPr>
        <p:cxnSp>
          <p:nvCxnSpPr>
            <p:cNvPr id="27" name="Straight Arrow Connector 26"/>
            <p:cNvCxnSpPr/>
            <p:nvPr/>
          </p:nvCxnSpPr>
          <p:spPr>
            <a:xfrm flipH="1" flipV="1">
              <a:off x="5902596" y="3975410"/>
              <a:ext cx="520506" cy="278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7172" name="Picture 4"/>
            <p:cNvPicPr>
              <a:picLocks noChangeAspect="1" noChangeArrowheads="1"/>
            </p:cNvPicPr>
            <p:nvPr/>
          </p:nvPicPr>
          <p:blipFill>
            <a:blip r:embed="rId2" cstate="print"/>
            <a:srcRect/>
            <a:stretch>
              <a:fillRect/>
            </a:stretch>
          </p:blipFill>
          <p:spPr bwMode="auto">
            <a:xfrm>
              <a:off x="2456290" y="3293792"/>
              <a:ext cx="4476750" cy="1028700"/>
            </a:xfrm>
            <a:prstGeom prst="rect">
              <a:avLst/>
            </a:prstGeom>
            <a:noFill/>
            <a:ln w="9525">
              <a:noFill/>
              <a:miter lim="800000"/>
              <a:headEnd/>
              <a:tailEnd/>
            </a:ln>
          </p:spPr>
        </p:pic>
        <p:cxnSp>
          <p:nvCxnSpPr>
            <p:cNvPr id="32" name="Straight Arrow Connector 31"/>
            <p:cNvCxnSpPr/>
            <p:nvPr/>
          </p:nvCxnSpPr>
          <p:spPr>
            <a:xfrm>
              <a:off x="2051390" y="3798438"/>
              <a:ext cx="334536" cy="55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0" name="AutoShape 6"/>
            <p:cNvSpPr>
              <a:spLocks noChangeArrowheads="1"/>
            </p:cNvSpPr>
            <p:nvPr/>
          </p:nvSpPr>
          <p:spPr bwMode="auto">
            <a:xfrm>
              <a:off x="328293" y="3525112"/>
              <a:ext cx="1611562" cy="524374"/>
            </a:xfrm>
            <a:prstGeom prst="roundRect">
              <a:avLst>
                <a:gd name="adj" fmla="val 16667"/>
              </a:avLst>
            </a:prstGeom>
            <a:solidFill>
              <a:srgbClr val="5E84B8"/>
            </a:solidFill>
            <a:ln w="9525">
              <a:noFill/>
              <a:round/>
              <a:headEnd/>
              <a:tailEnd/>
            </a:ln>
          </p:spPr>
          <p:txBody>
            <a:bodyPr wrap="none" anchor="ctr"/>
            <a:lstStyle/>
            <a:p>
              <a:pPr algn="ctr"/>
              <a:r>
                <a:rPr lang="en-US" sz="1200" b="1" dirty="0" smtClean="0">
                  <a:solidFill>
                    <a:schemeClr val="bg1"/>
                  </a:solidFill>
                  <a:latin typeface="+mn-lt"/>
                </a:rPr>
                <a:t>D is for diode</a:t>
              </a:r>
              <a:endParaRPr lang="en-US" sz="1200" b="1" dirty="0">
                <a:solidFill>
                  <a:schemeClr val="bg1"/>
                </a:solidFill>
                <a:latin typeface="+mn-lt"/>
              </a:endParaRPr>
            </a:p>
          </p:txBody>
        </p:sp>
        <p:sp>
          <p:nvSpPr>
            <p:cNvPr id="51" name="AutoShape 6"/>
            <p:cNvSpPr>
              <a:spLocks noChangeArrowheads="1"/>
            </p:cNvSpPr>
            <p:nvPr/>
          </p:nvSpPr>
          <p:spPr bwMode="auto">
            <a:xfrm>
              <a:off x="1763229" y="4876920"/>
              <a:ext cx="1611562" cy="524374"/>
            </a:xfrm>
            <a:prstGeom prst="roundRect">
              <a:avLst>
                <a:gd name="adj" fmla="val 16667"/>
              </a:avLst>
            </a:prstGeom>
            <a:solidFill>
              <a:srgbClr val="5E84B8"/>
            </a:solidFill>
            <a:ln w="9525">
              <a:noFill/>
              <a:round/>
              <a:headEnd/>
              <a:tailEnd/>
            </a:ln>
          </p:spPr>
          <p:txBody>
            <a:bodyPr wrap="none" anchor="ctr"/>
            <a:lstStyle/>
            <a:p>
              <a:pPr algn="ctr"/>
              <a:r>
                <a:rPr lang="en-US" sz="1200" dirty="0" smtClean="0">
                  <a:solidFill>
                    <a:schemeClr val="bg1"/>
                  </a:solidFill>
                  <a:latin typeface="+mn-lt"/>
                </a:rPr>
                <a:t>1 is unique reference</a:t>
              </a:r>
            </a:p>
            <a:p>
              <a:pPr algn="ctr"/>
              <a:r>
                <a:rPr lang="en-US" sz="1200" dirty="0" smtClean="0">
                  <a:solidFill>
                    <a:schemeClr val="bg1"/>
                  </a:solidFill>
                  <a:latin typeface="+mn-lt"/>
                </a:rPr>
                <a:t>ID for diode</a:t>
              </a:r>
              <a:endParaRPr lang="en-US" sz="1200" dirty="0">
                <a:solidFill>
                  <a:schemeClr val="bg1"/>
                </a:solidFill>
                <a:latin typeface="+mn-lt"/>
              </a:endParaRPr>
            </a:p>
          </p:txBody>
        </p:sp>
        <p:sp>
          <p:nvSpPr>
            <p:cNvPr id="52" name="AutoShape 6"/>
            <p:cNvSpPr>
              <a:spLocks noChangeArrowheads="1"/>
            </p:cNvSpPr>
            <p:nvPr/>
          </p:nvSpPr>
          <p:spPr bwMode="auto">
            <a:xfrm>
              <a:off x="3585102" y="4912546"/>
              <a:ext cx="1611562" cy="524374"/>
            </a:xfrm>
            <a:prstGeom prst="roundRect">
              <a:avLst>
                <a:gd name="adj" fmla="val 16667"/>
              </a:avLst>
            </a:prstGeom>
            <a:solidFill>
              <a:srgbClr val="5E84B8"/>
            </a:solidFill>
            <a:ln w="9525">
              <a:noFill/>
              <a:round/>
              <a:headEnd/>
              <a:tailEnd/>
            </a:ln>
          </p:spPr>
          <p:txBody>
            <a:bodyPr wrap="none" anchor="ctr"/>
            <a:lstStyle/>
            <a:p>
              <a:pPr algn="ctr"/>
              <a:r>
                <a:rPr lang="en-US" sz="1200" dirty="0" smtClean="0">
                  <a:solidFill>
                    <a:schemeClr val="bg1"/>
                  </a:solidFill>
                  <a:latin typeface="+mn-lt"/>
                </a:rPr>
                <a:t>Node connection</a:t>
              </a:r>
              <a:endParaRPr lang="en-US" sz="1200" dirty="0">
                <a:solidFill>
                  <a:schemeClr val="bg1"/>
                </a:solidFill>
                <a:latin typeface="+mn-lt"/>
              </a:endParaRPr>
            </a:p>
          </p:txBody>
        </p:sp>
        <p:sp>
          <p:nvSpPr>
            <p:cNvPr id="53" name="AutoShape 6"/>
            <p:cNvSpPr>
              <a:spLocks noChangeArrowheads="1"/>
            </p:cNvSpPr>
            <p:nvPr/>
          </p:nvSpPr>
          <p:spPr bwMode="auto">
            <a:xfrm>
              <a:off x="5478226" y="4863064"/>
              <a:ext cx="1611562" cy="718337"/>
            </a:xfrm>
            <a:prstGeom prst="roundRect">
              <a:avLst>
                <a:gd name="adj" fmla="val 16667"/>
              </a:avLst>
            </a:prstGeom>
            <a:solidFill>
              <a:srgbClr val="5E84B8"/>
            </a:solidFill>
            <a:ln w="9525">
              <a:noFill/>
              <a:round/>
              <a:headEnd/>
              <a:tailEnd/>
            </a:ln>
          </p:spPr>
          <p:txBody>
            <a:bodyPr wrap="none" anchor="ctr"/>
            <a:lstStyle/>
            <a:p>
              <a:pPr algn="ctr"/>
              <a:r>
                <a:rPr lang="en-US" sz="1200" dirty="0" smtClean="0">
                  <a:solidFill>
                    <a:schemeClr val="bg1"/>
                  </a:solidFill>
                  <a:latin typeface="+mn-lt"/>
                </a:rPr>
                <a:t>Diode model reference</a:t>
              </a:r>
            </a:p>
            <a:p>
              <a:pPr algn="ctr"/>
              <a:r>
                <a:rPr lang="en-US" sz="1200" dirty="0" smtClean="0">
                  <a:solidFill>
                    <a:schemeClr val="bg1"/>
                  </a:solidFill>
                  <a:latin typeface="+mn-lt"/>
                </a:rPr>
                <a:t>The model must exist </a:t>
              </a:r>
            </a:p>
            <a:p>
              <a:pPr algn="ctr"/>
              <a:r>
                <a:rPr lang="en-US" sz="1200" dirty="0" smtClean="0">
                  <a:solidFill>
                    <a:schemeClr val="bg1"/>
                  </a:solidFill>
                  <a:latin typeface="+mn-lt"/>
                </a:rPr>
                <a:t>In the netlist</a:t>
              </a:r>
              <a:endParaRPr lang="en-US" sz="1200" dirty="0">
                <a:solidFill>
                  <a:schemeClr val="bg1"/>
                </a:solidFill>
                <a:latin typeface="+mn-lt"/>
              </a:endParaRPr>
            </a:p>
          </p:txBody>
        </p:sp>
        <p:cxnSp>
          <p:nvCxnSpPr>
            <p:cNvPr id="57" name="Straight Arrow Connector 56"/>
            <p:cNvCxnSpPr/>
            <p:nvPr/>
          </p:nvCxnSpPr>
          <p:spPr>
            <a:xfrm flipH="1" flipV="1">
              <a:off x="3788229" y="4025735"/>
              <a:ext cx="296883" cy="71252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V="1">
              <a:off x="4346369" y="3930733"/>
              <a:ext cx="83127" cy="83127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V="1">
              <a:off x="2766951" y="4001984"/>
              <a:ext cx="201880" cy="78377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flipH="1" flipV="1">
              <a:off x="6163294" y="3978234"/>
              <a:ext cx="35625" cy="79564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16" name="Group 16"/>
          <p:cNvGrpSpPr>
            <a:grpSpLocks/>
          </p:cNvGrpSpPr>
          <p:nvPr/>
        </p:nvGrpSpPr>
        <p:grpSpPr bwMode="auto">
          <a:xfrm>
            <a:off x="991427" y="5409758"/>
            <a:ext cx="3744912" cy="1150937"/>
            <a:chOff x="3243" y="3158"/>
            <a:chExt cx="2359" cy="725"/>
          </a:xfrm>
        </p:grpSpPr>
        <p:pic>
          <p:nvPicPr>
            <p:cNvPr id="17" name="Picture 13" descr="note"/>
            <p:cNvPicPr>
              <a:picLocks noChangeAspect="1" noChangeArrowheads="1"/>
            </p:cNvPicPr>
            <p:nvPr/>
          </p:nvPicPr>
          <p:blipFill>
            <a:blip r:embed="rId3" cstate="print"/>
            <a:srcRect/>
            <a:stretch>
              <a:fillRect/>
            </a:stretch>
          </p:blipFill>
          <p:spPr bwMode="auto">
            <a:xfrm>
              <a:off x="3334" y="3203"/>
              <a:ext cx="165" cy="172"/>
            </a:xfrm>
            <a:prstGeom prst="rect">
              <a:avLst/>
            </a:prstGeom>
            <a:noFill/>
            <a:ln w="9525">
              <a:noFill/>
              <a:miter lim="800000"/>
              <a:headEnd/>
              <a:tailEnd/>
            </a:ln>
          </p:spPr>
        </p:pic>
        <p:sp>
          <p:nvSpPr>
            <p:cNvPr id="18" name="Text Box 14"/>
            <p:cNvSpPr txBox="1">
              <a:spLocks noChangeArrowheads="1"/>
            </p:cNvSpPr>
            <p:nvPr/>
          </p:nvSpPr>
          <p:spPr bwMode="auto">
            <a:xfrm>
              <a:off x="3515" y="3203"/>
              <a:ext cx="2087" cy="330"/>
            </a:xfrm>
            <a:prstGeom prst="rect">
              <a:avLst/>
            </a:prstGeom>
            <a:noFill/>
            <a:ln w="9525">
              <a:noFill/>
              <a:miter lim="800000"/>
              <a:headEnd/>
              <a:tailEnd/>
            </a:ln>
          </p:spPr>
          <p:txBody>
            <a:bodyPr>
              <a:spAutoFit/>
            </a:bodyPr>
            <a:lstStyle/>
            <a:p>
              <a:r>
                <a:rPr lang="en-CA" sz="1400" b="1" dirty="0" smtClean="0">
                  <a:latin typeface="Arial Narrow" pitchFamily="34" charset="0"/>
                </a:rPr>
                <a:t>Note: </a:t>
              </a:r>
              <a:r>
                <a:rPr lang="en-CA" sz="1400" dirty="0" smtClean="0">
                  <a:latin typeface="Arial Narrow" pitchFamily="34" charset="0"/>
                </a:rPr>
                <a:t>Refer to a SPICE manual for more detail information about specific component.</a:t>
              </a:r>
              <a:endParaRPr lang="en-CA" sz="1400" dirty="0">
                <a:latin typeface="+mn-lt"/>
              </a:endParaRPr>
            </a:p>
          </p:txBody>
        </p:sp>
        <p:sp>
          <p:nvSpPr>
            <p:cNvPr id="19" name="Rectangle 15"/>
            <p:cNvSpPr>
              <a:spLocks noChangeArrowheads="1"/>
            </p:cNvSpPr>
            <p:nvPr/>
          </p:nvSpPr>
          <p:spPr bwMode="auto">
            <a:xfrm>
              <a:off x="3243" y="3158"/>
              <a:ext cx="2319" cy="725"/>
            </a:xfrm>
            <a:prstGeom prst="rect">
              <a:avLst/>
            </a:prstGeom>
            <a:noFill/>
            <a:ln w="9525">
              <a:solidFill>
                <a:schemeClr val="tx1"/>
              </a:solidFill>
              <a:prstDash val="dash"/>
              <a:miter lim="800000"/>
              <a:headEnd/>
              <a:tailEnd/>
            </a:ln>
          </p:spPr>
          <p:txBody>
            <a:bodyPr wrap="none" anchor="ctr"/>
            <a:lstStyle/>
            <a:p>
              <a:endParaRPr lang="en-US" sz="1400" dirty="0">
                <a:latin typeface="+mn-lt"/>
              </a:endParaRPr>
            </a:p>
          </p:txBody>
        </p:sp>
      </p:gr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of Models</a:t>
            </a:r>
            <a:endParaRPr lang="en-US" dirty="0"/>
          </a:p>
        </p:txBody>
      </p:sp>
      <p:sp>
        <p:nvSpPr>
          <p:cNvPr id="3" name="Content Placeholder 2"/>
          <p:cNvSpPr>
            <a:spLocks noGrp="1"/>
          </p:cNvSpPr>
          <p:nvPr>
            <p:ph idx="1"/>
          </p:nvPr>
        </p:nvSpPr>
        <p:spPr/>
        <p:txBody>
          <a:bodyPr/>
          <a:lstStyle/>
          <a:p>
            <a:pPr>
              <a:buNone/>
            </a:pPr>
            <a:r>
              <a:rPr lang="en-US" dirty="0" smtClean="0"/>
              <a:t>There are two types of SPICE models</a:t>
            </a:r>
          </a:p>
          <a:p>
            <a:r>
              <a:rPr lang="en-US" dirty="0" smtClean="0"/>
              <a:t>Primitive models</a:t>
            </a:r>
          </a:p>
          <a:p>
            <a:pPr lvl="1"/>
            <a:r>
              <a:rPr lang="en-US" dirty="0" smtClean="0"/>
              <a:t>Predefined models have known number of pins and parameters</a:t>
            </a:r>
          </a:p>
          <a:p>
            <a:pPr lvl="1"/>
            <a:r>
              <a:rPr lang="en-US" dirty="0" smtClean="0"/>
              <a:t>Example: transistor, MOSFET and diode </a:t>
            </a:r>
          </a:p>
          <a:p>
            <a:pPr lvl="1"/>
            <a:endParaRPr lang="en-US" dirty="0" smtClean="0"/>
          </a:p>
          <a:p>
            <a:r>
              <a:rPr lang="en-US" dirty="0" smtClean="0"/>
              <a:t>Sub-circuit models</a:t>
            </a:r>
          </a:p>
          <a:p>
            <a:pPr lvl="1"/>
            <a:r>
              <a:rPr lang="en-US" dirty="0" smtClean="0"/>
              <a:t>Models created from a circuit using basic components, sources and primitive models</a:t>
            </a:r>
          </a:p>
          <a:p>
            <a:pPr lvl="1"/>
            <a:r>
              <a:rPr lang="en-US" dirty="0" smtClean="0"/>
              <a:t>Sub-circuit model can exist inside another sub-circuit model</a:t>
            </a:r>
          </a:p>
          <a:p>
            <a:pPr lvl="1">
              <a:buNone/>
            </a:pP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Primitive Model Syntax</a:t>
            </a:r>
            <a:endParaRPr lang="en-US" dirty="0"/>
          </a:p>
        </p:txBody>
      </p:sp>
      <p:sp>
        <p:nvSpPr>
          <p:cNvPr id="3" name="Content Placeholder 2"/>
          <p:cNvSpPr>
            <a:spLocks noGrp="1"/>
          </p:cNvSpPr>
          <p:nvPr>
            <p:ph idx="1"/>
          </p:nvPr>
        </p:nvSpPr>
        <p:spPr/>
        <p:txBody>
          <a:bodyPr/>
          <a:lstStyle/>
          <a:p>
            <a:r>
              <a:rPr lang="en-US" dirty="0" smtClean="0"/>
              <a:t>Primitive model begins with a </a:t>
            </a:r>
            <a:r>
              <a:rPr lang="en-US" b="1" dirty="0" smtClean="0"/>
              <a:t>.model </a:t>
            </a:r>
            <a:r>
              <a:rPr lang="en-US" dirty="0" smtClean="0"/>
              <a:t>statement</a:t>
            </a:r>
          </a:p>
          <a:p>
            <a:r>
              <a:rPr lang="en-US" dirty="0" smtClean="0"/>
              <a:t>General form:</a:t>
            </a:r>
          </a:p>
          <a:p>
            <a:pPr>
              <a:buNone/>
            </a:pPr>
            <a:r>
              <a:rPr lang="en-US" dirty="0" smtClean="0"/>
              <a:t>.model   name   type   ( parameters)</a:t>
            </a:r>
          </a:p>
          <a:p>
            <a:pPr>
              <a:buNone/>
            </a:pPr>
            <a:endParaRPr lang="en-US" dirty="0"/>
          </a:p>
        </p:txBody>
      </p:sp>
      <p:grpSp>
        <p:nvGrpSpPr>
          <p:cNvPr id="12" name="Group 16"/>
          <p:cNvGrpSpPr>
            <a:grpSpLocks/>
          </p:cNvGrpSpPr>
          <p:nvPr/>
        </p:nvGrpSpPr>
        <p:grpSpPr bwMode="auto">
          <a:xfrm>
            <a:off x="623292" y="4804114"/>
            <a:ext cx="3744912" cy="1241424"/>
            <a:chOff x="3243" y="3158"/>
            <a:chExt cx="2359" cy="782"/>
          </a:xfrm>
        </p:grpSpPr>
        <p:pic>
          <p:nvPicPr>
            <p:cNvPr id="13" name="Picture 13" descr="note"/>
            <p:cNvPicPr>
              <a:picLocks noChangeAspect="1" noChangeArrowheads="1"/>
            </p:cNvPicPr>
            <p:nvPr/>
          </p:nvPicPr>
          <p:blipFill>
            <a:blip r:embed="rId2" cstate="print"/>
            <a:srcRect/>
            <a:stretch>
              <a:fillRect/>
            </a:stretch>
          </p:blipFill>
          <p:spPr bwMode="auto">
            <a:xfrm>
              <a:off x="3334" y="3203"/>
              <a:ext cx="165" cy="172"/>
            </a:xfrm>
            <a:prstGeom prst="rect">
              <a:avLst/>
            </a:prstGeom>
            <a:noFill/>
            <a:ln w="9525">
              <a:noFill/>
              <a:miter lim="800000"/>
              <a:headEnd/>
              <a:tailEnd/>
            </a:ln>
          </p:spPr>
        </p:pic>
        <p:sp>
          <p:nvSpPr>
            <p:cNvPr id="14" name="Text Box 14"/>
            <p:cNvSpPr txBox="1">
              <a:spLocks noChangeArrowheads="1"/>
            </p:cNvSpPr>
            <p:nvPr/>
          </p:nvSpPr>
          <p:spPr bwMode="auto">
            <a:xfrm>
              <a:off x="3515" y="3203"/>
              <a:ext cx="2087" cy="737"/>
            </a:xfrm>
            <a:prstGeom prst="rect">
              <a:avLst/>
            </a:prstGeom>
            <a:noFill/>
            <a:ln w="9525">
              <a:noFill/>
              <a:miter lim="800000"/>
              <a:headEnd/>
              <a:tailEnd/>
            </a:ln>
          </p:spPr>
          <p:txBody>
            <a:bodyPr>
              <a:spAutoFit/>
            </a:bodyPr>
            <a:lstStyle/>
            <a:p>
              <a:r>
                <a:rPr lang="en-CA" sz="1400" b="1" dirty="0" smtClean="0">
                  <a:latin typeface="Arial Narrow" pitchFamily="34" charset="0"/>
                </a:rPr>
                <a:t>Note: </a:t>
              </a:r>
              <a:r>
                <a:rPr lang="en-CA" sz="1400" dirty="0" smtClean="0">
                  <a:latin typeface="Arial Narrow" pitchFamily="34" charset="0"/>
                </a:rPr>
                <a:t> The letter D indicates  diode model.</a:t>
              </a:r>
              <a:endParaRPr lang="en-CA" sz="1400" b="1" dirty="0" smtClean="0">
                <a:latin typeface="Arial Narrow" pitchFamily="34" charset="0"/>
              </a:endParaRPr>
            </a:p>
            <a:p>
              <a:r>
                <a:rPr lang="en-CA" sz="1400" dirty="0" smtClean="0">
                  <a:solidFill>
                    <a:srgbClr val="000000"/>
                  </a:solidFill>
                  <a:latin typeface="Arial Narrow" pitchFamily="34" charset="0"/>
                </a:rPr>
                <a:t>The plus (+) sign at the beginning </a:t>
              </a:r>
            </a:p>
            <a:p>
              <a:r>
                <a:rPr lang="en-CA" sz="1400" dirty="0" smtClean="0">
                  <a:solidFill>
                    <a:srgbClr val="000000"/>
                  </a:solidFill>
                  <a:latin typeface="Arial Narrow" pitchFamily="34" charset="0"/>
                </a:rPr>
                <a:t>of each line indicates a line wrap and should be included with the model</a:t>
              </a:r>
              <a:endParaRPr lang="en-US" sz="1400" dirty="0" smtClean="0">
                <a:solidFill>
                  <a:srgbClr val="000000"/>
                </a:solidFill>
                <a:latin typeface="Arial Narrow" pitchFamily="34" charset="0"/>
              </a:endParaRPr>
            </a:p>
            <a:p>
              <a:endParaRPr lang="en-CA" sz="1400" dirty="0">
                <a:latin typeface="+mn-lt"/>
              </a:endParaRPr>
            </a:p>
          </p:txBody>
        </p:sp>
        <p:sp>
          <p:nvSpPr>
            <p:cNvPr id="15" name="Rectangle 15"/>
            <p:cNvSpPr>
              <a:spLocks noChangeArrowheads="1"/>
            </p:cNvSpPr>
            <p:nvPr/>
          </p:nvSpPr>
          <p:spPr bwMode="auto">
            <a:xfrm>
              <a:off x="3243" y="3158"/>
              <a:ext cx="2319" cy="725"/>
            </a:xfrm>
            <a:prstGeom prst="rect">
              <a:avLst/>
            </a:prstGeom>
            <a:noFill/>
            <a:ln w="9525">
              <a:solidFill>
                <a:schemeClr val="tx1"/>
              </a:solidFill>
              <a:prstDash val="dash"/>
              <a:miter lim="800000"/>
              <a:headEnd/>
              <a:tailEnd/>
            </a:ln>
          </p:spPr>
          <p:txBody>
            <a:bodyPr wrap="none" anchor="ctr"/>
            <a:lstStyle/>
            <a:p>
              <a:endParaRPr lang="en-US" sz="1400" dirty="0">
                <a:latin typeface="+mn-lt"/>
              </a:endParaRPr>
            </a:p>
          </p:txBody>
        </p:sp>
      </p:grpSp>
      <p:pic>
        <p:nvPicPr>
          <p:cNvPr id="8195" name="Picture 3"/>
          <p:cNvPicPr>
            <a:picLocks noChangeAspect="1" noChangeArrowheads="1"/>
          </p:cNvPicPr>
          <p:nvPr/>
        </p:nvPicPr>
        <p:blipFill>
          <a:blip r:embed="rId3" cstate="print"/>
          <a:srcRect/>
          <a:stretch>
            <a:fillRect/>
          </a:stretch>
        </p:blipFill>
        <p:spPr bwMode="auto">
          <a:xfrm>
            <a:off x="1302022" y="2770962"/>
            <a:ext cx="5812456" cy="12465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Sub-circuit Model</a:t>
            </a:r>
            <a:endParaRPr lang="en-US" dirty="0"/>
          </a:p>
        </p:txBody>
      </p:sp>
      <p:sp>
        <p:nvSpPr>
          <p:cNvPr id="3" name="Content Placeholder 2"/>
          <p:cNvSpPr>
            <a:spLocks noGrp="1"/>
          </p:cNvSpPr>
          <p:nvPr>
            <p:ph idx="1"/>
          </p:nvPr>
        </p:nvSpPr>
        <p:spPr/>
        <p:txBody>
          <a:bodyPr/>
          <a:lstStyle/>
          <a:p>
            <a:r>
              <a:rPr lang="en-US" dirty="0" smtClean="0"/>
              <a:t>Model begins with </a:t>
            </a:r>
            <a:r>
              <a:rPr lang="en-US" b="1" dirty="0" smtClean="0"/>
              <a:t>.subckt </a:t>
            </a:r>
            <a:r>
              <a:rPr lang="en-US" dirty="0" smtClean="0"/>
              <a:t>and end with </a:t>
            </a:r>
            <a:r>
              <a:rPr lang="en-US" b="1" dirty="0" smtClean="0"/>
              <a:t>.ends</a:t>
            </a:r>
            <a:r>
              <a:rPr lang="en-US" dirty="0" smtClean="0"/>
              <a:t> statement</a:t>
            </a:r>
            <a:endParaRPr lang="en-US" b="1" dirty="0" smtClean="0"/>
          </a:p>
          <a:p>
            <a:r>
              <a:rPr lang="en-US" dirty="0" smtClean="0"/>
              <a:t>Most models will have comments to define the input and output nodes to the model</a:t>
            </a:r>
          </a:p>
          <a:p>
            <a:r>
              <a:rPr lang="en-US" dirty="0" smtClean="0"/>
              <a:t>The model nodes declare on subckt line  have no relationship with the IC pin number</a:t>
            </a:r>
          </a:p>
          <a:p>
            <a:r>
              <a:rPr lang="en-US" dirty="0" smtClean="0"/>
              <a:t>A line with an asterisk (*) at the beginning is a comment</a:t>
            </a:r>
          </a:p>
          <a:p>
            <a:r>
              <a:rPr lang="en-US" dirty="0" smtClean="0"/>
              <a:t>Most model only modeled  typical usage and some features or pins are not modeled</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Sub-circuit Macro-model</a:t>
            </a: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endParaRPr lang="en-US" dirty="0"/>
          </a:p>
        </p:txBody>
      </p:sp>
      <p:grpSp>
        <p:nvGrpSpPr>
          <p:cNvPr id="32" name="Group 16"/>
          <p:cNvGrpSpPr>
            <a:grpSpLocks/>
          </p:cNvGrpSpPr>
          <p:nvPr/>
        </p:nvGrpSpPr>
        <p:grpSpPr bwMode="auto">
          <a:xfrm>
            <a:off x="5399088" y="319516"/>
            <a:ext cx="3744912" cy="916159"/>
            <a:chOff x="3243" y="3158"/>
            <a:chExt cx="2359" cy="725"/>
          </a:xfrm>
        </p:grpSpPr>
        <p:pic>
          <p:nvPicPr>
            <p:cNvPr id="33" name="Picture 13" descr="note"/>
            <p:cNvPicPr>
              <a:picLocks noChangeAspect="1" noChangeArrowheads="1"/>
            </p:cNvPicPr>
            <p:nvPr/>
          </p:nvPicPr>
          <p:blipFill>
            <a:blip r:embed="rId3" cstate="print"/>
            <a:srcRect/>
            <a:stretch>
              <a:fillRect/>
            </a:stretch>
          </p:blipFill>
          <p:spPr bwMode="auto">
            <a:xfrm>
              <a:off x="3334" y="3203"/>
              <a:ext cx="165" cy="172"/>
            </a:xfrm>
            <a:prstGeom prst="rect">
              <a:avLst/>
            </a:prstGeom>
            <a:noFill/>
            <a:ln w="9525">
              <a:noFill/>
              <a:miter lim="800000"/>
              <a:headEnd/>
              <a:tailEnd/>
            </a:ln>
          </p:spPr>
        </p:pic>
        <p:sp>
          <p:nvSpPr>
            <p:cNvPr id="34" name="Text Box 14"/>
            <p:cNvSpPr txBox="1">
              <a:spLocks noChangeArrowheads="1"/>
            </p:cNvSpPr>
            <p:nvPr/>
          </p:nvSpPr>
          <p:spPr bwMode="auto">
            <a:xfrm>
              <a:off x="3515" y="3203"/>
              <a:ext cx="2087" cy="585"/>
            </a:xfrm>
            <a:prstGeom prst="rect">
              <a:avLst/>
            </a:prstGeom>
            <a:noFill/>
            <a:ln w="9525">
              <a:noFill/>
              <a:miter lim="800000"/>
              <a:headEnd/>
              <a:tailEnd/>
            </a:ln>
          </p:spPr>
          <p:txBody>
            <a:bodyPr>
              <a:spAutoFit/>
            </a:bodyPr>
            <a:lstStyle/>
            <a:p>
              <a:r>
                <a:rPr lang="en-CA" sz="1400" b="1" dirty="0" smtClean="0">
                  <a:latin typeface="+mn-lt"/>
                </a:rPr>
                <a:t>Note: </a:t>
              </a:r>
              <a:r>
                <a:rPr lang="en-CA" sz="1400" dirty="0" smtClean="0">
                  <a:solidFill>
                    <a:srgbClr val="000000"/>
                  </a:solidFill>
                </a:rPr>
                <a:t> The nodes 1,2 and 3 on the subckt line are not the same as the IC pin number display on the symbol</a:t>
              </a:r>
              <a:endParaRPr lang="en-CA" sz="1400" dirty="0">
                <a:latin typeface="+mn-lt"/>
              </a:endParaRPr>
            </a:p>
          </p:txBody>
        </p:sp>
        <p:sp>
          <p:nvSpPr>
            <p:cNvPr id="35" name="Rectangle 15"/>
            <p:cNvSpPr>
              <a:spLocks noChangeArrowheads="1"/>
            </p:cNvSpPr>
            <p:nvPr/>
          </p:nvSpPr>
          <p:spPr bwMode="auto">
            <a:xfrm>
              <a:off x="3243" y="3158"/>
              <a:ext cx="2319" cy="725"/>
            </a:xfrm>
            <a:prstGeom prst="rect">
              <a:avLst/>
            </a:prstGeom>
            <a:noFill/>
            <a:ln w="9525">
              <a:solidFill>
                <a:schemeClr val="tx1"/>
              </a:solidFill>
              <a:prstDash val="dash"/>
              <a:miter lim="800000"/>
              <a:headEnd/>
              <a:tailEnd/>
            </a:ln>
          </p:spPr>
          <p:txBody>
            <a:bodyPr wrap="none" anchor="ctr"/>
            <a:lstStyle/>
            <a:p>
              <a:endParaRPr lang="en-US" sz="1400" dirty="0">
                <a:latin typeface="+mn-lt"/>
              </a:endParaRPr>
            </a:p>
          </p:txBody>
        </p:sp>
      </p:grpSp>
      <p:pic>
        <p:nvPicPr>
          <p:cNvPr id="9219" name="Picture 3"/>
          <p:cNvPicPr>
            <a:picLocks noChangeAspect="1" noChangeArrowheads="1"/>
          </p:cNvPicPr>
          <p:nvPr/>
        </p:nvPicPr>
        <p:blipFill>
          <a:blip r:embed="rId4" cstate="print"/>
          <a:srcRect/>
          <a:stretch>
            <a:fillRect/>
          </a:stretch>
        </p:blipFill>
        <p:spPr bwMode="auto">
          <a:xfrm>
            <a:off x="2644112" y="2286697"/>
            <a:ext cx="4391025" cy="2686050"/>
          </a:xfrm>
          <a:prstGeom prst="rect">
            <a:avLst/>
          </a:prstGeom>
          <a:noFill/>
          <a:ln w="9525">
            <a:noFill/>
            <a:miter lim="800000"/>
            <a:headEnd/>
            <a:tailEnd/>
          </a:ln>
        </p:spPr>
      </p:pic>
      <p:pic>
        <p:nvPicPr>
          <p:cNvPr id="9218" name="Picture 2"/>
          <p:cNvPicPr>
            <a:picLocks noChangeAspect="1" noChangeArrowheads="1"/>
          </p:cNvPicPr>
          <p:nvPr/>
        </p:nvPicPr>
        <p:blipFill>
          <a:blip r:embed="rId5" cstate="print"/>
          <a:srcRect/>
          <a:stretch>
            <a:fillRect/>
          </a:stretch>
        </p:blipFill>
        <p:spPr bwMode="auto">
          <a:xfrm>
            <a:off x="6974044" y="1288315"/>
            <a:ext cx="1685925" cy="2028825"/>
          </a:xfrm>
          <a:prstGeom prst="rect">
            <a:avLst/>
          </a:prstGeom>
          <a:noFill/>
          <a:ln w="9525">
            <a:noFill/>
            <a:miter lim="800000"/>
            <a:headEnd/>
            <a:tailEnd/>
          </a:ln>
        </p:spPr>
      </p:pic>
      <p:sp>
        <p:nvSpPr>
          <p:cNvPr id="66" name="AutoShape 6"/>
          <p:cNvSpPr>
            <a:spLocks noChangeArrowheads="1"/>
          </p:cNvSpPr>
          <p:nvPr/>
        </p:nvSpPr>
        <p:spPr bwMode="auto">
          <a:xfrm>
            <a:off x="411420" y="2313829"/>
            <a:ext cx="1611562" cy="169280"/>
          </a:xfrm>
          <a:prstGeom prst="roundRect">
            <a:avLst>
              <a:gd name="adj" fmla="val 16667"/>
            </a:avLst>
          </a:prstGeom>
          <a:solidFill>
            <a:srgbClr val="5E84B8"/>
          </a:solidFill>
          <a:ln w="9525">
            <a:noFill/>
            <a:round/>
            <a:headEnd/>
            <a:tailEnd/>
          </a:ln>
        </p:spPr>
        <p:txBody>
          <a:bodyPr wrap="none" anchor="ctr"/>
          <a:lstStyle/>
          <a:p>
            <a:pPr algn="ctr"/>
            <a:r>
              <a:rPr lang="en-US" sz="1200" b="1" dirty="0" smtClean="0">
                <a:solidFill>
                  <a:schemeClr val="bg1"/>
                </a:solidFill>
                <a:latin typeface="+mn-lt"/>
              </a:rPr>
              <a:t>Begin of model</a:t>
            </a:r>
            <a:endParaRPr lang="en-US" sz="1200" b="1" dirty="0">
              <a:solidFill>
                <a:schemeClr val="bg1"/>
              </a:solidFill>
              <a:latin typeface="+mn-lt"/>
            </a:endParaRPr>
          </a:p>
        </p:txBody>
      </p:sp>
      <p:sp>
        <p:nvSpPr>
          <p:cNvPr id="67" name="AutoShape 6"/>
          <p:cNvSpPr>
            <a:spLocks noChangeArrowheads="1"/>
          </p:cNvSpPr>
          <p:nvPr/>
        </p:nvSpPr>
        <p:spPr bwMode="auto">
          <a:xfrm>
            <a:off x="396843" y="2601401"/>
            <a:ext cx="1614837" cy="515510"/>
          </a:xfrm>
          <a:prstGeom prst="roundRect">
            <a:avLst>
              <a:gd name="adj" fmla="val 16667"/>
            </a:avLst>
          </a:prstGeom>
          <a:solidFill>
            <a:srgbClr val="5E84B8"/>
          </a:solidFill>
          <a:ln w="9525">
            <a:noFill/>
            <a:round/>
            <a:headEnd/>
            <a:tailEnd/>
          </a:ln>
        </p:spPr>
        <p:txBody>
          <a:bodyPr wrap="none" anchor="ctr"/>
          <a:lstStyle/>
          <a:p>
            <a:pPr algn="just"/>
            <a:r>
              <a:rPr lang="en-US" sz="1200" b="1" dirty="0" smtClean="0">
                <a:solidFill>
                  <a:schemeClr val="bg1"/>
                </a:solidFill>
                <a:latin typeface="+mn-lt"/>
              </a:rPr>
              <a:t>Comments  provide</a:t>
            </a:r>
          </a:p>
          <a:p>
            <a:pPr algn="just"/>
            <a:r>
              <a:rPr lang="en-US" sz="1200" b="1" dirty="0" smtClean="0">
                <a:solidFill>
                  <a:schemeClr val="bg1"/>
                </a:solidFill>
                <a:latin typeface="+mn-lt"/>
              </a:rPr>
              <a:t>node information (*)</a:t>
            </a:r>
            <a:endParaRPr lang="en-US" sz="1200" b="1" dirty="0">
              <a:solidFill>
                <a:schemeClr val="bg1"/>
              </a:solidFill>
              <a:latin typeface="+mn-lt"/>
            </a:endParaRPr>
          </a:p>
        </p:txBody>
      </p:sp>
      <p:sp>
        <p:nvSpPr>
          <p:cNvPr id="69" name="AutoShape 6"/>
          <p:cNvSpPr>
            <a:spLocks noChangeArrowheads="1"/>
          </p:cNvSpPr>
          <p:nvPr/>
        </p:nvSpPr>
        <p:spPr bwMode="auto">
          <a:xfrm>
            <a:off x="387566" y="3564834"/>
            <a:ext cx="1614837" cy="515510"/>
          </a:xfrm>
          <a:prstGeom prst="roundRect">
            <a:avLst>
              <a:gd name="adj" fmla="val 16667"/>
            </a:avLst>
          </a:prstGeom>
          <a:solidFill>
            <a:srgbClr val="5E84B8"/>
          </a:solidFill>
          <a:ln w="9525">
            <a:noFill/>
            <a:round/>
            <a:headEnd/>
            <a:tailEnd/>
          </a:ln>
        </p:spPr>
        <p:txBody>
          <a:bodyPr wrap="none" anchor="ctr"/>
          <a:lstStyle/>
          <a:p>
            <a:pPr algn="just"/>
            <a:r>
              <a:rPr lang="en-US" sz="1200" b="1" dirty="0" smtClean="0">
                <a:solidFill>
                  <a:schemeClr val="bg1"/>
                </a:solidFill>
                <a:latin typeface="+mn-lt"/>
              </a:rPr>
              <a:t>Model circuitry</a:t>
            </a:r>
            <a:endParaRPr lang="en-US" sz="1200" b="1" dirty="0">
              <a:solidFill>
                <a:schemeClr val="bg1"/>
              </a:solidFill>
              <a:latin typeface="+mn-lt"/>
            </a:endParaRPr>
          </a:p>
        </p:txBody>
      </p:sp>
      <p:sp>
        <p:nvSpPr>
          <p:cNvPr id="70" name="AutoShape 6"/>
          <p:cNvSpPr>
            <a:spLocks noChangeArrowheads="1"/>
          </p:cNvSpPr>
          <p:nvPr/>
        </p:nvSpPr>
        <p:spPr bwMode="auto">
          <a:xfrm>
            <a:off x="411420" y="4668740"/>
            <a:ext cx="1611562" cy="169280"/>
          </a:xfrm>
          <a:prstGeom prst="roundRect">
            <a:avLst>
              <a:gd name="adj" fmla="val 16667"/>
            </a:avLst>
          </a:prstGeom>
          <a:solidFill>
            <a:srgbClr val="5E84B8"/>
          </a:solidFill>
          <a:ln w="9525">
            <a:noFill/>
            <a:round/>
            <a:headEnd/>
            <a:tailEnd/>
          </a:ln>
        </p:spPr>
        <p:txBody>
          <a:bodyPr wrap="none" anchor="ctr"/>
          <a:lstStyle/>
          <a:p>
            <a:pPr algn="ctr"/>
            <a:r>
              <a:rPr lang="en-US" sz="1200" b="1" dirty="0" smtClean="0">
                <a:solidFill>
                  <a:schemeClr val="bg1"/>
                </a:solidFill>
                <a:latin typeface="+mn-lt"/>
              </a:rPr>
              <a:t>End of model</a:t>
            </a:r>
            <a:endParaRPr lang="en-US" sz="1200" b="1" dirty="0">
              <a:solidFill>
                <a:schemeClr val="bg1"/>
              </a:solidFill>
              <a:latin typeface="+mn-lt"/>
            </a:endParaRPr>
          </a:p>
        </p:txBody>
      </p:sp>
      <p:sp>
        <p:nvSpPr>
          <p:cNvPr id="75" name="Left Brace 74"/>
          <p:cNvSpPr/>
          <p:nvPr/>
        </p:nvSpPr>
        <p:spPr>
          <a:xfrm>
            <a:off x="2393343" y="2528515"/>
            <a:ext cx="182880" cy="604299"/>
          </a:xfrm>
          <a:prstGeom prst="lef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Left Brace 75"/>
          <p:cNvSpPr/>
          <p:nvPr/>
        </p:nvSpPr>
        <p:spPr>
          <a:xfrm>
            <a:off x="2425148" y="3260035"/>
            <a:ext cx="151075" cy="1319916"/>
          </a:xfrm>
          <a:prstGeom prst="lef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 name="Right Brace 77"/>
          <p:cNvSpPr/>
          <p:nvPr/>
        </p:nvSpPr>
        <p:spPr>
          <a:xfrm rot="16200000">
            <a:off x="4675367" y="2027583"/>
            <a:ext cx="246490" cy="326004"/>
          </a:xfrm>
          <a:prstGeom prst="rightBrace">
            <a:avLst>
              <a:gd name="adj1" fmla="val 8333"/>
              <a:gd name="adj2" fmla="val 47561"/>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r"/>
            <a:endParaRPr lang="en-US" dirty="0"/>
          </a:p>
        </p:txBody>
      </p:sp>
      <p:sp>
        <p:nvSpPr>
          <p:cNvPr id="79" name="AutoShape 6"/>
          <p:cNvSpPr>
            <a:spLocks noChangeArrowheads="1"/>
          </p:cNvSpPr>
          <p:nvPr/>
        </p:nvSpPr>
        <p:spPr bwMode="auto">
          <a:xfrm>
            <a:off x="4016012" y="1386177"/>
            <a:ext cx="1614837" cy="515510"/>
          </a:xfrm>
          <a:prstGeom prst="roundRect">
            <a:avLst>
              <a:gd name="adj" fmla="val 16667"/>
            </a:avLst>
          </a:prstGeom>
          <a:solidFill>
            <a:srgbClr val="5E84B8"/>
          </a:solidFill>
          <a:ln w="9525">
            <a:noFill/>
            <a:round/>
            <a:headEnd/>
            <a:tailEnd/>
          </a:ln>
        </p:spPr>
        <p:txBody>
          <a:bodyPr wrap="none" anchor="ctr"/>
          <a:lstStyle/>
          <a:p>
            <a:pPr algn="just"/>
            <a:r>
              <a:rPr lang="en-US" sz="1200" b="1" dirty="0" smtClean="0">
                <a:solidFill>
                  <a:schemeClr val="bg1"/>
                </a:solidFill>
                <a:latin typeface="+mn-lt"/>
              </a:rPr>
              <a:t>Input/output nodes</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SPICE Functions</a:t>
            </a:r>
            <a:endParaRPr lang="en-US" dirty="0"/>
          </a:p>
        </p:txBody>
      </p:sp>
      <p:sp>
        <p:nvSpPr>
          <p:cNvPr id="3" name="Content Placeholder 2"/>
          <p:cNvSpPr>
            <a:spLocks noGrp="1"/>
          </p:cNvSpPr>
          <p:nvPr>
            <p:ph idx="1"/>
          </p:nvPr>
        </p:nvSpPr>
        <p:spPr/>
        <p:txBody>
          <a:bodyPr/>
          <a:lstStyle/>
          <a:p>
            <a:r>
              <a:rPr lang="en-US" dirty="0" smtClean="0"/>
              <a:t>Mathematical functions are available to create behavioral models</a:t>
            </a:r>
          </a:p>
          <a:p>
            <a:r>
              <a:rPr lang="en-US" dirty="0" smtClean="0"/>
              <a:t>Refer to the </a:t>
            </a:r>
            <a:r>
              <a:rPr lang="en-US" b="1" dirty="0" smtClean="0"/>
              <a:t>Multisim Help </a:t>
            </a:r>
            <a:r>
              <a:rPr lang="en-US" dirty="0" smtClean="0"/>
              <a:t>or SPICE manual for details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783771" y="2406237"/>
            <a:ext cx="7053943" cy="36879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Functions in Component</a:t>
            </a:r>
            <a:endParaRPr lang="en-US" dirty="0"/>
          </a:p>
        </p:txBody>
      </p:sp>
      <p:sp>
        <p:nvSpPr>
          <p:cNvPr id="3" name="Content Placeholder 2"/>
          <p:cNvSpPr>
            <a:spLocks noGrp="1"/>
          </p:cNvSpPr>
          <p:nvPr>
            <p:ph idx="1"/>
          </p:nvPr>
        </p:nvSpPr>
        <p:spPr/>
        <p:txBody>
          <a:bodyPr/>
          <a:lstStyle/>
          <a:p>
            <a:r>
              <a:rPr lang="en-US" dirty="0" smtClean="0"/>
              <a:t>Functions available in the analyses for adding expressions</a:t>
            </a:r>
          </a:p>
          <a:p>
            <a:r>
              <a:rPr lang="en-US" dirty="0" smtClean="0"/>
              <a:t>You can create behavioral models using functions</a:t>
            </a:r>
          </a:p>
          <a:p>
            <a:endParaRPr lang="en-US" dirty="0"/>
          </a:p>
        </p:txBody>
      </p:sp>
      <p:pic>
        <p:nvPicPr>
          <p:cNvPr id="10245" name="Picture 5"/>
          <p:cNvPicPr>
            <a:picLocks noChangeAspect="1" noChangeArrowheads="1"/>
          </p:cNvPicPr>
          <p:nvPr/>
        </p:nvPicPr>
        <p:blipFill>
          <a:blip r:embed="rId2" cstate="print"/>
          <a:srcRect/>
          <a:stretch>
            <a:fillRect/>
          </a:stretch>
        </p:blipFill>
        <p:spPr bwMode="auto">
          <a:xfrm>
            <a:off x="2063405" y="2241232"/>
            <a:ext cx="4619625" cy="3838575"/>
          </a:xfrm>
          <a:prstGeom prst="rect">
            <a:avLst/>
          </a:prstGeom>
          <a:noFill/>
          <a:ln w="9525">
            <a:noFill/>
            <a:miter lim="800000"/>
            <a:headEnd/>
            <a:tailEnd/>
          </a:ln>
        </p:spPr>
      </p:pic>
      <p:grpSp>
        <p:nvGrpSpPr>
          <p:cNvPr id="8" name="Group 16"/>
          <p:cNvGrpSpPr>
            <a:grpSpLocks/>
          </p:cNvGrpSpPr>
          <p:nvPr/>
        </p:nvGrpSpPr>
        <p:grpSpPr bwMode="auto">
          <a:xfrm>
            <a:off x="5124040" y="4887243"/>
            <a:ext cx="3744912" cy="1150937"/>
            <a:chOff x="3243" y="3158"/>
            <a:chExt cx="2359" cy="725"/>
          </a:xfrm>
        </p:grpSpPr>
        <p:pic>
          <p:nvPicPr>
            <p:cNvPr id="9" name="Picture 13" descr="note"/>
            <p:cNvPicPr>
              <a:picLocks noChangeAspect="1" noChangeArrowheads="1"/>
            </p:cNvPicPr>
            <p:nvPr/>
          </p:nvPicPr>
          <p:blipFill>
            <a:blip r:embed="rId3" cstate="print"/>
            <a:srcRect/>
            <a:stretch>
              <a:fillRect/>
            </a:stretch>
          </p:blipFill>
          <p:spPr bwMode="auto">
            <a:xfrm>
              <a:off x="3334" y="3203"/>
              <a:ext cx="165" cy="172"/>
            </a:xfrm>
            <a:prstGeom prst="rect">
              <a:avLst/>
            </a:prstGeom>
            <a:noFill/>
            <a:ln w="9525">
              <a:noFill/>
              <a:miter lim="800000"/>
              <a:headEnd/>
              <a:tailEnd/>
            </a:ln>
          </p:spPr>
        </p:pic>
        <p:sp>
          <p:nvSpPr>
            <p:cNvPr id="10" name="Text Box 14"/>
            <p:cNvSpPr txBox="1">
              <a:spLocks noChangeArrowheads="1"/>
            </p:cNvSpPr>
            <p:nvPr/>
          </p:nvSpPr>
          <p:spPr bwMode="auto">
            <a:xfrm>
              <a:off x="3515" y="3203"/>
              <a:ext cx="2087" cy="601"/>
            </a:xfrm>
            <a:prstGeom prst="rect">
              <a:avLst/>
            </a:prstGeom>
            <a:noFill/>
            <a:ln w="9525">
              <a:noFill/>
              <a:miter lim="800000"/>
              <a:headEnd/>
              <a:tailEnd/>
            </a:ln>
          </p:spPr>
          <p:txBody>
            <a:bodyPr>
              <a:spAutoFit/>
            </a:bodyPr>
            <a:lstStyle/>
            <a:p>
              <a:r>
                <a:rPr lang="en-CA" sz="1400" b="1" dirty="0" smtClean="0">
                  <a:latin typeface="Arial Narrow" pitchFamily="34" charset="0"/>
                </a:rPr>
                <a:t>Note: </a:t>
              </a:r>
              <a:r>
                <a:rPr lang="en-CA" sz="1400" dirty="0" smtClean="0">
                  <a:latin typeface="Arial Narrow" pitchFamily="34" charset="0"/>
                </a:rPr>
                <a:t> The voltage source V3 reads the voltage at node 2 and if the voltage is greater or equal to 1V, it generates 5V otherwise it generates 0V.</a:t>
              </a:r>
              <a:endParaRPr lang="en-US" sz="1400" dirty="0" smtClean="0">
                <a:solidFill>
                  <a:srgbClr val="000000"/>
                </a:solidFill>
                <a:latin typeface="Arial Narrow" pitchFamily="34" charset="0"/>
              </a:endParaRPr>
            </a:p>
            <a:p>
              <a:endParaRPr lang="en-CA" sz="1400" dirty="0">
                <a:latin typeface="+mn-lt"/>
              </a:endParaRPr>
            </a:p>
          </p:txBody>
        </p:sp>
        <p:sp>
          <p:nvSpPr>
            <p:cNvPr id="11" name="Rectangle 15"/>
            <p:cNvSpPr>
              <a:spLocks noChangeArrowheads="1"/>
            </p:cNvSpPr>
            <p:nvPr/>
          </p:nvSpPr>
          <p:spPr bwMode="auto">
            <a:xfrm>
              <a:off x="3243" y="3158"/>
              <a:ext cx="2319" cy="725"/>
            </a:xfrm>
            <a:prstGeom prst="rect">
              <a:avLst/>
            </a:prstGeom>
            <a:noFill/>
            <a:ln w="9525">
              <a:solidFill>
                <a:schemeClr val="tx1"/>
              </a:solidFill>
              <a:prstDash val="dash"/>
              <a:miter lim="800000"/>
              <a:headEnd/>
              <a:tailEnd/>
            </a:ln>
          </p:spPr>
          <p:txBody>
            <a:bodyPr wrap="none" anchor="ctr"/>
            <a:lstStyle/>
            <a:p>
              <a:endParaRPr lang="en-US" sz="1400" dirty="0">
                <a:latin typeface="+mn-lt"/>
              </a:endParaRPr>
            </a:p>
          </p:txBody>
        </p:sp>
      </p:gr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Circuit Parameters</a:t>
            </a:r>
            <a:endParaRPr lang="en-US" dirty="0"/>
          </a:p>
        </p:txBody>
      </p:sp>
      <p:sp>
        <p:nvSpPr>
          <p:cNvPr id="3" name="Content Placeholder 2"/>
          <p:cNvSpPr>
            <a:spLocks noGrp="1"/>
          </p:cNvSpPr>
          <p:nvPr>
            <p:ph idx="1"/>
          </p:nvPr>
        </p:nvSpPr>
        <p:spPr/>
        <p:txBody>
          <a:bodyPr/>
          <a:lstStyle/>
          <a:p>
            <a:r>
              <a:rPr lang="en-US" b="1" dirty="0" err="1" smtClean="0"/>
              <a:t>View»Circuit</a:t>
            </a:r>
            <a:r>
              <a:rPr lang="en-US" b="1" dirty="0" smtClean="0"/>
              <a:t> Parameters</a:t>
            </a:r>
          </a:p>
          <a:p>
            <a:r>
              <a:rPr lang="en-US" dirty="0" smtClean="0"/>
              <a:t>Circuit parameters allow you to declare variables </a:t>
            </a:r>
          </a:p>
          <a:p>
            <a:pPr lvl="1"/>
            <a:r>
              <a:rPr lang="en-US" dirty="0" smtClean="0"/>
              <a:t>Multiple components can use the same variable</a:t>
            </a:r>
          </a:p>
          <a:p>
            <a:pPr lvl="1"/>
            <a:r>
              <a:rPr lang="en-US" dirty="0" smtClean="0"/>
              <a:t>Variables can be used in an expression</a:t>
            </a:r>
          </a:p>
          <a:p>
            <a:pPr lvl="1"/>
            <a:r>
              <a:rPr lang="en-US" dirty="0" smtClean="0"/>
              <a:t>Parameters are visible in the analyses</a:t>
            </a:r>
          </a:p>
          <a:p>
            <a:endParaRPr lang="en-US" dirty="0" smtClean="0"/>
          </a:p>
        </p:txBody>
      </p:sp>
      <p:pic>
        <p:nvPicPr>
          <p:cNvPr id="11266" name="Picture 2"/>
          <p:cNvPicPr>
            <a:picLocks noChangeAspect="1" noChangeArrowheads="1"/>
          </p:cNvPicPr>
          <p:nvPr/>
        </p:nvPicPr>
        <p:blipFill>
          <a:blip r:embed="rId2" cstate="print"/>
          <a:srcRect/>
          <a:stretch>
            <a:fillRect/>
          </a:stretch>
        </p:blipFill>
        <p:spPr bwMode="auto">
          <a:xfrm>
            <a:off x="1832852" y="3490130"/>
            <a:ext cx="4086225" cy="2552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Parameters in Circuit</a:t>
            </a:r>
            <a:endParaRPr lang="en-US" dirty="0"/>
          </a:p>
        </p:txBody>
      </p:sp>
      <p:sp>
        <p:nvSpPr>
          <p:cNvPr id="3" name="Content Placeholder 2"/>
          <p:cNvSpPr>
            <a:spLocks noGrp="1"/>
          </p:cNvSpPr>
          <p:nvPr>
            <p:ph idx="1"/>
          </p:nvPr>
        </p:nvSpPr>
        <p:spPr/>
        <p:txBody>
          <a:bodyPr/>
          <a:lstStyle/>
          <a:p>
            <a:r>
              <a:rPr lang="en-US" dirty="0" smtClean="0"/>
              <a:t>Use declared variables as component values</a:t>
            </a:r>
          </a:p>
          <a:p>
            <a:r>
              <a:rPr lang="en-US" dirty="0" smtClean="0"/>
              <a:t>Enter expression using variables in the textbox</a:t>
            </a:r>
            <a:endParaRPr lang="en-US" dirty="0"/>
          </a:p>
        </p:txBody>
      </p:sp>
      <p:sp>
        <p:nvSpPr>
          <p:cNvPr id="7" name="AutoShape 6"/>
          <p:cNvSpPr>
            <a:spLocks noChangeArrowheads="1"/>
          </p:cNvSpPr>
          <p:nvPr/>
        </p:nvSpPr>
        <p:spPr bwMode="auto">
          <a:xfrm>
            <a:off x="5164873" y="3895468"/>
            <a:ext cx="2376488" cy="481013"/>
          </a:xfrm>
          <a:prstGeom prst="roundRect">
            <a:avLst>
              <a:gd name="adj" fmla="val 16667"/>
            </a:avLst>
          </a:prstGeom>
          <a:solidFill>
            <a:srgbClr val="5E84B8"/>
          </a:solidFill>
          <a:ln w="9525">
            <a:noFill/>
            <a:round/>
            <a:headEnd/>
            <a:tailEnd/>
          </a:ln>
        </p:spPr>
        <p:txBody>
          <a:bodyPr wrap="none" anchor="ctr"/>
          <a:lstStyle/>
          <a:p>
            <a:pPr algn="ctr"/>
            <a:r>
              <a:rPr lang="en-CA" sz="1600" b="1" dirty="0" smtClean="0">
                <a:solidFill>
                  <a:schemeClr val="bg1"/>
                </a:solidFill>
                <a:latin typeface="+mn-lt"/>
              </a:rPr>
              <a:t>Two variables used</a:t>
            </a:r>
          </a:p>
          <a:p>
            <a:pPr algn="ctr"/>
            <a:r>
              <a:rPr lang="en-CA" sz="1600" b="1" dirty="0" smtClean="0">
                <a:solidFill>
                  <a:schemeClr val="bg1"/>
                </a:solidFill>
                <a:latin typeface="+mn-lt"/>
              </a:rPr>
              <a:t>in an expression</a:t>
            </a:r>
            <a:endParaRPr lang="en-US" sz="1600" b="1" dirty="0">
              <a:solidFill>
                <a:schemeClr val="bg1"/>
              </a:solidFill>
              <a:latin typeface="+mn-lt"/>
            </a:endParaRPr>
          </a:p>
        </p:txBody>
      </p:sp>
      <p:sp>
        <p:nvSpPr>
          <p:cNvPr id="12" name="AutoShape 6"/>
          <p:cNvSpPr>
            <a:spLocks noChangeArrowheads="1"/>
          </p:cNvSpPr>
          <p:nvPr/>
        </p:nvSpPr>
        <p:spPr bwMode="auto">
          <a:xfrm>
            <a:off x="5150162" y="3141241"/>
            <a:ext cx="2376488" cy="481013"/>
          </a:xfrm>
          <a:prstGeom prst="roundRect">
            <a:avLst>
              <a:gd name="adj" fmla="val 16667"/>
            </a:avLst>
          </a:prstGeom>
          <a:solidFill>
            <a:srgbClr val="5E84B8"/>
          </a:solidFill>
          <a:ln w="9525">
            <a:noFill/>
            <a:round/>
            <a:headEnd/>
            <a:tailEnd/>
          </a:ln>
        </p:spPr>
        <p:txBody>
          <a:bodyPr wrap="none" anchor="ctr"/>
          <a:lstStyle/>
          <a:p>
            <a:pPr algn="ctr"/>
            <a:r>
              <a:rPr lang="en-CA" sz="1600" b="1" dirty="0" smtClean="0">
                <a:solidFill>
                  <a:schemeClr val="bg1"/>
                </a:solidFill>
                <a:latin typeface="+mn-lt"/>
              </a:rPr>
              <a:t>Using variable</a:t>
            </a:r>
            <a:endParaRPr lang="en-US" sz="1600" b="1" dirty="0">
              <a:solidFill>
                <a:schemeClr val="bg1"/>
              </a:solidFill>
              <a:latin typeface="+mn-lt"/>
            </a:endParaRPr>
          </a:p>
        </p:txBody>
      </p:sp>
      <p:pic>
        <p:nvPicPr>
          <p:cNvPr id="12290" name="Picture 2"/>
          <p:cNvPicPr>
            <a:picLocks noChangeAspect="1" noChangeArrowheads="1"/>
          </p:cNvPicPr>
          <p:nvPr/>
        </p:nvPicPr>
        <p:blipFill>
          <a:blip r:embed="rId3" cstate="print"/>
          <a:srcRect/>
          <a:stretch>
            <a:fillRect/>
          </a:stretch>
        </p:blipFill>
        <p:spPr bwMode="auto">
          <a:xfrm>
            <a:off x="1461521" y="2074034"/>
            <a:ext cx="3356139" cy="4472194"/>
          </a:xfrm>
          <a:prstGeom prst="rect">
            <a:avLst/>
          </a:prstGeom>
          <a:noFill/>
          <a:ln w="9525">
            <a:noFill/>
            <a:miter lim="800000"/>
            <a:headEnd/>
            <a:tailEnd/>
          </a:ln>
        </p:spPr>
      </p:pic>
      <p:cxnSp>
        <p:nvCxnSpPr>
          <p:cNvPr id="11" name="Straight Arrow Connector 10"/>
          <p:cNvCxnSpPr/>
          <p:nvPr/>
        </p:nvCxnSpPr>
        <p:spPr>
          <a:xfrm flipH="1">
            <a:off x="4246669" y="3523161"/>
            <a:ext cx="855023" cy="3562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flipV="1">
            <a:off x="4191458" y="3977437"/>
            <a:ext cx="926276" cy="6531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CA" dirty="0" smtClean="0"/>
              <a:t>Benefits of Integrated Capture &amp; Simulation</a:t>
            </a:r>
            <a:endParaRPr lang="en-US" dirty="0" smtClean="0"/>
          </a:p>
        </p:txBody>
      </p:sp>
      <p:sp>
        <p:nvSpPr>
          <p:cNvPr id="113667" name="Rectangle 3"/>
          <p:cNvSpPr>
            <a:spLocks noGrp="1" noChangeArrowheads="1"/>
          </p:cNvSpPr>
          <p:nvPr>
            <p:ph idx="1"/>
          </p:nvPr>
        </p:nvSpPr>
        <p:spPr/>
        <p:txBody>
          <a:bodyPr/>
          <a:lstStyle/>
          <a:p>
            <a:r>
              <a:rPr lang="en-CA" dirty="0" smtClean="0"/>
              <a:t>Preparation for simulation is as simple as drawing a circuit</a:t>
            </a:r>
          </a:p>
          <a:p>
            <a:r>
              <a:rPr lang="en-CA" dirty="0" smtClean="0"/>
              <a:t>Interactive Simulation</a:t>
            </a:r>
          </a:p>
          <a:p>
            <a:r>
              <a:rPr lang="en-CA" dirty="0" smtClean="0"/>
              <a:t>Animated Parts</a:t>
            </a:r>
          </a:p>
          <a:p>
            <a:r>
              <a:rPr lang="en-CA" dirty="0" smtClean="0"/>
              <a:t>Virtual Instruments</a:t>
            </a:r>
          </a:p>
          <a:p>
            <a:r>
              <a:rPr lang="en-CA" dirty="0" smtClean="0"/>
              <a:t>Analyses and Graphs</a:t>
            </a:r>
          </a:p>
          <a:p>
            <a:endParaRPr lang="en-CA" dirty="0" smtClean="0"/>
          </a:p>
          <a:p>
            <a:pPr>
              <a:buFont typeface="Wingdings" pitchFamily="2" charset="2"/>
              <a:buNone/>
            </a:pPr>
            <a:r>
              <a:rPr lang="en-CA" i="1" dirty="0" smtClean="0">
                <a:solidFill>
                  <a:srgbClr val="5E84B8"/>
                </a:solidFill>
              </a:rPr>
              <a:t>Effective use of your time!</a:t>
            </a:r>
            <a:endParaRPr lang="en-US" i="1" dirty="0" smtClean="0">
              <a:solidFill>
                <a:srgbClr val="5E84B8"/>
              </a:solidFill>
            </a:endParaRPr>
          </a:p>
        </p:txBody>
      </p:sp>
      <p:pic>
        <p:nvPicPr>
          <p:cNvPr id="113669" name="Picture 5"/>
          <p:cNvPicPr>
            <a:picLocks noChangeAspect="1" noChangeArrowheads="1"/>
          </p:cNvPicPr>
          <p:nvPr/>
        </p:nvPicPr>
        <p:blipFill>
          <a:blip r:embed="rId3" cstate="print"/>
          <a:srcRect/>
          <a:stretch>
            <a:fillRect/>
          </a:stretch>
        </p:blipFill>
        <p:spPr bwMode="auto">
          <a:xfrm>
            <a:off x="4270082" y="1751494"/>
            <a:ext cx="4795239" cy="37857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Parameters in Analyses</a:t>
            </a:r>
            <a:endParaRPr lang="en-US" dirty="0"/>
          </a:p>
        </p:txBody>
      </p:sp>
      <p:sp>
        <p:nvSpPr>
          <p:cNvPr id="3" name="Content Placeholder 2"/>
          <p:cNvSpPr>
            <a:spLocks noGrp="1"/>
          </p:cNvSpPr>
          <p:nvPr>
            <p:ph idx="1"/>
          </p:nvPr>
        </p:nvSpPr>
        <p:spPr/>
        <p:txBody>
          <a:bodyPr/>
          <a:lstStyle/>
          <a:p>
            <a:r>
              <a:rPr lang="en-US" dirty="0" smtClean="0"/>
              <a:t>Parameters you declared are visible in all analyses </a:t>
            </a:r>
            <a:endParaRPr lang="en-US" dirty="0"/>
          </a:p>
        </p:txBody>
      </p:sp>
      <p:pic>
        <p:nvPicPr>
          <p:cNvPr id="13314" name="Picture 2"/>
          <p:cNvPicPr>
            <a:picLocks noChangeAspect="1" noChangeArrowheads="1"/>
          </p:cNvPicPr>
          <p:nvPr/>
        </p:nvPicPr>
        <p:blipFill>
          <a:blip r:embed="rId2" cstate="print"/>
          <a:srcRect/>
          <a:stretch>
            <a:fillRect/>
          </a:stretch>
        </p:blipFill>
        <p:spPr bwMode="auto">
          <a:xfrm>
            <a:off x="1212448" y="2130828"/>
            <a:ext cx="5381625" cy="2105025"/>
          </a:xfrm>
          <a:prstGeom prst="rect">
            <a:avLst/>
          </a:prstGeom>
          <a:noFill/>
          <a:ln w="9525">
            <a:noFill/>
            <a:miter lim="800000"/>
            <a:headEnd/>
            <a:tailEnd/>
          </a:ln>
        </p:spPr>
      </p:pic>
      <p:sp>
        <p:nvSpPr>
          <p:cNvPr id="6" name="Rectangle 5"/>
          <p:cNvSpPr/>
          <p:nvPr/>
        </p:nvSpPr>
        <p:spPr>
          <a:xfrm>
            <a:off x="3562350" y="3261815"/>
            <a:ext cx="3015871" cy="281485"/>
          </a:xfrm>
          <a:prstGeom prst="rect">
            <a:avLst/>
          </a:prstGeom>
          <a:noFill/>
          <a:ln>
            <a:solidFill>
              <a:srgbClr val="FF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409700" y="3099890"/>
            <a:ext cx="1400175" cy="281485"/>
          </a:xfrm>
          <a:prstGeom prst="rect">
            <a:avLst/>
          </a:prstGeom>
          <a:noFill/>
          <a:ln>
            <a:solidFill>
              <a:srgbClr val="FF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cstate="print"/>
          <a:srcRect/>
          <a:stretch>
            <a:fillRect/>
          </a:stretch>
        </p:blipFill>
        <p:spPr bwMode="auto">
          <a:xfrm>
            <a:off x="1721922" y="2906842"/>
            <a:ext cx="5510151" cy="335519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Import SPICE Netlist for Simulation</a:t>
            </a:r>
            <a:endParaRPr lang="en-US" dirty="0"/>
          </a:p>
        </p:txBody>
      </p:sp>
      <p:sp>
        <p:nvSpPr>
          <p:cNvPr id="3" name="Content Placeholder 2"/>
          <p:cNvSpPr>
            <a:spLocks noGrp="1"/>
          </p:cNvSpPr>
          <p:nvPr>
            <p:ph idx="1"/>
          </p:nvPr>
        </p:nvSpPr>
        <p:spPr/>
        <p:txBody>
          <a:bodyPr/>
          <a:lstStyle/>
          <a:p>
            <a:r>
              <a:rPr lang="en-US" dirty="0" smtClean="0"/>
              <a:t>The Arbitrary SPICE Block allows you to copy a SPICE netlist for simulation</a:t>
            </a:r>
          </a:p>
          <a:p>
            <a:r>
              <a:rPr lang="en-US" dirty="0" smtClean="0"/>
              <a:t>You do not have to rebuild the circuit</a:t>
            </a:r>
          </a:p>
          <a:p>
            <a:r>
              <a:rPr lang="en-US" dirty="0" smtClean="0"/>
              <a:t>Use the analyses to simulate the netlist circuit</a:t>
            </a:r>
            <a:endParaRPr lang="en-US" dirty="0"/>
          </a:p>
        </p:txBody>
      </p:sp>
      <p:sp>
        <p:nvSpPr>
          <p:cNvPr id="6" name="Striped Right Arrow 5"/>
          <p:cNvSpPr/>
          <p:nvPr/>
        </p:nvSpPr>
        <p:spPr>
          <a:xfrm>
            <a:off x="3158837" y="3705101"/>
            <a:ext cx="760021" cy="427511"/>
          </a:xfrm>
          <a:prstGeom prst="stripedRightArrow">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normAutofit fontScale="90000"/>
          </a:bodyPr>
          <a:lstStyle/>
          <a:p>
            <a:r>
              <a:rPr lang="en-CA" dirty="0" smtClean="0"/>
              <a:t>Lesson 4 Exercises</a:t>
            </a:r>
            <a:br>
              <a:rPr lang="en-CA" dirty="0" smtClean="0"/>
            </a:br>
            <a:r>
              <a:rPr lang="en-CA" dirty="0" smtClean="0"/>
              <a:t>Working with SPICE</a:t>
            </a:r>
            <a:endParaRPr lang="en-US" dirty="0" smtClean="0"/>
          </a:p>
        </p:txBody>
      </p:sp>
      <p:sp>
        <p:nvSpPr>
          <p:cNvPr id="189443" name="Rectangle 3"/>
          <p:cNvSpPr>
            <a:spLocks noGrp="1" noChangeArrowheads="1"/>
          </p:cNvSpPr>
          <p:nvPr>
            <p:ph idx="1"/>
          </p:nvPr>
        </p:nvSpPr>
        <p:spPr/>
        <p:txBody>
          <a:bodyPr/>
          <a:lstStyle/>
          <a:p>
            <a:pPr>
              <a:buFont typeface="Arial" charset="0"/>
              <a:buChar char="•"/>
            </a:pPr>
            <a:r>
              <a:rPr lang="en-CA" dirty="0" smtClean="0"/>
              <a:t>Use Circuit Parameters</a:t>
            </a:r>
          </a:p>
          <a:p>
            <a:pPr>
              <a:buFont typeface="Arial" charset="0"/>
              <a:buChar char="•"/>
            </a:pPr>
            <a:r>
              <a:rPr lang="en-CA" dirty="0" smtClean="0"/>
              <a:t>Create a sub-circuit macro</a:t>
            </a:r>
          </a:p>
          <a:p>
            <a:pPr>
              <a:buFont typeface="Arial" charset="0"/>
              <a:buChar char="•"/>
            </a:pPr>
            <a:r>
              <a:rPr lang="en-CA" dirty="0" smtClean="0"/>
              <a:t>Import SPICE netlist for simulation</a:t>
            </a:r>
          </a:p>
          <a:p>
            <a:pPr>
              <a:buFont typeface="Arial" charset="0"/>
              <a:buChar char="•"/>
            </a:pPr>
            <a:endParaRPr lang="en-US" i="1" u="sng" dirty="0" smtClean="0"/>
          </a:p>
        </p:txBody>
      </p:sp>
      <p:sp>
        <p:nvSpPr>
          <p:cNvPr id="189444" name="Text Box 4"/>
          <p:cNvSpPr txBox="1">
            <a:spLocks noChangeArrowheads="1"/>
          </p:cNvSpPr>
          <p:nvPr/>
        </p:nvSpPr>
        <p:spPr bwMode="auto">
          <a:xfrm>
            <a:off x="571500" y="4310063"/>
            <a:ext cx="3332163" cy="915987"/>
          </a:xfrm>
          <a:prstGeom prst="rect">
            <a:avLst/>
          </a:prstGeom>
          <a:noFill/>
          <a:ln w="9525">
            <a:noFill/>
            <a:miter lim="800000"/>
            <a:headEnd/>
            <a:tailEnd/>
          </a:ln>
        </p:spPr>
        <p:txBody>
          <a:bodyPr>
            <a:spAutoFit/>
          </a:bodyPr>
          <a:lstStyle/>
          <a:p>
            <a:r>
              <a:rPr lang="en-CA" dirty="0">
                <a:latin typeface="+mn-lt"/>
              </a:rPr>
              <a:t>NI Multisim Basics Exercises </a:t>
            </a:r>
          </a:p>
          <a:p>
            <a:r>
              <a:rPr lang="en-CA" dirty="0">
                <a:latin typeface="+mn-lt"/>
              </a:rPr>
              <a:t>Page </a:t>
            </a:r>
            <a:r>
              <a:rPr lang="en-CA" dirty="0" smtClean="0">
                <a:latin typeface="+mn-lt"/>
              </a:rPr>
              <a:t>4-1</a:t>
            </a:r>
            <a:endParaRPr lang="en-CA" dirty="0">
              <a:latin typeface="+mn-lt"/>
            </a:endParaRPr>
          </a:p>
          <a:p>
            <a:r>
              <a:rPr lang="en-CA" dirty="0">
                <a:latin typeface="+mn-lt"/>
              </a:rPr>
              <a:t>30 minutes</a:t>
            </a:r>
            <a:endParaRPr lang="en-US" dirty="0">
              <a:latin typeface="+mn-lt"/>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normAutofit fontScale="90000"/>
          </a:bodyPr>
          <a:lstStyle/>
          <a:p>
            <a:r>
              <a:rPr lang="en-CA" dirty="0" smtClean="0"/>
              <a:t>Lesson 5</a:t>
            </a:r>
            <a:br>
              <a:rPr lang="en-CA" dirty="0" smtClean="0"/>
            </a:br>
            <a:r>
              <a:rPr lang="en-CA" dirty="0" smtClean="0"/>
              <a:t>Advanced Schematic Capture</a:t>
            </a:r>
            <a:endParaRPr lang="en-US" dirty="0" smtClean="0"/>
          </a:p>
        </p:txBody>
      </p:sp>
      <p:sp>
        <p:nvSpPr>
          <p:cNvPr id="190467" name="Rectangle 3"/>
          <p:cNvSpPr>
            <a:spLocks noGrp="1" noChangeArrowheads="1"/>
          </p:cNvSpPr>
          <p:nvPr>
            <p:ph sz="quarter" idx="10"/>
          </p:nvPr>
        </p:nvSpPr>
        <p:spPr/>
        <p:txBody>
          <a:bodyPr/>
          <a:lstStyle/>
          <a:p>
            <a:r>
              <a:rPr lang="en-CA" dirty="0" smtClean="0"/>
              <a:t>Graphic Annotations</a:t>
            </a:r>
          </a:p>
          <a:p>
            <a:r>
              <a:rPr lang="en-CA" dirty="0" smtClean="0"/>
              <a:t>Description Box</a:t>
            </a:r>
          </a:p>
          <a:p>
            <a:r>
              <a:rPr lang="en-CA" dirty="0" smtClean="0"/>
              <a:t>Spreadsheet View</a:t>
            </a:r>
          </a:p>
          <a:p>
            <a:r>
              <a:rPr lang="en-CA" dirty="0" smtClean="0"/>
              <a:t>Title Blocks</a:t>
            </a:r>
            <a:endParaRPr lang="en-US" dirty="0"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r>
              <a:rPr lang="en-CA" dirty="0" smtClean="0"/>
              <a:t>Graphic Annotations</a:t>
            </a:r>
            <a:endParaRPr lang="en-US" dirty="0" smtClean="0"/>
          </a:p>
        </p:txBody>
      </p:sp>
      <p:sp>
        <p:nvSpPr>
          <p:cNvPr id="191491" name="Rectangle 3"/>
          <p:cNvSpPr>
            <a:spLocks noGrp="1" noChangeArrowheads="1"/>
          </p:cNvSpPr>
          <p:nvPr>
            <p:ph idx="1"/>
          </p:nvPr>
        </p:nvSpPr>
        <p:spPr/>
        <p:txBody>
          <a:bodyPr/>
          <a:lstStyle/>
          <a:p>
            <a:r>
              <a:rPr lang="en-CA" dirty="0" smtClean="0"/>
              <a:t>Document your schematics</a:t>
            </a:r>
          </a:p>
          <a:p>
            <a:r>
              <a:rPr lang="en-CA" dirty="0" smtClean="0"/>
              <a:t>Place meaningful:</a:t>
            </a:r>
          </a:p>
          <a:p>
            <a:pPr lvl="1"/>
            <a:r>
              <a:rPr lang="en-CA" dirty="0" smtClean="0"/>
              <a:t>Text</a:t>
            </a:r>
          </a:p>
          <a:p>
            <a:pPr lvl="1"/>
            <a:r>
              <a:rPr lang="en-CA" dirty="0" smtClean="0"/>
              <a:t>Comments</a:t>
            </a:r>
          </a:p>
          <a:p>
            <a:pPr lvl="1"/>
            <a:r>
              <a:rPr lang="en-CA" dirty="0" smtClean="0"/>
              <a:t>Pictures</a:t>
            </a:r>
          </a:p>
          <a:p>
            <a:pPr lvl="1"/>
            <a:r>
              <a:rPr lang="en-CA" dirty="0" smtClean="0"/>
              <a:t>Geometric Shapes (lines, arcs, rectangle, and so on)</a:t>
            </a:r>
          </a:p>
          <a:p>
            <a:r>
              <a:rPr lang="en-CA" b="1" dirty="0" smtClean="0"/>
              <a:t>Place»Graphics»… </a:t>
            </a:r>
          </a:p>
          <a:p>
            <a:r>
              <a:rPr lang="en-CA" dirty="0" smtClean="0"/>
              <a:t>Control visibility in the Design Toolbox</a:t>
            </a:r>
            <a:endParaRPr lang="en-US" dirty="0" smtClean="0"/>
          </a:p>
        </p:txBody>
      </p:sp>
      <p:pic>
        <p:nvPicPr>
          <p:cNvPr id="14341" name="Picture 5"/>
          <p:cNvPicPr>
            <a:picLocks noChangeAspect="1" noChangeArrowheads="1"/>
          </p:cNvPicPr>
          <p:nvPr/>
        </p:nvPicPr>
        <p:blipFill>
          <a:blip r:embed="rId3" cstate="print"/>
          <a:srcRect/>
          <a:stretch>
            <a:fillRect/>
          </a:stretch>
        </p:blipFill>
        <p:spPr bwMode="auto">
          <a:xfrm>
            <a:off x="4991100" y="1404938"/>
            <a:ext cx="1866900" cy="166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CA" dirty="0" smtClean="0"/>
              <a:t>Graphic Annotations – Text</a:t>
            </a:r>
            <a:endParaRPr lang="en-US" dirty="0" smtClean="0"/>
          </a:p>
        </p:txBody>
      </p:sp>
      <p:sp>
        <p:nvSpPr>
          <p:cNvPr id="192515" name="Rectangle 3"/>
          <p:cNvSpPr>
            <a:spLocks noGrp="1" noChangeArrowheads="1"/>
          </p:cNvSpPr>
          <p:nvPr>
            <p:ph idx="1"/>
          </p:nvPr>
        </p:nvSpPr>
        <p:spPr>
          <a:xfrm>
            <a:off x="457200" y="1285875"/>
            <a:ext cx="8229600" cy="4525963"/>
          </a:xfrm>
        </p:spPr>
        <p:txBody>
          <a:bodyPr/>
          <a:lstStyle/>
          <a:p>
            <a:pPr>
              <a:buNone/>
            </a:pPr>
            <a:r>
              <a:rPr lang="en-CA" dirty="0" smtClean="0"/>
              <a:t>Use text to add notes in the schematic diagram</a:t>
            </a:r>
            <a:endParaRPr lang="en-US" dirty="0" smtClean="0"/>
          </a:p>
        </p:txBody>
      </p:sp>
      <p:pic>
        <p:nvPicPr>
          <p:cNvPr id="192516" name="Picture 4" descr="Fig07-12_PlaceText"/>
          <p:cNvPicPr>
            <a:picLocks noChangeAspect="1" noChangeArrowheads="1"/>
          </p:cNvPicPr>
          <p:nvPr/>
        </p:nvPicPr>
        <p:blipFill>
          <a:blip r:embed="rId3" cstate="print"/>
          <a:srcRect/>
          <a:stretch>
            <a:fillRect/>
          </a:stretch>
        </p:blipFill>
        <p:spPr bwMode="auto">
          <a:xfrm>
            <a:off x="1262063" y="1785938"/>
            <a:ext cx="6596062" cy="4327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CA" dirty="0" smtClean="0"/>
              <a:t>Graphic Annotations – Comments</a:t>
            </a:r>
            <a:endParaRPr lang="en-US" dirty="0" smtClean="0"/>
          </a:p>
        </p:txBody>
      </p:sp>
      <p:sp>
        <p:nvSpPr>
          <p:cNvPr id="193539" name="Rectangle 3"/>
          <p:cNvSpPr>
            <a:spLocks noGrp="1" noChangeArrowheads="1"/>
          </p:cNvSpPr>
          <p:nvPr>
            <p:ph idx="1"/>
          </p:nvPr>
        </p:nvSpPr>
        <p:spPr/>
        <p:txBody>
          <a:bodyPr/>
          <a:lstStyle/>
          <a:p>
            <a:pPr marL="0" indent="0">
              <a:buNone/>
            </a:pPr>
            <a:r>
              <a:rPr lang="en-CA" dirty="0" smtClean="0"/>
              <a:t>Comments help to save space in the diagram and still have important notes added to a component, net, or schematic section</a:t>
            </a:r>
            <a:endParaRPr lang="en-US" dirty="0" smtClean="0"/>
          </a:p>
        </p:txBody>
      </p:sp>
      <p:pic>
        <p:nvPicPr>
          <p:cNvPr id="193540" name="Picture 5" descr="Fig07-13_PlaceComment"/>
          <p:cNvPicPr>
            <a:picLocks noChangeAspect="1" noChangeArrowheads="1"/>
          </p:cNvPicPr>
          <p:nvPr/>
        </p:nvPicPr>
        <p:blipFill>
          <a:blip r:embed="rId3" cstate="print"/>
          <a:srcRect/>
          <a:stretch>
            <a:fillRect/>
          </a:stretch>
        </p:blipFill>
        <p:spPr bwMode="auto">
          <a:xfrm>
            <a:off x="1714500" y="2506663"/>
            <a:ext cx="6354763" cy="3494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r>
              <a:rPr lang="en-CA" dirty="0" smtClean="0"/>
              <a:t>Description Box</a:t>
            </a:r>
            <a:endParaRPr lang="en-US" dirty="0" smtClean="0"/>
          </a:p>
        </p:txBody>
      </p:sp>
      <p:sp>
        <p:nvSpPr>
          <p:cNvPr id="133123" name="Rectangle 3"/>
          <p:cNvSpPr>
            <a:spLocks noGrp="1" noChangeArrowheads="1"/>
          </p:cNvSpPr>
          <p:nvPr>
            <p:ph sz="half" idx="1"/>
          </p:nvPr>
        </p:nvSpPr>
        <p:spPr/>
        <p:txBody>
          <a:bodyPr>
            <a:normAutofit lnSpcReduction="10000"/>
          </a:bodyPr>
          <a:lstStyle/>
          <a:p>
            <a:r>
              <a:rPr lang="en-CA" dirty="0" smtClean="0"/>
              <a:t>Complete Rich-Text word processor</a:t>
            </a:r>
          </a:p>
          <a:p>
            <a:r>
              <a:rPr lang="en-CA" dirty="0" smtClean="0"/>
              <a:t>Add full text document to explain your project</a:t>
            </a:r>
          </a:p>
          <a:p>
            <a:r>
              <a:rPr lang="en-CA" dirty="0" smtClean="0"/>
              <a:t>Accepts objects such as pictures, sound, video, and so on</a:t>
            </a:r>
          </a:p>
          <a:p>
            <a:r>
              <a:rPr lang="en-CA" dirty="0" smtClean="0"/>
              <a:t>Saved with the design file</a:t>
            </a:r>
          </a:p>
          <a:p>
            <a:r>
              <a:rPr lang="en-CA" dirty="0" smtClean="0"/>
              <a:t>Access through the Design Toolbox</a:t>
            </a:r>
          </a:p>
          <a:p>
            <a:r>
              <a:rPr lang="en-CA" dirty="0" smtClean="0"/>
              <a:t>Synchronize with events</a:t>
            </a:r>
          </a:p>
          <a:p>
            <a:r>
              <a:rPr lang="en-CA" dirty="0" smtClean="0"/>
              <a:t>Add forms and questionnaires</a:t>
            </a:r>
            <a:endParaRPr lang="en-US" dirty="0"/>
          </a:p>
        </p:txBody>
      </p:sp>
      <p:sp>
        <p:nvSpPr>
          <p:cNvPr id="8" name="Content Placeholder 7"/>
          <p:cNvSpPr>
            <a:spLocks noGrp="1"/>
          </p:cNvSpPr>
          <p:nvPr>
            <p:ph sz="half" idx="2"/>
          </p:nvPr>
        </p:nvSpPr>
        <p:spPr/>
        <p:txBody>
          <a:bodyPr>
            <a:normAutofit lnSpcReduction="10000"/>
          </a:bodyPr>
          <a:lstStyle/>
          <a:p>
            <a:endParaRPr lang="en-US" dirty="0"/>
          </a:p>
        </p:txBody>
      </p:sp>
      <p:pic>
        <p:nvPicPr>
          <p:cNvPr id="15362" name="Picture 2"/>
          <p:cNvPicPr>
            <a:picLocks noChangeAspect="1" noChangeArrowheads="1"/>
          </p:cNvPicPr>
          <p:nvPr/>
        </p:nvPicPr>
        <p:blipFill>
          <a:blip r:embed="rId3" cstate="print"/>
          <a:srcRect/>
          <a:stretch>
            <a:fillRect/>
          </a:stretch>
        </p:blipFill>
        <p:spPr bwMode="auto">
          <a:xfrm>
            <a:off x="4962525" y="1389820"/>
            <a:ext cx="3600450" cy="39060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en-CA" dirty="0" smtClean="0"/>
              <a:t>Spreadsheet View         Advanced Uses</a:t>
            </a:r>
            <a:endParaRPr lang="en-US" dirty="0" smtClean="0"/>
          </a:p>
        </p:txBody>
      </p:sp>
      <p:sp>
        <p:nvSpPr>
          <p:cNvPr id="196611" name="Rectangle 3"/>
          <p:cNvSpPr>
            <a:spLocks noGrp="1" noChangeArrowheads="1"/>
          </p:cNvSpPr>
          <p:nvPr>
            <p:ph idx="1"/>
          </p:nvPr>
        </p:nvSpPr>
        <p:spPr/>
        <p:txBody>
          <a:bodyPr/>
          <a:lstStyle/>
          <a:p>
            <a:r>
              <a:rPr lang="en-CA" dirty="0" smtClean="0"/>
              <a:t>Export data to Excel</a:t>
            </a:r>
            <a:r>
              <a:rPr lang="en-CA" baseline="30000" dirty="0" smtClean="0"/>
              <a:t>®</a:t>
            </a:r>
          </a:p>
          <a:p>
            <a:r>
              <a:rPr lang="en-CA" dirty="0" smtClean="0"/>
              <a:t>Change component or net properties</a:t>
            </a:r>
          </a:p>
          <a:p>
            <a:r>
              <a:rPr lang="en-CA" dirty="0" smtClean="0"/>
              <a:t>Multiple selection</a:t>
            </a:r>
          </a:p>
          <a:p>
            <a:r>
              <a:rPr lang="en-CA" dirty="0" smtClean="0"/>
              <a:t>Go to and select the component</a:t>
            </a:r>
          </a:p>
        </p:txBody>
      </p:sp>
      <p:pic>
        <p:nvPicPr>
          <p:cNvPr id="196612" name="Picture 4"/>
          <p:cNvPicPr>
            <a:picLocks noChangeAspect="1" noChangeArrowheads="1"/>
          </p:cNvPicPr>
          <p:nvPr/>
        </p:nvPicPr>
        <p:blipFill>
          <a:blip r:embed="rId3" cstate="print"/>
          <a:srcRect/>
          <a:stretch>
            <a:fillRect/>
          </a:stretch>
        </p:blipFill>
        <p:spPr bwMode="auto">
          <a:xfrm>
            <a:off x="3840163" y="393192"/>
            <a:ext cx="422275" cy="403225"/>
          </a:xfrm>
          <a:prstGeom prst="rect">
            <a:avLst/>
          </a:prstGeom>
          <a:noFill/>
          <a:ln w="9525">
            <a:noFill/>
            <a:miter lim="800000"/>
            <a:headEnd/>
            <a:tailEnd/>
          </a:ln>
        </p:spPr>
      </p:pic>
      <p:pic>
        <p:nvPicPr>
          <p:cNvPr id="196620" name="Picture 6" descr="Lab05-08_FindSelect"/>
          <p:cNvPicPr>
            <a:picLocks noChangeAspect="1" noChangeArrowheads="1"/>
          </p:cNvPicPr>
          <p:nvPr/>
        </p:nvPicPr>
        <p:blipFill>
          <a:blip r:embed="rId4" cstate="print"/>
          <a:srcRect/>
          <a:stretch>
            <a:fillRect/>
          </a:stretch>
        </p:blipFill>
        <p:spPr bwMode="auto">
          <a:xfrm>
            <a:off x="6518827" y="3295650"/>
            <a:ext cx="2172736" cy="2500313"/>
          </a:xfrm>
          <a:prstGeom prst="rect">
            <a:avLst/>
          </a:prstGeom>
          <a:noFill/>
          <a:ln w="9525">
            <a:noFill/>
            <a:miter lim="800000"/>
            <a:headEnd/>
            <a:tailEnd/>
          </a:ln>
        </p:spPr>
      </p:pic>
      <p:sp>
        <p:nvSpPr>
          <p:cNvPr id="196621" name="Line 7"/>
          <p:cNvSpPr>
            <a:spLocks noChangeShapeType="1"/>
          </p:cNvSpPr>
          <p:nvPr/>
        </p:nvSpPr>
        <p:spPr bwMode="auto">
          <a:xfrm>
            <a:off x="5530113" y="3432370"/>
            <a:ext cx="998238" cy="476918"/>
          </a:xfrm>
          <a:prstGeom prst="line">
            <a:avLst/>
          </a:prstGeom>
          <a:noFill/>
          <a:ln w="9525">
            <a:solidFill>
              <a:schemeClr val="tx1"/>
            </a:solidFill>
            <a:round/>
            <a:headEnd/>
            <a:tailEnd type="triangle" w="med" len="med"/>
          </a:ln>
        </p:spPr>
        <p:txBody>
          <a:bodyPr/>
          <a:lstStyle/>
          <a:p>
            <a:endParaRPr lang="en-CA" dirty="0"/>
          </a:p>
        </p:txBody>
      </p:sp>
      <p:grpSp>
        <p:nvGrpSpPr>
          <p:cNvPr id="196615" name="Group 16"/>
          <p:cNvGrpSpPr>
            <a:grpSpLocks/>
          </p:cNvGrpSpPr>
          <p:nvPr/>
        </p:nvGrpSpPr>
        <p:grpSpPr bwMode="auto">
          <a:xfrm>
            <a:off x="214313" y="4976813"/>
            <a:ext cx="3744912" cy="1150937"/>
            <a:chOff x="3243" y="3158"/>
            <a:chExt cx="2359" cy="725"/>
          </a:xfrm>
        </p:grpSpPr>
        <p:pic>
          <p:nvPicPr>
            <p:cNvPr id="196616" name="Picture 13" descr="note"/>
            <p:cNvPicPr>
              <a:picLocks noChangeAspect="1" noChangeArrowheads="1"/>
            </p:cNvPicPr>
            <p:nvPr/>
          </p:nvPicPr>
          <p:blipFill>
            <a:blip r:embed="rId5" cstate="print"/>
            <a:srcRect/>
            <a:stretch>
              <a:fillRect/>
            </a:stretch>
          </p:blipFill>
          <p:spPr bwMode="auto">
            <a:xfrm>
              <a:off x="3334" y="3203"/>
              <a:ext cx="165" cy="172"/>
            </a:xfrm>
            <a:prstGeom prst="rect">
              <a:avLst/>
            </a:prstGeom>
            <a:noFill/>
            <a:ln w="9525">
              <a:noFill/>
              <a:miter lim="800000"/>
              <a:headEnd/>
              <a:tailEnd/>
            </a:ln>
          </p:spPr>
        </p:pic>
        <p:sp>
          <p:nvSpPr>
            <p:cNvPr id="196617" name="Text Box 14"/>
            <p:cNvSpPr txBox="1">
              <a:spLocks noChangeArrowheads="1"/>
            </p:cNvSpPr>
            <p:nvPr/>
          </p:nvSpPr>
          <p:spPr bwMode="auto">
            <a:xfrm>
              <a:off x="3515" y="3203"/>
              <a:ext cx="2087" cy="601"/>
            </a:xfrm>
            <a:prstGeom prst="rect">
              <a:avLst/>
            </a:prstGeom>
            <a:noFill/>
            <a:ln w="9525">
              <a:noFill/>
              <a:miter lim="800000"/>
              <a:headEnd/>
              <a:tailEnd/>
            </a:ln>
          </p:spPr>
          <p:txBody>
            <a:bodyPr>
              <a:spAutoFit/>
            </a:bodyPr>
            <a:lstStyle/>
            <a:p>
              <a:r>
                <a:rPr lang="en-CA" sz="1400" b="1" dirty="0">
                  <a:latin typeface="+mn-lt"/>
                </a:rPr>
                <a:t>Note:</a:t>
              </a:r>
              <a:r>
                <a:rPr lang="en-CA" sz="1400" dirty="0">
                  <a:latin typeface="+mn-lt"/>
                </a:rPr>
                <a:t> Export to Excel</a:t>
              </a:r>
              <a:r>
                <a:rPr lang="en-CA" sz="1400" baseline="30000" dirty="0">
                  <a:latin typeface="+mn-lt"/>
                </a:rPr>
                <a:t>®</a:t>
              </a:r>
              <a:r>
                <a:rPr lang="en-CA" sz="1400" dirty="0">
                  <a:latin typeface="+mn-lt"/>
                </a:rPr>
                <a:t> available in the Power Pro edition only. In Education Edition you can select all cells and copy then paste them into Excel</a:t>
              </a:r>
              <a:r>
                <a:rPr lang="en-CA" sz="1400" baseline="30000" dirty="0">
                  <a:latin typeface="+mn-lt"/>
                </a:rPr>
                <a:t>®</a:t>
              </a:r>
              <a:r>
                <a:rPr lang="en-CA" sz="1400" dirty="0">
                  <a:latin typeface="+mn-lt"/>
                </a:rPr>
                <a:t>.</a:t>
              </a:r>
            </a:p>
          </p:txBody>
        </p:sp>
        <p:sp>
          <p:nvSpPr>
            <p:cNvPr id="196618" name="Rectangle 15"/>
            <p:cNvSpPr>
              <a:spLocks noChangeArrowheads="1"/>
            </p:cNvSpPr>
            <p:nvPr/>
          </p:nvSpPr>
          <p:spPr bwMode="auto">
            <a:xfrm>
              <a:off x="3243" y="3158"/>
              <a:ext cx="2319" cy="725"/>
            </a:xfrm>
            <a:prstGeom prst="rect">
              <a:avLst/>
            </a:prstGeom>
            <a:noFill/>
            <a:ln w="9525">
              <a:solidFill>
                <a:schemeClr val="tx1"/>
              </a:solidFill>
              <a:prstDash val="dash"/>
              <a:miter lim="800000"/>
              <a:headEnd/>
              <a:tailEnd/>
            </a:ln>
          </p:spPr>
          <p:txBody>
            <a:bodyPr wrap="none" anchor="ctr"/>
            <a:lstStyle/>
            <a:p>
              <a:endParaRPr lang="en-US" sz="1400" dirty="0">
                <a:latin typeface="+mn-lt"/>
              </a:endParaRPr>
            </a:p>
          </p:txBody>
        </p:sp>
      </p:grpSp>
      <p:pic>
        <p:nvPicPr>
          <p:cNvPr id="16387" name="Picture 3"/>
          <p:cNvPicPr>
            <a:picLocks noChangeAspect="1" noChangeArrowheads="1"/>
          </p:cNvPicPr>
          <p:nvPr/>
        </p:nvPicPr>
        <p:blipFill>
          <a:blip r:embed="rId6" cstate="print"/>
          <a:srcRect/>
          <a:stretch>
            <a:fillRect/>
          </a:stretch>
        </p:blipFill>
        <p:spPr bwMode="auto">
          <a:xfrm>
            <a:off x="5076824" y="3276600"/>
            <a:ext cx="340895" cy="32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en-CA" dirty="0" smtClean="0"/>
              <a:t>Title Blocks</a:t>
            </a:r>
            <a:endParaRPr lang="en-US" dirty="0" smtClean="0"/>
          </a:p>
        </p:txBody>
      </p:sp>
      <p:sp>
        <p:nvSpPr>
          <p:cNvPr id="135171" name="Rectangle 3"/>
          <p:cNvSpPr>
            <a:spLocks noGrp="1" noChangeArrowheads="1"/>
          </p:cNvSpPr>
          <p:nvPr>
            <p:ph idx="1"/>
          </p:nvPr>
        </p:nvSpPr>
        <p:spPr/>
        <p:txBody>
          <a:bodyPr rtlCol="0">
            <a:normAutofit/>
          </a:bodyPr>
          <a:lstStyle/>
          <a:p>
            <a:pPr fontAlgn="auto">
              <a:spcAft>
                <a:spcPts val="0"/>
              </a:spcAft>
              <a:buFont typeface="Arial" pitchFamily="34" charset="0"/>
              <a:buNone/>
              <a:defRPr/>
            </a:pPr>
            <a:r>
              <a:rPr lang="en-CA" dirty="0"/>
              <a:t>Identify the schematic</a:t>
            </a:r>
          </a:p>
          <a:p>
            <a:pPr fontAlgn="auto">
              <a:spcAft>
                <a:spcPts val="0"/>
              </a:spcAft>
              <a:buFont typeface="Arial" pitchFamily="34" charset="0"/>
              <a:buNone/>
              <a:defRPr/>
            </a:pPr>
            <a:r>
              <a:rPr lang="en-CA" dirty="0"/>
              <a:t>Document:</a:t>
            </a:r>
          </a:p>
          <a:p>
            <a:pPr>
              <a:defRPr/>
            </a:pPr>
            <a:r>
              <a:rPr lang="en-CA" dirty="0"/>
              <a:t>Title</a:t>
            </a:r>
          </a:p>
          <a:p>
            <a:pPr>
              <a:defRPr/>
            </a:pPr>
            <a:r>
              <a:rPr lang="en-CA" dirty="0"/>
              <a:t>Description</a:t>
            </a:r>
          </a:p>
          <a:p>
            <a:pPr>
              <a:defRPr/>
            </a:pPr>
            <a:r>
              <a:rPr lang="en-CA" dirty="0"/>
              <a:t>Designer</a:t>
            </a:r>
          </a:p>
          <a:p>
            <a:pPr>
              <a:defRPr/>
            </a:pPr>
            <a:r>
              <a:rPr lang="en-CA" dirty="0"/>
              <a:t>Approver</a:t>
            </a:r>
          </a:p>
          <a:p>
            <a:pPr>
              <a:defRPr/>
            </a:pPr>
            <a:r>
              <a:rPr lang="en-CA" dirty="0"/>
              <a:t>Revision</a:t>
            </a:r>
          </a:p>
          <a:p>
            <a:pPr>
              <a:defRPr/>
            </a:pPr>
            <a:r>
              <a:rPr lang="en-CA" dirty="0"/>
              <a:t>Document No.</a:t>
            </a:r>
          </a:p>
          <a:p>
            <a:pPr fontAlgn="auto">
              <a:spcAft>
                <a:spcPts val="0"/>
              </a:spcAft>
              <a:buFont typeface="Arial" pitchFamily="34" charset="0"/>
              <a:buNone/>
              <a:defRPr/>
            </a:pPr>
            <a:endParaRPr lang="en-CA" dirty="0" smtClean="0"/>
          </a:p>
          <a:p>
            <a:pPr fontAlgn="auto">
              <a:spcAft>
                <a:spcPts val="0"/>
              </a:spcAft>
              <a:buFont typeface="Arial" pitchFamily="34" charset="0"/>
              <a:buNone/>
              <a:defRPr/>
            </a:pPr>
            <a:r>
              <a:rPr lang="en-CA" dirty="0" smtClean="0"/>
              <a:t>Option </a:t>
            </a:r>
            <a:r>
              <a:rPr lang="en-CA" dirty="0"/>
              <a:t>to fix position</a:t>
            </a:r>
            <a:endParaRPr lang="en-US" dirty="0"/>
          </a:p>
        </p:txBody>
      </p:sp>
      <p:pic>
        <p:nvPicPr>
          <p:cNvPr id="17410" name="Picture 2"/>
          <p:cNvPicPr>
            <a:picLocks noChangeAspect="1" noChangeArrowheads="1"/>
          </p:cNvPicPr>
          <p:nvPr/>
        </p:nvPicPr>
        <p:blipFill>
          <a:blip r:embed="rId3" cstate="print"/>
          <a:srcRect/>
          <a:stretch>
            <a:fillRect/>
          </a:stretch>
        </p:blipFill>
        <p:spPr bwMode="auto">
          <a:xfrm>
            <a:off x="4557713" y="385763"/>
            <a:ext cx="4105275" cy="3076575"/>
          </a:xfrm>
          <a:prstGeom prst="rect">
            <a:avLst/>
          </a:prstGeom>
          <a:noFill/>
          <a:ln w="9525">
            <a:noFill/>
            <a:miter lim="800000"/>
            <a:headEnd/>
            <a:tailEnd/>
          </a:ln>
        </p:spPr>
      </p:pic>
      <p:pic>
        <p:nvPicPr>
          <p:cNvPr id="17411" name="Picture 3"/>
          <p:cNvPicPr>
            <a:picLocks noChangeAspect="1" noChangeArrowheads="1"/>
          </p:cNvPicPr>
          <p:nvPr/>
        </p:nvPicPr>
        <p:blipFill>
          <a:blip r:embed="rId4" cstate="print"/>
          <a:srcRect/>
          <a:stretch>
            <a:fillRect/>
          </a:stretch>
        </p:blipFill>
        <p:spPr bwMode="auto">
          <a:xfrm>
            <a:off x="4062413" y="4429125"/>
            <a:ext cx="4733925" cy="1562100"/>
          </a:xfrm>
          <a:prstGeom prst="rect">
            <a:avLst/>
          </a:prstGeom>
          <a:noFill/>
          <a:ln w="9525">
            <a:noFill/>
            <a:miter lim="800000"/>
            <a:headEnd/>
            <a:tailEnd/>
          </a:ln>
        </p:spPr>
      </p:pic>
      <p:sp>
        <p:nvSpPr>
          <p:cNvPr id="10" name="Up-Down Arrow 9"/>
          <p:cNvSpPr/>
          <p:nvPr/>
        </p:nvSpPr>
        <p:spPr>
          <a:xfrm>
            <a:off x="7458075" y="3524250"/>
            <a:ext cx="409575" cy="847725"/>
          </a:xfrm>
          <a:prstGeom prst="upDownArrow">
            <a:avLst/>
          </a:prstGeom>
          <a:solidFill>
            <a:schemeClr val="accent1">
              <a:lumMod val="75000"/>
            </a:schemeClr>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8.0&quot;&gt;&lt;object type=&quot;1&quot; unique_id=&quot;10001&quot;&gt;&lt;object type=&quot;8&quot; unique_id=&quot;10002&quot;&gt;&lt;/object&gt;&lt;object type=&quot;2&quot; unique_id=&quot;10003&quot;&gt;&lt;object type=&quot;3&quot; unique_id=&quot;11593&quot;&gt;&lt;property id=&quot;20148&quot; value=&quot;5&quot;/&gt;&lt;property id=&quot;20300&quot; value=&quot;Slide 1 - &amp;quot;NI MultisimTM Basics Schematic Capture &amp;amp; Simulation&amp;quot;&quot;/&gt;&lt;property id=&quot;20307&quot; value=&quot;258&quot;/&gt;&lt;/object&gt;&lt;object type=&quot;3&quot; unique_id=&quot;11594&quot;&gt;&lt;property id=&quot;20148&quot; value=&quot;5&quot;/&gt;&lt;property id=&quot;20300&quot; value=&quot;Slide 2 - &amp;quot;What You Need To Get Started&amp;quot;&quot;/&gt;&lt;property id=&quot;20307&quot; value=&quot;362&quot;/&gt;&lt;/object&gt;&lt;object type=&quot;3&quot; unique_id=&quot;11595&quot;&gt;&lt;property id=&quot;20148&quot; value=&quot;5&quot;/&gt;&lt;property id=&quot;20300&quot; value=&quot;Slide 3 - &amp;quot;File Locations&amp;quot;&quot;/&gt;&lt;property id=&quot;20307&quot; value=&quot;364&quot;/&gt;&lt;/object&gt;&lt;object type=&quot;3&quot; unique_id=&quot;11596&quot;&gt;&lt;property id=&quot;20148&quot; value=&quot;5&quot;/&gt;&lt;property id=&quot;20300&quot; value=&quot;Slide 4 - &amp;quot;Getting the Most out of this Course&amp;quot;&quot;/&gt;&lt;property id=&quot;20307&quot; value=&quot;261&quot;/&gt;&lt;/object&gt;&lt;object type=&quot;3&quot; unique_id=&quot;11597&quot;&gt;&lt;property id=&quot;20148&quot; value=&quot;5&quot;/&gt;&lt;property id=&quot;20300&quot; value=&quot;Slide 5 - &amp;quot;Course Learning Map&amp;quot;&quot;/&gt;&lt;property id=&quot;20307&quot; value=&quot;365&quot;/&gt;&lt;/object&gt;&lt;object type=&quot;3&quot; unique_id=&quot;11598&quot;&gt;&lt;property id=&quot;20148&quot; value=&quot;5&quot;/&gt;&lt;property id=&quot;20300&quot; value=&quot;Slide 6 - &amp;quot;Course Goals&amp;quot;&quot;/&gt;&lt;property id=&quot;20307&quot; value=&quot;263&quot;/&gt;&lt;/object&gt;&lt;object type=&quot;3&quot; unique_id=&quot;11599&quot;&gt;&lt;property id=&quot;20148&quot; value=&quot;5&quot;/&gt;&lt;property id=&quot;20300&quot; value=&quot;Slide 7 - &amp;quot;Lesson 1 Schematic Capture&amp;quot;&quot;/&gt;&lt;property id=&quot;20307&quot; value=&quot;264&quot;/&gt;&lt;/object&gt;&lt;object type=&quot;3&quot; unique_id=&quot;11600&quot;&gt;&lt;property id=&quot;20148&quot; value=&quot;5&quot;/&gt;&lt;property id=&quot;20300&quot; value=&quot;Slide 8 - &amp;quot;What is Multisim?&amp;quot;&quot;/&gt;&lt;property id=&quot;20307&quot; value=&quot;265&quot;/&gt;&lt;/object&gt;&lt;object type=&quot;3&quot; unique_id=&quot;11601&quot;&gt;&lt;property id=&quot;20148&quot; value=&quot;5&quot;/&gt;&lt;property id=&quot;20300&quot; value=&quot;Slide 9 - &amp;quot;Benefits of Integrated Capture &amp;amp; Simulation&amp;quot;&quot;/&gt;&lt;property id=&quot;20307&quot; value=&quot;266&quot;/&gt;&lt;/object&gt;&lt;object type=&quot;3&quot; unique_id=&quot;11602&quot;&gt;&lt;property id=&quot;20148&quot; value=&quot;5&quot;/&gt;&lt;property id=&quot;20300&quot; value=&quot;Slide 10 - &amp;quot;The Design Process&amp;quot;&quot;/&gt;&lt;property id=&quot;20307&quot; value=&quot;267&quot;/&gt;&lt;/object&gt;&lt;object type=&quot;3&quot; unique_id=&quot;11603&quot;&gt;&lt;property id=&quot;20148&quot; value=&quot;5&quot;/&gt;&lt;property id=&quot;20300&quot; value=&quot;Slide 11 - &amp;quot;The Multisim GUI&amp;quot;&quot;/&gt;&lt;property id=&quot;20307&quot; value=&quot;268&quot;/&gt;&lt;/object&gt;&lt;object type=&quot;3&quot; unique_id=&quot;11604&quot;&gt;&lt;property id=&quot;20148&quot; value=&quot;5&quot;/&gt;&lt;property id=&quot;20300&quot; value=&quot;Slide 12 - &amp;quot;Global Options&amp;quot;&quot;/&gt;&lt;property id=&quot;20307&quot; value=&quot;269&quot;/&gt;&lt;/object&gt;&lt;object type=&quot;3&quot; unique_id=&quot;11605&quot;&gt;&lt;property id=&quot;20148&quot; value=&quot;5&quot;/&gt;&lt;property id=&quot;20300&quot; value=&quot;Slide 13 - &amp;quot;Global Options       Simulation tab&amp;quot;&quot;/&gt;&lt;property id=&quot;20307&quot; value=&quot;270&quot;/&gt;&lt;/object&gt;&lt;object type=&quot;3&quot; unique_id=&quot;11606&quot;&gt;&lt;property id=&quot;20148&quot; value=&quot;5&quot;/&gt;&lt;property id=&quot;20300&quot; value=&quot;Slide 14 - &amp;quot;Global Options       General tab&amp;quot;&quot;/&gt;&lt;property id=&quot;20307&quot; value=&quot;271&quot;/&gt;&lt;/object&gt;&lt;object type=&quot;3&quot; unique_id=&quot;11607&quot;&gt;&lt;property id=&quot;20148&quot; value=&quot;5&quot;/&gt;&lt;property id=&quot;20300&quot; value=&quot;Slide 15 - &amp;quot;Sheet Properties&amp;quot;&quot;/&gt;&lt;property id=&quot;20307&quot; value=&quot;272&quot;/&gt;&lt;/object&gt;&lt;object type=&quot;3&quot; unique_id=&quot;11608&quot;&gt;&lt;property id=&quot;20148&quot; value=&quot;5&quot;/&gt;&lt;property id=&quot;20300&quot; value=&quot;Slide 16 - &amp;quot;Sheet Properties—Sheet visibility tab&amp;quot;&quot;/&gt;&lt;property id=&quot;20307&quot; value=&quot;273&quot;/&gt;&lt;/object&gt;&lt;object type=&quot;3&quot; unique_id=&quot;11609&quot;&gt;&lt;property id=&quot;20148&quot; value=&quot;5&quot;/&gt;&lt;property id=&quot;20300&quot; value=&quot;Slide 17 - &amp;quot;Toolbars and Menus&amp;quot;&quot;/&gt;&lt;property id=&quot;20307&quot; value=&quot;274&quot;/&gt;&lt;/object&gt;&lt;object type=&quot;3&quot; unique_id=&quot;11610&quot;&gt;&lt;property id=&quot;20148&quot; value=&quot;5&quot;/&gt;&lt;property id=&quot;20300&quot; value=&quot;Slide 18 - &amp;quot;Customize the Environment&amp;quot;&quot;/&gt;&lt;property id=&quot;20307&quot; value=&quot;275&quot;/&gt;&lt;/object&gt;&lt;object type=&quot;3&quot; unique_id=&quot;11611&quot;&gt;&lt;property id=&quot;20148&quot; value=&quot;5&quot;/&gt;&lt;property id=&quot;20300&quot; value=&quot;Slide 19 - &amp;quot;Design Toolbox&amp;quot;&quot;/&gt;&lt;property id=&quot;20307&quot; value=&quot;277&quot;/&gt;&lt;/object&gt;&lt;object type=&quot;3&quot; unique_id=&quot;11612&quot;&gt;&lt;property id=&quot;20148&quot; value=&quot;5&quot;/&gt;&lt;property id=&quot;20300&quot; value=&quot;Slide 20 - &amp;quot;Design Toolbox       Hierarchy tab&amp;quot;&quot;/&gt;&lt;property id=&quot;20307&quot; value=&quot;278&quot;/&gt;&lt;/object&gt;&lt;object type=&quot;3&quot; unique_id=&quot;11613&quot;&gt;&lt;property id=&quot;20148&quot; value=&quot;5&quot;/&gt;&lt;property id=&quot;20300&quot; value=&quot;Slide 21 - &amp;quot;Spreadsheet View&amp;quot;&quot;/&gt;&lt;property id=&quot;20307&quot; value=&quot;279&quot;/&gt;&lt;/object&gt;&lt;object type=&quot;3&quot; unique_id=&quot;11614&quot;&gt;&lt;property id=&quot;20148&quot; value=&quot;5&quot;/&gt;&lt;property id=&quot;20300&quot; value=&quot;Slide 22 - &amp;quot;Workspace Area&amp;quot;&quot;/&gt;&lt;property id=&quot;20307&quot; value=&quot;281&quot;/&gt;&lt;/object&gt;&lt;object type=&quot;3&quot; unique_id=&quot;11615&quot;&gt;&lt;property id=&quot;20148&quot; value=&quot;5&quot;/&gt;&lt;property id=&quot;20300&quot; value=&quot;Slide 23 - &amp;quot;Schematic Capture&amp;quot;&quot;/&gt;&lt;property id=&quot;20307&quot; value=&quot;282&quot;/&gt;&lt;/object&gt;&lt;object type=&quot;3&quot; unique_id=&quot;11616&quot;&gt;&lt;property id=&quot;20148&quot; value=&quot;5&quot;/&gt;&lt;property id=&quot;20300&quot; value=&quot;Slide 24 - &amp;quot;Components&amp;quot;&quot;/&gt;&lt;property id=&quot;20307&quot; value=&quot;283&quot;/&gt;&lt;/object&gt;&lt;object type=&quot;3&quot; unique_id=&quot;11617&quot;&gt;&lt;property id=&quot;20148&quot; value=&quot;5&quot;/&gt;&lt;property id=&quot;20300&quot; value=&quot;Slide 25 - &amp;quot;Components—Properties&amp;quot;&quot;/&gt;&lt;property id=&quot;20307&quot; value=&quot;284&quot;/&gt;&lt;/object&gt;&lt;object type=&quot;3&quot; unique_id=&quot;11618&quot;&gt;&lt;property id=&quot;20148&quot; value=&quot;5&quot;/&gt;&lt;property id=&quot;20300&quot; value=&quot;Slide 26 - &amp;quot;Components—Edit Component in DB&amp;quot;&quot;/&gt;&lt;property id=&quot;20307&quot; value=&quot;285&quot;/&gt;&lt;/object&gt;&lt;object type=&quot;3&quot; unique_id=&quot;11619&quot;&gt;&lt;property id=&quot;20148&quot; value=&quot;5&quot;/&gt;&lt;property id=&quot;20300&quot; value=&quot;Slide 27 - &amp;quot;Components —Virtual, Real, Layout-only&amp;quot;&quot;/&gt;&lt;property id=&quot;20307&quot; value=&quot;286&quot;/&gt;&lt;/object&gt;&lt;object type=&quot;3&quot; unique_id=&quot;11620&quot;&gt;&lt;property id=&quot;20148&quot; value=&quot;5&quot;/&gt;&lt;property id=&quot;20300&quot; value=&quot;Slide 28 - &amp;quot;Component Database&amp;quot;&quot;/&gt;&lt;property id=&quot;20307&quot; value=&quot;287&quot;/&gt;&lt;/object&gt;&lt;object type=&quot;3&quot; unique_id=&quot;11621&quot;&gt;&lt;property id=&quot;20148&quot; value=&quot;5&quot;/&gt;&lt;property id=&quot;20300&quot; value=&quot;Slide 29 - &amp;quot;Component Database&amp;quot;&quot;/&gt;&lt;property id=&quot;20307&quot; value=&quot;288&quot;/&gt;&lt;/object&gt;&lt;object type=&quot;3&quot; unique_id=&quot;11622&quot;&gt;&lt;property id=&quot;20148&quot; value=&quot;5&quot;/&gt;&lt;property id=&quot;20300&quot; value=&quot;Slide 30 - &amp;quot;Component Browser&amp;quot;&quot;/&gt;&lt;property id=&quot;20307&quot; value=&quot;289&quot;/&gt;&lt;/object&gt;&lt;object type=&quot;3&quot; unique_id=&quot;11623&quot;&gt;&lt;property id=&quot;20148&quot; value=&quot;5&quot;/&gt;&lt;property id=&quot;20300&quot; value=&quot;Slide 31&quot;/&gt;&lt;property id=&quot;20307&quot; value=&quot;363&quot;/&gt;&lt;/object&gt;&lt;object type=&quot;3&quot; unique_id=&quot;11624&quot;&gt;&lt;property id=&quot;20148&quot; value=&quot;5&quot;/&gt;&lt;property id=&quot;20300&quot; value=&quot;Slide 32 - &amp;quot;Placing a Component&amp;quot;&quot;/&gt;&lt;property id=&quot;20307&quot; value=&quot;291&quot;/&gt;&lt;/object&gt;&lt;object type=&quot;3&quot; unique_id=&quot;11625&quot;&gt;&lt;property id=&quot;20148&quot; value=&quot;5&quot;/&gt;&lt;property id=&quot;20300&quot; value=&quot;Slide 33 - &amp;quot;Placing Multi-section Components&amp;quot;&quot;/&gt;&lt;property id=&quot;20307&quot; value=&quot;292&quot;/&gt;&lt;/object&gt;&lt;object type=&quot;3&quot; unique_id=&quot;11626&quot;&gt;&lt;property id=&quot;20148&quot; value=&quot;5&quot;/&gt;&lt;property id=&quot;20300&quot; value=&quot;Slide 34 - &amp;quot;Component Toolbar and the In-Use List&amp;quot;&quot;/&gt;&lt;property id=&quot;20307&quot; value=&quot;293&quot;/&gt;&lt;/object&gt;&lt;object type=&quot;3&quot; unique_id=&quot;11627&quot;&gt;&lt;property id=&quot;20148&quot; value=&quot;5&quot;/&gt;&lt;property id=&quot;20300&quot; value=&quot;Slide 35 - &amp;quot;Rotating a Component&amp;quot;&quot;/&gt;&lt;property id=&quot;20307&quot; value=&quot;294&quot;/&gt;&lt;/object&gt;&lt;object type=&quot;3&quot; unique_id=&quot;11628&quot;&gt;&lt;property id=&quot;20148&quot; value=&quot;5&quot;/&gt;&lt;property id=&quot;20300&quot; value=&quot;Slide 36 - &amp;quot;Component Search&amp;quot;&quot;/&gt;&lt;property id=&quot;20307&quot; value=&quot;295&quot;/&gt;&lt;/object&gt;&lt;object type=&quot;3&quot; unique_id=&quot;11629&quot;&gt;&lt;property id=&quot;20148&quot; value=&quot;5&quot;/&gt;&lt;property id=&quot;20300&quot; value=&quot;Slide 37 - &amp;quot;Component Search—Results&amp;quot;&quot;/&gt;&lt;property id=&quot;20307&quot; value=&quot;296&quot;/&gt;&lt;/object&gt;&lt;object type=&quot;3&quot; unique_id=&quot;11630&quot;&gt;&lt;property id=&quot;20148&quot; value=&quot;5&quot;/&gt;&lt;property id=&quot;20300&quot; value=&quot;Slide 38 - &amp;quot;Nets&amp;quot;&quot;/&gt;&lt;property id=&quot;20307&quot; value=&quot;297&quot;/&gt;&lt;/object&gt;&lt;object type=&quot;3&quot; unique_id=&quot;11631&quot;&gt;&lt;property id=&quot;20148&quot; value=&quot;5&quot;/&gt;&lt;property id=&quot;20300&quot; value=&quot;Slide 39 - &amp;quot;Nets&amp;quot;&quot;/&gt;&lt;property id=&quot;20307&quot; value=&quot;298&quot;/&gt;&lt;/object&gt;&lt;object type=&quot;3&quot; unique_id=&quot;11632&quot;&gt;&lt;property id=&quot;20148&quot; value=&quot;5&quot;/&gt;&lt;property id=&quot;20300&quot; value=&quot;Slide 40 - &amp;quot;Junction Dots&amp;quot;&quot;/&gt;&lt;property id=&quot;20307&quot; value=&quot;299&quot;/&gt;&lt;/object&gt;&lt;object type=&quot;3&quot; unique_id=&quot;11633&quot;&gt;&lt;property id=&quot;20148&quot; value=&quot;5&quot;/&gt;&lt;property id=&quot;20300&quot; value=&quot;Slide 41 - &amp;quot;Methods for Wiring—Automatic&amp;quot;&quot;/&gt;&lt;property id=&quot;20307&quot; value=&quot;300&quot;/&gt;&lt;/object&gt;&lt;object type=&quot;3&quot; unique_id=&quot;11634&quot;&gt;&lt;property id=&quot;20148&quot; value=&quot;5&quot;/&gt;&lt;property id=&quot;20300&quot; value=&quot;Slide 42 - &amp;quot;Methods for Wiring—Touching Pins&amp;quot;&quot;/&gt;&lt;property id=&quot;20307&quot; value=&quot;301&quot;/&gt;&lt;/object&gt;&lt;object type=&quot;3&quot; unique_id=&quot;11635&quot;&gt;&lt;property id=&quot;20148&quot; value=&quot;5&quot;/&gt;&lt;property id=&quot;20300&quot; value=&quot;Slide 43 - &amp;quot;Methods for Wiring—Dropping &amp;quot;&quot;/&gt;&lt;property id=&quot;20307&quot; value=&quot;302&quot;/&gt;&lt;/object&gt;&lt;object type=&quot;3&quot; unique_id=&quot;11636&quot;&gt;&lt;property id=&quot;20148&quot; value=&quot;5&quot;/&gt;&lt;property id=&quot;20300&quot; value=&quot;Slide 44 - &amp;quot;Changing Wire Properties&amp;quot;&quot;/&gt;&lt;property id=&quot;20307&quot; value=&quot;303&quot;/&gt;&lt;/object&gt;&lt;object type=&quot;3&quot; unique_id=&quot;11637&quot;&gt;&lt;property id=&quot;20148&quot; value=&quot;5&quot;/&gt;&lt;property id=&quot;20300&quot; value=&quot;Slide 45 - &amp;quot;Moving Wires&amp;quot;&quot;/&gt;&lt;property id=&quot;20307&quot; value=&quot;304&quot;/&gt;&lt;/object&gt;&lt;object type=&quot;3&quot; unique_id=&quot;11638&quot;&gt;&lt;property id=&quot;20148&quot; value=&quot;5&quot;/&gt;&lt;property id=&quot;20300&quot; value=&quot;Slide 46 - &amp;quot;Re-wiring a Net&amp;quot;&quot;/&gt;&lt;property id=&quot;20307&quot; value=&quot;305&quot;/&gt;&lt;/object&gt;&lt;object type=&quot;3&quot; unique_id=&quot;11639&quot;&gt;&lt;property id=&quot;20148&quot; value=&quot;5&quot;/&gt;&lt;property id=&quot;20300&quot; value=&quot;Slide 47 - &amp;quot;Virtual Wiring&amp;quot;&quot;/&gt;&lt;property id=&quot;20307&quot; value=&quot;306&quot;/&gt;&lt;/object&gt;&lt;object type=&quot;3&quot; unique_id=&quot;11640&quot;&gt;&lt;property id=&quot;20148&quot; value=&quot;5&quot;/&gt;&lt;property id=&quot;20300&quot; value=&quot;Slide 48 - &amp;quot;Virtual Wiring&amp;quot;&quot;/&gt;&lt;property id=&quot;20307&quot; value=&quot;361&quot;/&gt;&lt;/object&gt;&lt;object type=&quot;3&quot; unique_id=&quot;11641&quot;&gt;&lt;property id=&quot;20148&quot; value=&quot;5&quot;/&gt;&lt;property id=&quot;20300&quot; value=&quot;Slide 49 - &amp;quot;Lesson 1 Exercises Drawing a Schematic&amp;quot;&quot;/&gt;&lt;property id=&quot;20307&quot; value=&quot;307&quot;/&gt;&lt;/object&gt;&lt;object type=&quot;3&quot; unique_id=&quot;11642&quot;&gt;&lt;property id=&quot;20148&quot; value=&quot;5&quot;/&gt;&lt;property id=&quot;20300&quot; value=&quot;Slide 50 - &amp;quot;Lesson 2 Simulation and Virtual Instruments&amp;quot;&quot;/&gt;&lt;property id=&quot;20307&quot; value=&quot;308&quot;/&gt;&lt;/object&gt;&lt;object type=&quot;3&quot; unique_id=&quot;11643&quot;&gt;&lt;property id=&quot;20148&quot; value=&quot;5&quot;/&gt;&lt;property id=&quot;20300&quot; value=&quot;Slide 51 - &amp;quot;Multisim Treats Simulation Differently&amp;quot;&quot;/&gt;&lt;property id=&quot;20307&quot; value=&quot;309&quot;/&gt;&lt;/object&gt;&lt;object type=&quot;3&quot; unique_id=&quot;11644&quot;&gt;&lt;property id=&quot;20148&quot; value=&quot;5&quot;/&gt;&lt;property id=&quot;20300&quot; value=&quot;Slide 52 - &amp;quot;Types of Simulation&amp;quot;&quot;/&gt;&lt;property id=&quot;20307&quot; value=&quot;310&quot;/&gt;&lt;/object&gt;&lt;object type=&quot;3&quot; unique_id=&quot;11645&quot;&gt;&lt;property id=&quot;20148&quot; value=&quot;5&quot;/&gt;&lt;property id=&quot;20300&quot; value=&quot;Slide 53 - &amp;quot;Simulation Models&amp;quot;&quot;/&gt;&lt;property id=&quot;20307&quot; value=&quot;311&quot;/&gt;&lt;/object&gt;&lt;object type=&quot;3&quot; unique_id=&quot;11646&quot;&gt;&lt;property id=&quot;20148&quot; value=&quot;5&quot;/&gt;&lt;property id=&quot;20300&quot; value=&quot;Slide 54 - &amp;quot;Multiple Models Available&amp;quot;&quot;/&gt;&lt;property id=&quot;20307&quot; value=&quot;312&quot;/&gt;&lt;/object&gt;&lt;object type=&quot;3&quot; unique_id=&quot;11647&quot;&gt;&lt;property id=&quot;20148&quot; value=&quot;5&quot;/&gt;&lt;property id=&quot;20300&quot; value=&quot;Slide 55 - &amp;quot;Observing a Circuit Simulation&amp;quot;&quot;/&gt;&lt;property id=&quot;20307&quot; value=&quot;313&quot;/&gt;&lt;/object&gt;&lt;object type=&quot;3&quot; unique_id=&quot;11648&quot;&gt;&lt;property id=&quot;20148&quot; value=&quot;5&quot;/&gt;&lt;property id=&quot;20300&quot; value=&quot;Slide 56 - &amp;quot;Creating Circuits for Simulation&amp;quot;&quot;/&gt;&lt;property id=&quot;20307&quot; value=&quot;314&quot;/&gt;&lt;/object&gt;&lt;object type=&quot;3&quot; unique_id=&quot;11649&quot;&gt;&lt;property id=&quot;20148&quot; value=&quot;5&quot;/&gt;&lt;property id=&quot;20300&quot; value=&quot;Slide 57 - &amp;quot;Simulation with Real-world Signals&amp;quot;&quot;/&gt;&lt;property id=&quot;20307&quot; value=&quot;315&quot;/&gt;&lt;/object&gt;&lt;object type=&quot;3&quot; unique_id=&quot;11650&quot;&gt;&lt;property id=&quot;20148&quot; value=&quot;5&quot;/&gt;&lt;property id=&quot;20300&quot; value=&quot;Slide 58 - &amp;quot;LabVIEW and LabVIEW SignalExpress&amp;quot;&quot;/&gt;&lt;property id=&quot;20307&quot; value=&quot;316&quot;/&gt;&lt;/object&gt;&lt;object type=&quot;3&quot; unique_id=&quot;11651&quot;&gt;&lt;property id=&quot;20148&quot; value=&quot;5&quot;/&gt;&lt;property id=&quot;20300&quot; value=&quot;Slide 59 - &amp;quot;Virtual Instruments&amp;quot;&quot;/&gt;&lt;property id=&quot;20307&quot; value=&quot;317&quot;/&gt;&lt;/object&gt;&lt;object type=&quot;3&quot; unique_id=&quot;11652&quot;&gt;&lt;property id=&quot;20148&quot; value=&quot;5&quot;/&gt;&lt;property id=&quot;20300&quot; value=&quot;Slide 60 - &amp;quot;Virtual Instruments—Front Panel&amp;quot;&quot;/&gt;&lt;property id=&quot;20307&quot; value=&quot;318&quot;/&gt;&lt;/object&gt;&lt;object type=&quot;3&quot; unique_id=&quot;11653&quot;&gt;&lt;property id=&quot;20148&quot; value=&quot;5&quot;/&gt;&lt;property id=&quot;20300&quot; value=&quot;Slide 61 - &amp;quot;Using Instruments in Circuits&amp;quot;&quot;/&gt;&lt;property id=&quot;20307&quot; value=&quot;319&quot;/&gt;&lt;/object&gt;&lt;object type=&quot;3&quot; unique_id=&quot;11654&quot;&gt;&lt;property id=&quot;20148&quot; value=&quot;5&quot;/&gt;&lt;property id=&quot;20300&quot; value=&quot;Slide 62 - &amp;quot;Measurement Probe&amp;quot;&quot;/&gt;&lt;property id=&quot;20307&quot; value=&quot;320&quot;/&gt;&lt;/object&gt;&lt;object type=&quot;3&quot; unique_id=&quot;11655&quot;&gt;&lt;property id=&quot;20148&quot; value=&quot;5&quot;/&gt;&lt;property id=&quot;20300&quot; value=&quot;Slide 63 - &amp;quot;Lesson 2 Exercises Working with Instruments&amp;quot;&quot;/&gt;&lt;property id=&quot;20307&quot; value=&quot;321&quot;/&gt;&lt;/object&gt;&lt;object type=&quot;3&quot; unique_id=&quot;11656&quot;&gt;&lt;property id=&quot;20148&quot; value=&quot;5&quot;/&gt;&lt;property id=&quot;20300&quot; value=&quot;Slide 64 - &amp;quot;Lesson 3 Analyses&amp;quot;&quot;/&gt;&lt;property id=&quot;20307&quot; value=&quot;322&quot;/&gt;&lt;/object&gt;&lt;object type=&quot;3&quot; unique_id=&quot;11657&quot;&gt;&lt;property id=&quot;20148&quot; value=&quot;5&quot;/&gt;&lt;property id=&quot;20300&quot; value=&quot;Slide 65 - &amp;quot;Analyses in Multisim&amp;quot;&quot;/&gt;&lt;property id=&quot;20307&quot; value=&quot;323&quot;/&gt;&lt;/object&gt;&lt;object type=&quot;3&quot; unique_id=&quot;11658&quot;&gt;&lt;property id=&quot;20148&quot; value=&quot;5&quot;/&gt;&lt;property id=&quot;20300&quot; value=&quot;Slide 66 - &amp;quot;Analyses in Multisim&amp;quot;&quot;/&gt;&lt;property id=&quot;20307&quot; value=&quot;324&quot;/&gt;&lt;/object&gt;&lt;object type=&quot;3&quot; unique_id=&quot;11659&quot;&gt;&lt;property id=&quot;20148&quot; value=&quot;5&quot;/&gt;&lt;property id=&quot;20300&quot; value=&quot;Slide 67 - &amp;quot;Using Analyses&amp;quot;&quot;/&gt;&lt;property id=&quot;20307&quot; value=&quot;325&quot;/&gt;&lt;/object&gt;&lt;object type=&quot;3&quot; unique_id=&quot;11660&quot;&gt;&lt;property id=&quot;20148&quot; value=&quot;5&quot;/&gt;&lt;property id=&quot;20300&quot; value=&quot;Slide 68 - &amp;quot;Selecting Output Variables&amp;quot;&quot;/&gt;&lt;property id=&quot;20307&quot; value=&quot;326&quot;/&gt;&lt;/object&gt;&lt;object type=&quot;3&quot; unique_id=&quot;11661&quot;&gt;&lt;property id=&quot;20148&quot; value=&quot;5&quot;/&gt;&lt;property id=&quot;20300&quot; value=&quot;Slide 69 - &amp;quot;Adding Custom Expressions&amp;quot;&quot;/&gt;&lt;property id=&quot;20307&quot; value=&quot;327&quot;/&gt;&lt;/object&gt;&lt;object type=&quot;3&quot; unique_id=&quot;11662&quot;&gt;&lt;property id=&quot;20148&quot; value=&quot;5&quot;/&gt;&lt;property id=&quot;20300&quot; value=&quot;Slide 70 - &amp;quot;The Grapher&amp;quot;&quot;/&gt;&lt;property id=&quot;20307&quot; value=&quot;328&quot;/&gt;&lt;/object&gt;&lt;object type=&quot;3&quot; unique_id=&quot;11663&quot;&gt;&lt;property id=&quot;20148&quot; value=&quot;5&quot;/&gt;&lt;property id=&quot;20300&quot; value=&quot;Slide 71 - &amp;quot;The Grapher—Cursors&amp;quot;&quot;/&gt;&lt;property id=&quot;20307&quot; value=&quot;329&quot;/&gt;&lt;/object&gt;&lt;object type=&quot;3&quot; unique_id=&quot;11664&quot;&gt;&lt;property id=&quot;20148&quot; value=&quot;5&quot;/&gt;&lt;property id=&quot;20300&quot; value=&quot;Slide 72 - &amp;quot;The Grapher—Overlay Traces&amp;quot;&quot;/&gt;&lt;property id=&quot;20307&quot; value=&quot;330&quot;/&gt;&lt;/object&gt;&lt;object type=&quot;3&quot; unique_id=&quot;11665&quot;&gt;&lt;property id=&quot;20148&quot; value=&quot;5&quot;/&gt;&lt;property id=&quot;20300&quot; value=&quot;Slide 73 - &amp;quot;The Grapher—Properties&amp;quot;&quot;/&gt;&lt;property id=&quot;20307&quot; value=&quot;331&quot;/&gt;&lt;/object&gt;&lt;object type=&quot;3&quot; unique_id=&quot;11666&quot;&gt;&lt;property id=&quot;20148&quot; value=&quot;5&quot;/&gt;&lt;property id=&quot;20300&quot; value=&quot;Slide 74 - &amp;quot;The Grapher—Mixed Displays&amp;quot;&quot;/&gt;&lt;property id=&quot;20307&quot; value=&quot;332&quot;/&gt;&lt;/object&gt;&lt;object type=&quot;3&quot; unique_id=&quot;11667&quot;&gt;&lt;property id=&quot;20148&quot; value=&quot;5&quot;/&gt;&lt;property id=&quot;20300&quot; value=&quot;Slide 75 - &amp;quot;Lesson 3 Exercises Working with Analyses&amp;quot;&quot;/&gt;&lt;property id=&quot;20307&quot; value=&quot;333&quot;/&gt;&lt;/object&gt;&lt;object type=&quot;3&quot; unique_id=&quot;11668&quot;&gt;&lt;property id=&quot;20148&quot; value=&quot;5&quot;/&gt;&lt;property id=&quot;20300&quot; value=&quot;Slide 76 - &amp;quot;Lesson 4 Results and Post-processing&amp;quot;&quot;/&gt;&lt;property id=&quot;20307&quot; value=&quot;334&quot;/&gt;&lt;/object&gt;&lt;object type=&quot;3&quot; unique_id=&quot;11669&quot;&gt;&lt;property id=&quot;20148&quot; value=&quot;5&quot;/&gt;&lt;property id=&quot;20300&quot; value=&quot;Slide 77 - &amp;quot;The Postprocessor&amp;quot;&quot;/&gt;&lt;property id=&quot;20307&quot; value=&quot;335&quot;/&gt;&lt;/object&gt;&lt;object type=&quot;3&quot; unique_id=&quot;11670&quot;&gt;&lt;property id=&quot;20148&quot; value=&quot;5&quot;/&gt;&lt;property id=&quot;20300&quot; value=&quot;Slide 78 - &amp;quot;Using the Postprocessor&amp;quot;&quot;/&gt;&lt;property id=&quot;20307&quot; value=&quot;336&quot;/&gt;&lt;/object&gt;&lt;object type=&quot;3&quot; unique_id=&quot;11671&quot;&gt;&lt;property id=&quot;20148&quot; value=&quot;5&quot;/&gt;&lt;property id=&quot;20300&quot; value=&quot;Slide 79 - &amp;quot;Using the Postprocessor – Expression Tab&amp;quot;&quot;/&gt;&lt;property id=&quot;20307&quot; value=&quot;337&quot;/&gt;&lt;/object&gt;&lt;object type=&quot;3&quot; unique_id=&quot;11672&quot;&gt;&lt;property id=&quot;20148&quot; value=&quot;5&quot;/&gt;&lt;property id=&quot;20300&quot; value=&quot;Slide 80 - &amp;quot;Using the Postprocessor – Graph Tab&amp;quot;&quot;/&gt;&lt;property id=&quot;20307&quot; value=&quot;338&quot;/&gt;&lt;/object&gt;&lt;object type=&quot;3&quot; unique_id=&quot;11673&quot;&gt;&lt;property id=&quot;20148&quot; value=&quot;5&quot;/&gt;&lt;property id=&quot;20300&quot; value=&quot;Slide 81 - &amp;quot;Viewing Results from the Postprocessor&amp;quot;&quot;/&gt;&lt;property id=&quot;20307&quot; value=&quot;339&quot;/&gt;&lt;/object&gt;&lt;object type=&quot;3&quot; unique_id=&quot;11674&quot;&gt;&lt;property id=&quot;20148&quot; value=&quot;5&quot;/&gt;&lt;property id=&quot;20300&quot; value=&quot;Slide 82 - &amp;quot;Lesson 4 Exercises Working with Results&amp;quot;&quot;/&gt;&lt;property id=&quot;20307&quot; value=&quot;340&quot;/&gt;&lt;/object&gt;&lt;object type=&quot;3&quot; unique_id=&quot;11675&quot;&gt;&lt;property id=&quot;20148&quot; value=&quot;5&quot;/&gt;&lt;property id=&quot;20300&quot; value=&quot;Slide 83 - &amp;quot;Lesson 5 Advanced Schematic Capture&amp;quot;&quot;/&gt;&lt;property id=&quot;20307&quot; value=&quot;341&quot;/&gt;&lt;/object&gt;&lt;object type=&quot;3&quot; unique_id=&quot;11676&quot;&gt;&lt;property id=&quot;20148&quot; value=&quot;5&quot;/&gt;&lt;property id=&quot;20300&quot; value=&quot;Slide 84 - &amp;quot;Graphic Annotations&amp;quot;&quot;/&gt;&lt;property id=&quot;20307&quot; value=&quot;342&quot;/&gt;&lt;/object&gt;&lt;object type=&quot;3&quot; unique_id=&quot;11677&quot;&gt;&lt;property id=&quot;20148&quot; value=&quot;5&quot;/&gt;&lt;property id=&quot;20300&quot; value=&quot;Slide 85 - &amp;quot;Graphic Annotations – Text&amp;quot;&quot;/&gt;&lt;property id=&quot;20307&quot; value=&quot;343&quot;/&gt;&lt;/object&gt;&lt;object type=&quot;3&quot; unique_id=&quot;11678&quot;&gt;&lt;property id=&quot;20148&quot; value=&quot;5&quot;/&gt;&lt;property id=&quot;20300&quot; value=&quot;Slide 86 - &amp;quot;Graphic Annotations – Comments&amp;quot;&quot;/&gt;&lt;property id=&quot;20307&quot; value=&quot;344&quot;/&gt;&lt;/object&gt;&lt;object type=&quot;3&quot; unique_id=&quot;11679&quot;&gt;&lt;property id=&quot;20148&quot; value=&quot;5&quot;/&gt;&lt;property id=&quot;20300&quot; value=&quot;Slide 87 - &amp;quot;Description Box&amp;quot;&quot;/&gt;&lt;property id=&quot;20307&quot; value=&quot;345&quot;/&gt;&lt;/object&gt;&lt;object type=&quot;3&quot; unique_id=&quot;11680&quot;&gt;&lt;property id=&quot;20148&quot; value=&quot;5&quot;/&gt;&lt;property id=&quot;20300&quot; value=&quot;Slide 88 - &amp;quot;Spreadsheet View         Advanced Uses&amp;quot;&quot;/&gt;&lt;property id=&quot;20307&quot; value=&quot;347&quot;/&gt;&lt;/object&gt;&lt;object type=&quot;3&quot; unique_id=&quot;11681&quot;&gt;&lt;property id=&quot;20148&quot; value=&quot;5&quot;/&gt;&lt;property id=&quot;20300&quot; value=&quot;Slide 89 - &amp;quot;Title Blocks&amp;quot;&quot;/&gt;&lt;property id=&quot;20307&quot; value=&quot;348&quot;/&gt;&lt;/object&gt;&lt;object type=&quot;3&quot; unique_id=&quot;11682&quot;&gt;&lt;property id=&quot;20148&quot; value=&quot;5&quot;/&gt;&lt;property id=&quot;20300&quot; value=&quot;Slide 90 - &amp;quot;Title Block Editor&amp;quot;&quot;/&gt;&lt;property id=&quot;20307&quot; value=&quot;349&quot;/&gt;&lt;/object&gt;&lt;object type=&quot;3&quot; unique_id=&quot;11683&quot;&gt;&lt;property id=&quot;20148&quot; value=&quot;5&quot;/&gt;&lt;property id=&quot;20300&quot; value=&quot;Slide 91 - &amp;quot;Lesson 5 Exercises Advanced Schematic Capture&amp;quot;&quot;/&gt;&lt;property id=&quot;20307&quot; value=&quot;350&quot;/&gt;&lt;/object&gt;&lt;object type=&quot;3&quot; unique_id=&quot;11684&quot;&gt;&lt;property id=&quot;20148&quot; value=&quot;5&quot;/&gt;&lt;property id=&quot;20300&quot; value=&quot;Slide 92 - &amp;quot;Lesson 6 Communication and Transfer&amp;quot;&quot;/&gt;&lt;property id=&quot;20307&quot; value=&quot;351&quot;/&gt;&lt;/object&gt;&lt;object type=&quot;3&quot; unique_id=&quot;11685&quot;&gt;&lt;property id=&quot;20148&quot; value=&quot;5&quot;/&gt;&lt;property id=&quot;20300&quot; value=&quot;Slide 93 - &amp;quot;Reports&amp;quot;&quot;/&gt;&lt;property id=&quot;20307&quot; value=&quot;352&quot;/&gt;&lt;/object&gt;&lt;object type=&quot;3&quot; unique_id=&quot;11686&quot;&gt;&lt;property id=&quot;20148&quot; value=&quot;5&quot;/&gt;&lt;property id=&quot;20300&quot; value=&quot;Slide 94 - &amp;quot;Bill of Materials (BOM)&amp;quot;&quot;/&gt;&lt;property id=&quot;20307&quot; value=&quot;353&quot;/&gt;&lt;/object&gt;&lt;object type=&quot;3&quot; unique_id=&quot;11687&quot;&gt;&lt;property id=&quot;20148&quot; value=&quot;5&quot;/&gt;&lt;property id=&quot;20300&quot; value=&quot;Slide 95 - &amp;quot;Schematic Statistics&amp;quot;&quot;/&gt;&lt;property id=&quot;20307&quot; value=&quot;354&quot;/&gt;&lt;/object&gt;&lt;object type=&quot;3&quot; unique_id=&quot;11688&quot;&gt;&lt;property id=&quot;20148&quot; value=&quot;5&quot;/&gt;&lt;property id=&quot;20300&quot; value=&quot;Slide 96 - &amp;quot;Other Reports&amp;quot;&quot;/&gt;&lt;property id=&quot;20307&quot; value=&quot;355&quot;/&gt;&lt;/object&gt;&lt;object type=&quot;3&quot; unique_id=&quot;11689&quot;&gt;&lt;property id=&quot;20148&quot; value=&quot;5&quot;/&gt;&lt;property id=&quot;20300&quot; value=&quot;Slide 97 - &amp;quot;Transfer&amp;quot;&quot;/&gt;&lt;property id=&quot;20307&quot; value=&quot;356&quot;/&gt;&lt;/object&gt;&lt;object type=&quot;3&quot; unique_id=&quot;11690&quot;&gt;&lt;property id=&quot;20148&quot; value=&quot;5&quot;/&gt;&lt;property id=&quot;20300&quot; value=&quot;Slide 98 - &amp;quot;Export Netlist&amp;quot;&quot;/&gt;&lt;property id=&quot;20307&quot; value=&quot;357&quot;/&gt;&lt;/object&gt;&lt;object type=&quot;3&quot; unique_id=&quot;11691&quot;&gt;&lt;property id=&quot;20148&quot; value=&quot;5&quot;/&gt;&lt;property id=&quot;20300&quot; value=&quot;Slide 99 - &amp;quot;Lesson 6 Exercises Communication and Transfer&amp;quot;&quot;/&gt;&lt;property id=&quot;20307&quot; value=&quot;358&quot;/&gt;&lt;/object&gt;&lt;object type=&quot;3&quot; unique_id=&quot;11692&quot;&gt;&lt;property id=&quot;20148&quot; value=&quot;5&quot;/&gt;&lt;property id=&quot;20300&quot; value=&quot;Slide 100 - &amp;quot;Lesson 7 Projects and Design Sharing&amp;quot;&quot;/&gt;&lt;property id=&quot;20307&quot; value=&quot;369&quot;/&gt;&lt;/object&gt;&lt;object type=&quot;3&quot; unique_id=&quot;11693&quot;&gt;&lt;property id=&quot;20148&quot; value=&quot;5&quot;/&gt;&lt;property id=&quot;20300&quot; value=&quot;Slide 101 - &amp;quot;Design Blocks&amp;quot;&quot;/&gt;&lt;property id=&quot;20307&quot; value=&quot;370&quot;/&gt;&lt;/object&gt;&lt;object type=&quot;3&quot; unique_id=&quot;11694&quot;&gt;&lt;property id=&quot;20148&quot; value=&quot;5&quot;/&gt;&lt;property id=&quot;20300&quot; value=&quot;Slide 102 - &amp;quot;Design Blocks—Before&amp;quot;&quot;/&gt;&lt;property id=&quot;20307&quot; value=&quot;371&quot;/&gt;&lt;/object&gt;&lt;object type=&quot;3&quot; unique_id=&quot;11695&quot;&gt;&lt;property id=&quot;20148&quot; value=&quot;5&quot;/&gt;&lt;property id=&quot;20300&quot; value=&quot;Slide 103 - &amp;quot;Design Blocks—After&amp;quot;&quot;/&gt;&lt;property id=&quot;20307&quot; value=&quot;372&quot;/&gt;&lt;/object&gt;&lt;object type=&quot;3&quot; unique_id=&quot;11696&quot;&gt;&lt;property id=&quot;20148&quot; value=&quot;5&quot;/&gt;&lt;property id=&quot;20300&quot; value=&quot;Slide 104 - &amp;quot;Design Blocks – Connectors&amp;quot;&quot;/&gt;&lt;property id=&quot;20307&quot; value=&quot;373&quot;/&gt;&lt;/object&gt;&lt;object type=&quot;3&quot; unique_id=&quot;11697&quot;&gt;&lt;property id=&quot;20148&quot; value=&quot;5&quot;/&gt;&lt;property id=&quot;20300&quot; value=&quot;Slide 105 - &amp;quot;Nested Circuits&amp;quot;&quot;/&gt;&lt;property id=&quot;20307&quot; value=&quot;374&quot;/&gt;&lt;/object&gt;&lt;object type=&quot;3&quot; unique_id=&quot;11698&quot;&gt;&lt;property id=&quot;20148&quot; value=&quot;5&quot;/&gt;&lt;property id=&quot;20300&quot; value=&quot;Slide 106 - &amp;quot;Creating Design Blocks&amp;quot;&quot;/&gt;&lt;property id=&quot;20307&quot; value=&quot;375&quot;/&gt;&lt;/object&gt;&lt;object type=&quot;3&quot; unique_id=&quot;11699&quot;&gt;&lt;property id=&quot;20148&quot; value=&quot;5&quot;/&gt;&lt;property id=&quot;20300&quot; value=&quot;Slide 107 - &amp;quot;Multi-page Design&amp;quot;&quot;/&gt;&lt;property id=&quot;20307&quot; value=&quot;376&quot;/&gt;&lt;/object&gt;&lt;object type=&quot;3&quot; unique_id=&quot;11700&quot;&gt;&lt;property id=&quot;20148&quot; value=&quot;5&quot;/&gt;&lt;property id=&quot;20300&quot; value=&quot;Slide 108 - &amp;quot;Multi-page Design&amp;quot;&quot;/&gt;&lt;property id=&quot;20307&quot; value=&quot;377&quot;/&gt;&lt;/object&gt;&lt;object type=&quot;3&quot; unique_id=&quot;11701&quot;&gt;&lt;property id=&quot;20148&quot; value=&quot;5&quot;/&gt;&lt;property id=&quot;20300&quot; value=&quot;Slide 109 - &amp;quot;Multi-page Design&amp;quot;&quot;/&gt;&lt;property id=&quot;20307&quot; value=&quot;378&quot;/&gt;&lt;/object&gt;&lt;object type=&quot;3&quot; unique_id=&quot;11702&quot;&gt;&lt;property id=&quot;20148&quot; value=&quot;5&quot;/&gt;&lt;property id=&quot;20300&quot; value=&quot;Slide 110 - &amp;quot;Modular Design Summary—Pros &amp;amp; Cons&amp;quot;&quot;/&gt;&lt;property id=&quot;20307&quot; value=&quot;379&quot;/&gt;&lt;/object&gt;&lt;object type=&quot;3&quot; unique_id=&quot;11703&quot;&gt;&lt;property id=&quot;20148&quot; value=&quot;5&quot;/&gt;&lt;property id=&quot;20300&quot; value=&quot;Slide 111 - &amp;quot;Electrical Rules Check (ERC)&amp;quot;&quot;/&gt;&lt;property id=&quot;20307&quot; value=&quot;380&quot;/&gt;&lt;/object&gt;&lt;object type=&quot;3&quot; unique_id=&quot;11704&quot;&gt;&lt;property id=&quot;20148&quot; value=&quot;5&quot;/&gt;&lt;property id=&quot;20300&quot; value=&quot;Slide 112 - &amp;quot;ERC Rules Matrix&amp;quot;&quot;/&gt;&lt;property id=&quot;20307&quot; value=&quot;381&quot;/&gt;&lt;/object&gt;&lt;object type=&quot;3&quot; unique_id=&quot;11705&quot;&gt;&lt;property id=&quot;20148&quot; value=&quot;5&quot;/&gt;&lt;property id=&quot;20300&quot; value=&quot;Slide 113 - &amp;quot;ERC Rules Matrix—Definitions&amp;quot;&quot;/&gt;&lt;property id=&quot;20307&quot; value=&quot;382&quot;/&gt;&lt;/object&gt;&lt;object type=&quot;3&quot; unique_id=&quot;11706&quot;&gt;&lt;property id=&quot;20148&quot; value=&quot;5&quot;/&gt;&lt;property id=&quot;20300&quot; value=&quot;Slide 114 - &amp;quot;ERC—Finding and Clearing Markers&amp;quot;&quot;/&gt;&lt;property id=&quot;20307&quot; value=&quot;383&quot;/&gt;&lt;/object&gt;&lt;object type=&quot;3&quot; unique_id=&quot;11707&quot;&gt;&lt;property id=&quot;20148&quot; value=&quot;5&quot;/&gt;&lt;property id=&quot;20300&quot; value=&quot;Slide 115 - &amp;quot;ERC—Component Properties&amp;quot;&quot;/&gt;&lt;property id=&quot;20307&quot; value=&quot;384&quot;/&gt;&lt;/object&gt;&lt;object type=&quot;3&quot; unique_id=&quot;11708&quot;&gt;&lt;property id=&quot;20148&quot; value=&quot;5&quot;/&gt;&lt;property id=&quot;20300&quot; value=&quot;Slide 116 - &amp;quot;Buses&amp;quot;&quot;/&gt;&lt;property id=&quot;20307&quot; value=&quot;385&quot;/&gt;&lt;/object&gt;&lt;object type=&quot;3&quot; unique_id=&quot;11709&quot;&gt;&lt;property id=&quot;20148&quot; value=&quot;5&quot;/&gt;&lt;property id=&quot;20300&quot; value=&quot;Slide 117 - &amp;quot;Bus Wiring Modes&amp;quot;&quot;/&gt;&lt;property id=&quot;20307&quot; value=&quot;386&quot;/&gt;&lt;/object&gt;&lt;object type=&quot;3&quot; unique_id=&quot;11710&quot;&gt;&lt;property id=&quot;20148&quot; value=&quot;5&quot;/&gt;&lt;property id=&quot;20300&quot; value=&quot;Slide 118 - &amp;quot;Bus Vector Connect&amp;quot;&quot;/&gt;&lt;property id=&quot;20307&quot; value=&quot;387&quot;/&gt;&lt;/object&gt;&lt;object type=&quot;3&quot; unique_id=&quot;11711&quot;&gt;&lt;property id=&quot;20148&quot; value=&quot;5&quot;/&gt;&lt;property id=&quot;20300&quot; value=&quot;Slide 119 - &amp;quot;Bus Entry Connect&amp;quot;&quot;/&gt;&lt;property id=&quot;20307&quot; value=&quot;388&quot;/&gt;&lt;/object&gt;&lt;object type=&quot;3&quot; unique_id=&quot;11712&quot;&gt;&lt;property id=&quot;20148&quot; value=&quot;5&quot;/&gt;&lt;property id=&quot;20300&quot; value=&quot;Slide 120 - &amp;quot;Bus Manipulation&amp;quot;&quot;/&gt;&lt;property id=&quot;20307&quot; value=&quot;389&quot;/&gt;&lt;/object&gt;&lt;object type=&quot;3&quot; unique_id=&quot;11713&quot;&gt;&lt;property id=&quot;20148&quot; value=&quot;5&quot;/&gt;&lt;property id=&quot;20300&quot; value=&quot;Slide 121 - &amp;quot;Team Design&amp;quot;&quot;/&gt;&lt;property id=&quot;20307&quot; value=&quot;390&quot;/&gt;&lt;/object&gt;&lt;object type=&quot;3&quot; unique_id=&quot;11714&quot;&gt;&lt;property id=&quot;20148&quot; value=&quot;5&quot;/&gt;&lt;property id=&quot;20300&quot; value=&quot;Slide 122 - &amp;quot;Corporate Database&amp;quot;&quot;/&gt;&lt;property id=&quot;20307&quot; value=&quot;391&quot;/&gt;&lt;/object&gt;&lt;object type=&quot;3&quot; unique_id=&quot;11715&quot;&gt;&lt;property id=&quot;20148&quot; value=&quot;5&quot;/&gt;&lt;property id=&quot;20300&quot; value=&quot;Slide 123 - &amp;quot;User-defined Fields&amp;quot;&quot;/&gt;&lt;property id=&quot;20307&quot; value=&quot;392&quot;/&gt;&lt;/object&gt;&lt;object type=&quot;3&quot; unique_id=&quot;11716&quot;&gt;&lt;property id=&quot;20148&quot; value=&quot;5&quot;/&gt;&lt;property id=&quot;20300&quot; value=&quot;Slide 124 - &amp;quot;User-defined Fields&amp;quot;&quot;/&gt;&lt;property id=&quot;20307&quot; value=&quot;393&quot;/&gt;&lt;/object&gt;&lt;object type=&quot;3&quot; unique_id=&quot;11717&quot;&gt;&lt;property id=&quot;20148&quot; value=&quot;5&quot;/&gt;&lt;property id=&quot;20300&quot; value=&quot;Slide 125 - &amp;quot;Project Management—The Project View&amp;quot;&quot;/&gt;&lt;property id=&quot;20307&quot; value=&quot;394&quot;/&gt;&lt;/object&gt;&lt;object type=&quot;3&quot; unique_id=&quot;11718&quot;&gt;&lt;property id=&quot;20148&quot; value=&quot;5&quot;/&gt;&lt;property id=&quot;20300&quot; value=&quot;Slide 126 - &amp;quot;Project Management—Organization&amp;quot;&quot;/&gt;&lt;property id=&quot;20307&quot; value=&quot;395&quot;/&gt;&lt;/object&gt;&lt;object type=&quot;3&quot; unique_id=&quot;11719&quot;&gt;&lt;property id=&quot;20148&quot; value=&quot;5&quot;/&gt;&lt;property id=&quot;20300&quot; value=&quot;Slide 127 - &amp;quot;Project Management—Sharing&amp;quot;&quot;/&gt;&lt;property id=&quot;20307&quot; value=&quot;396&quot;/&gt;&lt;/object&gt;&lt;object type=&quot;3&quot; unique_id=&quot;11720&quot;&gt;&lt;property id=&quot;20148&quot; value=&quot;5&quot;/&gt;&lt;property id=&quot;20300&quot; value=&quot;Slide 128 - &amp;quot;Project Management—Version Control&amp;quot;&quot;/&gt;&lt;property id=&quot;20307&quot; value=&quot;397&quot;/&gt;&lt;/object&gt;&lt;object type=&quot;3&quot; unique_id=&quot;11721&quot;&gt;&lt;property id=&quot;20148&quot; value=&quot;5&quot;/&gt;&lt;property id=&quot;20300&quot; value=&quot;Slide 129 - &amp;quot;Lesson 7 Exercises Working with Projects and Design Sharing&amp;quot;&quot;/&gt;&lt;property id=&quot;20307&quot; value=&quot;398&quot;/&gt;&lt;/object&gt;&lt;object type=&quot;3&quot; unique_id=&quot;11722&quot;&gt;&lt;property id=&quot;20148&quot; value=&quot;5&quot;/&gt;&lt;property id=&quot;20300&quot; value=&quot;Slide 130 - &amp;quot;Lesson 8 Design Variants&amp;quot;&quot;/&gt;&lt;property id=&quot;20307&quot; value=&quot;399&quot;/&gt;&lt;/object&gt;&lt;object type=&quot;3&quot; unique_id=&quot;11723&quot;&gt;&lt;property id=&quot;20148&quot; value=&quot;5&quot;/&gt;&lt;property id=&quot;20300&quot; value=&quot;Slide 131 - &amp;quot;Variants&amp;quot;&quot;/&gt;&lt;property id=&quot;20307&quot; value=&quot;400&quot;/&gt;&lt;/object&gt;&lt;object type=&quot;3&quot; unique_id=&quot;11724&quot;&gt;&lt;property id=&quot;20148&quot; value=&quot;5&quot;/&gt;&lt;property id=&quot;20300&quot; value=&quot;Slide 132 - &amp;quot;Variants&amp;quot;&quot;/&gt;&lt;property id=&quot;20307&quot; value=&quot;401&quot;/&gt;&lt;/object&gt;&lt;object type=&quot;3&quot; unique_id=&quot;11725&quot;&gt;&lt;property id=&quot;20148&quot; value=&quot;5&quot;/&gt;&lt;property id=&quot;20300&quot; value=&quot;Slide 133 - &amp;quot;Variants—Examples&amp;quot;&quot;/&gt;&lt;property id=&quot;20307&quot; value=&quot;402&quot;/&gt;&lt;/object&gt;&lt;object type=&quot;3&quot; unique_id=&quot;11726&quot;&gt;&lt;property id=&quot;20148&quot; value=&quot;5&quot;/&gt;&lt;property id=&quot;20300&quot; value=&quot;Slide 134 - &amp;quot;Variant Manager&amp;quot;&quot;/&gt;&lt;property id=&quot;20307&quot; value=&quot;403&quot;/&gt;&lt;/object&gt;&lt;object type=&quot;3&quot; unique_id=&quot;11727&quot;&gt;&lt;property id=&quot;20148&quot; value=&quot;5&quot;/&gt;&lt;property id=&quot;20300&quot; value=&quot;Slide 135 - &amp;quot;Variant Manager&amp;quot;&quot;/&gt;&lt;property id=&quot;20307&quot; value=&quot;404&quot;/&gt;&lt;/object&gt;&lt;object type=&quot;3&quot; unique_id=&quot;11728&quot;&gt;&lt;property id=&quot;20148&quot; value=&quot;5&quot;/&gt;&lt;property id=&quot;20300&quot; value=&quot;Slide 136 - &amp;quot;Variants in the Design Toolbox&amp;quot;&quot;/&gt;&lt;property id=&quot;20307&quot; value=&quot;405&quot;/&gt;&lt;/object&gt;&lt;object type=&quot;3&quot; unique_id=&quot;11729&quot;&gt;&lt;property id=&quot;20148&quot; value=&quot;5&quot;/&gt;&lt;property id=&quot;20300&quot; value=&quot;Slide 137 - &amp;quot;Variant Mapping in Components&amp;quot;&quot;/&gt;&lt;property id=&quot;20307&quot; value=&quot;406&quot;/&gt;&lt;/object&gt;&lt;object type=&quot;3&quot; unique_id=&quot;11730&quot;&gt;&lt;property id=&quot;20148&quot; value=&quot;5&quot;/&gt;&lt;property id=&quot;20300&quot; value=&quot;Slide 138 - &amp;quot;Variant Mapping in Design Blocks&amp;quot;&quot;/&gt;&lt;property id=&quot;20307&quot; value=&quot;407&quot;/&gt;&lt;/object&gt;&lt;object type=&quot;3&quot; unique_id=&quot;11731&quot;&gt;&lt;property id=&quot;20148&quot; value=&quot;5&quot;/&gt;&lt;property id=&quot;20300&quot; value=&quot;Slide 139 - &amp;quot;Variant Mapping in Design Blocks&amp;quot;&quot;/&gt;&lt;property id=&quot;20307&quot; value=&quot;408&quot;/&gt;&lt;/object&gt;&lt;object type=&quot;3&quot; unique_id=&quot;11732&quot;&gt;&lt;property id=&quot;20148&quot; value=&quot;5&quot;/&gt;&lt;property id=&quot;20300&quot; value=&quot;Slide 140 - &amp;quot;Lesson 8 Exercises Working with Design Variants&amp;quot;&quot;/&gt;&lt;property id=&quot;20307&quot; value=&quot;409&quot;/&gt;&lt;/object&gt;&lt;object type=&quot;3&quot; unique_id=&quot;11733&quot;&gt;&lt;property id=&quot;20148&quot; value=&quot;5&quot;/&gt;&lt;property id=&quot;20300&quot; value=&quot;Slide 141 - &amp;quot;Lesson 9 Custom Components&amp;quot;&quot;/&gt;&lt;property id=&quot;20307&quot; value=&quot;410&quot;/&gt;&lt;/object&gt;&lt;object type=&quot;3&quot; unique_id=&quot;11734&quot;&gt;&lt;property id=&quot;20148&quot; value=&quot;5&quot;/&gt;&lt;property id=&quot;20300&quot; value=&quot;Slide 142 - &amp;quot;Tools Available to Customize Components&amp;quot;&quot;/&gt;&lt;property id=&quot;20307&quot; value=&quot;411&quot;/&gt;&lt;/object&gt;&lt;object type=&quot;3&quot; unique_id=&quot;11735&quot;&gt;&lt;property id=&quot;20148&quot; value=&quot;5&quot;/&gt;&lt;property id=&quot;20300&quot; value=&quot;Slide 143 - &amp;quot;Component Properties&amp;quot;&quot;/&gt;&lt;property id=&quot;20307&quot; value=&quot;412&quot;/&gt;&lt;/object&gt;&lt;object type=&quot;3&quot; unique_id=&quot;11736&quot;&gt;&lt;property id=&quot;20148&quot; value=&quot;5&quot;/&gt;&lt;property id=&quot;20300&quot; value=&quot;Slide 144 - &amp;quot;The Component Wizard&amp;quot;&quot;/&gt;&lt;property id=&quot;20307&quot; value=&quot;413&quot;/&gt;&lt;/object&gt;&lt;object type=&quot;3&quot; unique_id=&quot;11737&quot;&gt;&lt;property id=&quot;20148&quot; value=&quot;5&quot;/&gt;&lt;property id=&quot;20300&quot; value=&quot;Slide 145 - &amp;quot;The Component Wizard       Step 1&amp;quot;&quot;/&gt;&lt;property id=&quot;20307&quot; value=&quot;414&quot;/&gt;&lt;/object&gt;&lt;object type=&quot;3&quot; unique_id=&quot;11738&quot;&gt;&lt;property id=&quot;20148&quot; value=&quot;5&quot;/&gt;&lt;property id=&quot;20300&quot; value=&quot;Slide 146 - &amp;quot;The Component Wizard       Step 2&amp;quot;&quot;/&gt;&lt;property id=&quot;20307&quot; value=&quot;415&quot;/&gt;&lt;/object&gt;&lt;object type=&quot;3&quot; unique_id=&quot;11739&quot;&gt;&lt;property id=&quot;20148&quot; value=&quot;5&quot;/&gt;&lt;property id=&quot;20300&quot; value=&quot;Slide 147 - &amp;quot;The Component Wizard       Step 3&amp;quot;&quot;/&gt;&lt;property id=&quot;20307&quot; value=&quot;416&quot;/&gt;&lt;/object&gt;&lt;object type=&quot;3&quot; unique_id=&quot;11740&quot;&gt;&lt;property id=&quot;20148&quot; value=&quot;5&quot;/&gt;&lt;property id=&quot;20300&quot; value=&quot;Slide 148 - &amp;quot;The Symbol Editor&amp;quot;&quot;/&gt;&lt;property id=&quot;20307&quot; value=&quot;417&quot;/&gt;&lt;/object&gt;&lt;object type=&quot;3&quot; unique_id=&quot;11741&quot;&gt;&lt;property id=&quot;20148&quot; value=&quot;5&quot;/&gt;&lt;property id=&quot;20300&quot; value=&quot;Slide 149 - &amp;quot;The Symbol Editor&amp;quot;&quot;/&gt;&lt;property id=&quot;20307&quot; value=&quot;418&quot;/&gt;&lt;/object&gt;&lt;object type=&quot;3&quot; unique_id=&quot;11742&quot;&gt;&lt;property id=&quot;20148&quot; value=&quot;5&quot;/&gt;&lt;property id=&quot;20300&quot; value=&quot;Slide 150 - &amp;quot;The Symbol Editor—Repeated Pins&amp;quot;&quot;/&gt;&lt;property id=&quot;20307&quot; value=&quot;419&quot;/&gt;&lt;/object&gt;&lt;object type=&quot;3&quot; unique_id=&quot;11743&quot;&gt;&lt;property id=&quot;20148&quot; value=&quot;5&quot;/&gt;&lt;property id=&quot;20300&quot; value=&quot;Slide 151 - &amp;quot;The Symbol Editor—Repeated Pins&amp;quot;&quot;/&gt;&lt;property id=&quot;20307&quot; value=&quot;420&quot;/&gt;&lt;/object&gt;&lt;object type=&quot;3&quot; unique_id=&quot;11744&quot;&gt;&lt;property id=&quot;20148&quot; value=&quot;5&quot;/&gt;&lt;property id=&quot;20300&quot; value=&quot;Slide 152 - &amp;quot;The Symbol Editor—One Shared Pin&amp;quot;&quot;/&gt;&lt;property id=&quot;20307&quot; value=&quot;421&quot;/&gt;&lt;/object&gt;&lt;object type=&quot;3&quot; unique_id=&quot;11745&quot;&gt;&lt;property id=&quot;20148&quot; value=&quot;5&quot;/&gt;&lt;property id=&quot;20300&quot; value=&quot;Slide 153 - &amp;quot;The Component Wizard       Step 4&amp;quot;&quot;/&gt;&lt;property id=&quot;20307&quot; value=&quot;422&quot;/&gt;&lt;/object&gt;&lt;object type=&quot;3&quot; unique_id=&quot;11746&quot;&gt;&lt;property id=&quot;20148&quot; value=&quot;5&quot;/&gt;&lt;property id=&quot;20300&quot; value=&quot;Slide 154 - &amp;quot;The Component Wizard       Step 5&amp;quot;&quot;/&gt;&lt;property id=&quot;20307&quot; value=&quot;423&quot;/&gt;&lt;/object&gt;&lt;object type=&quot;3&quot; unique_id=&quot;11747&quot;&gt;&lt;property id=&quot;20148&quot; value=&quot;5&quot;/&gt;&lt;property id=&quot;20300&quot; value=&quot;Slide 155 - &amp;quot;The Component Wizard       Step 6&amp;quot;&quot;/&gt;&lt;property id=&quot;20307&quot; value=&quot;424&quot;/&gt;&lt;/object&gt;&lt;object type=&quot;3&quot; unique_id=&quot;11748&quot;&gt;&lt;property id=&quot;20148&quot; value=&quot;5&quot;/&gt;&lt;property id=&quot;20300&quot; value=&quot;Slide 156 - &amp;quot;Model Maker&amp;quot;&quot;/&gt;&lt;property id=&quot;20307&quot; value=&quot;425&quot;/&gt;&lt;/object&gt;&lt;object type=&quot;3&quot; unique_id=&quot;11749&quot;&gt;&lt;property id=&quot;20148&quot; value=&quot;5&quot;/&gt;&lt;property id=&quot;20300&quot; value=&quot;Slide 157 - &amp;quot;The Component Wizard       Step 7&amp;quot;&quot;/&gt;&lt;property id=&quot;20307&quot; value=&quot;426&quot;/&gt;&lt;/object&gt;&lt;object type=&quot;3&quot; unique_id=&quot;11750&quot;&gt;&lt;property id=&quot;20148&quot; value=&quot;5&quot;/&gt;&lt;property id=&quot;20300&quot; value=&quot;Slide 158 - &amp;quot;The Component Wizard       Step 8&amp;quot;&quot;/&gt;&lt;property id=&quot;20307&quot; value=&quot;428&quot;/&gt;&lt;/object&gt;&lt;object type=&quot;3&quot; unique_id=&quot;11751&quot;&gt;&lt;property id=&quot;20148&quot; value=&quot;5&quot;/&gt;&lt;property id=&quot;20300&quot; value=&quot;Slide 159 - &amp;quot;Database Manager&amp;quot;&quot;/&gt;&lt;property id=&quot;20307&quot; value=&quot;429&quot;/&gt;&lt;/object&gt;&lt;object type=&quot;3&quot; unique_id=&quot;11752&quot;&gt;&lt;property id=&quot;20148&quot; value=&quot;5&quot;/&gt;&lt;property id=&quot;20300&quot; value=&quot;Slide 160 - &amp;quot;Converting and Merging Databases&amp;quot;&quot;/&gt;&lt;property id=&quot;20307&quot; value=&quot;430&quot;/&gt;&lt;/object&gt;&lt;object type=&quot;3&quot; unique_id=&quot;11753&quot;&gt;&lt;property id=&quot;20148&quot; value=&quot;5&quot;/&gt;&lt;property id=&quot;20300&quot; value=&quot;Slide 161 - &amp;quot;Importing and Exporting Components&amp;quot;&quot;/&gt;&lt;property id=&quot;20307&quot; value=&quot;431&quot;/&gt;&lt;/object&gt;&lt;object type=&quot;3&quot; unique_id=&quot;11754&quot;&gt;&lt;property id=&quot;20148&quot; value=&quot;5&quot;/&gt;&lt;property id=&quot;20300&quot; value=&quot;Slide 162 - &amp;quot;Lesson 9 Exercises Creating Components&amp;quot;&quot;/&gt;&lt;property id=&quot;20307&quot; value=&quot;432&quot;/&gt;&lt;/object&gt;&lt;object type=&quot;3&quot; unique_id=&quot;11755&quot;&gt;&lt;property id=&quot;20148&quot; value=&quot;5&quot;/&gt;&lt;property id=&quot;20300&quot; value=&quot;Slide 163 - &amp;quot;Lesson 10 MCU Co-simulation&amp;quot;&quot;/&gt;&lt;property id=&quot;20307&quot; value=&quot;433&quot;/&gt;&lt;/object&gt;&lt;object type=&quot;3&quot; unique_id=&quot;11756&quot;&gt;&lt;property id=&quot;20148&quot; value=&quot;5&quot;/&gt;&lt;property id=&quot;20300&quot; value=&quot;Slide 164 - &amp;quot;MCU Co-simulation&amp;quot;&quot;/&gt;&lt;property id=&quot;20307&quot; value=&quot;434&quot;/&gt;&lt;/object&gt;&lt;object type=&quot;3&quot; unique_id=&quot;11757&quot;&gt;&lt;property id=&quot;20148&quot; value=&quot;5&quot;/&gt;&lt;property id=&quot;20300&quot; value=&quot;Slide 165 - &amp;quot;MCU Co-simulation&amp;quot;&quot;/&gt;&lt;property id=&quot;20307&quot; value=&quot;435&quot;/&gt;&lt;/object&gt;&lt;object type=&quot;3&quot; unique_id=&quot;11758&quot;&gt;&lt;property id=&quot;20148&quot; value=&quot;5&quot;/&gt;&lt;property id=&quot;20300&quot; value=&quot;Slide 166 - &amp;quot;MCU Workspace&amp;quot;&quot;/&gt;&lt;property id=&quot;20307&quot; value=&quot;436&quot;/&gt;&lt;/object&gt;&lt;object type=&quot;3&quot; unique_id=&quot;11759&quot;&gt;&lt;property id=&quot;20148&quot; value=&quot;5&quot;/&gt;&lt;property id=&quot;20300&quot; value=&quot;Slide 167 - &amp;quot;MCU Workspace—Folders&amp;quot;&quot;/&gt;&lt;property id=&quot;20307&quot; value=&quot;437&quot;/&gt;&lt;/object&gt;&lt;object type=&quot;3&quot; unique_id=&quot;11760&quot;&gt;&lt;property id=&quot;20148&quot; value=&quot;5&quot;/&gt;&lt;property id=&quot;20300&quot; value=&quot;Slide 168 - &amp;quot;Code Manager&amp;quot;&quot;/&gt;&lt;property id=&quot;20307&quot; value=&quot;438&quot;/&gt;&lt;/object&gt;&lt;object type=&quot;3&quot; unique_id=&quot;11761&quot;&gt;&lt;property id=&quot;20148&quot; value=&quot;5&quot;/&gt;&lt;property id=&quot;20300&quot; value=&quot;Slide 169&quot;/&gt;&lt;property id=&quot;20307&quot; value=&quot;439&quot;/&gt;&lt;/object&gt;&lt;object type=&quot;3&quot; unique_id=&quot;11762&quot;&gt;&lt;property id=&quot;20148&quot; value=&quot;5&quot;/&gt;&lt;property id=&quot;20300&quot; value=&quot;Slide 170 - &amp;quot;Source Code Editor &amp;quot;&quot;/&gt;&lt;property id=&quot;20307&quot; value=&quot;440&quot;/&gt;&lt;/object&gt;&lt;object type=&quot;3&quot; unique_id=&quot;11763&quot;&gt;&lt;property id=&quot;20148&quot; value=&quot;5&quot;/&gt;&lt;property id=&quot;20300&quot; value=&quot;Slide 171 - &amp;quot;Memory View&amp;quot;&quot;/&gt;&lt;property id=&quot;20307&quot; value=&quot;441&quot;/&gt;&lt;/object&gt;&lt;object type=&quot;3&quot; unique_id=&quot;11764&quot;&gt;&lt;property id=&quot;20148&quot; value=&quot;5&quot;/&gt;&lt;property id=&quot;20300&quot; value=&quot;Slide 172 - &amp;quot;Debugging Features&amp;quot;&quot;/&gt;&lt;property id=&quot;20307&quot; value=&quot;442&quot;/&gt;&lt;/object&gt;&lt;object type=&quot;3&quot; unique_id=&quot;11765&quot;&gt;&lt;property id=&quot;20148&quot; value=&quot;5&quot;/&gt;&lt;property id=&quot;20300&quot; value=&quot;Slide 173 - &amp;quot;Debugging Features – Breakpoints&amp;quot;&quot;/&gt;&lt;property id=&quot;20307&quot; value=&quot;443&quot;/&gt;&lt;/object&gt;&lt;object type=&quot;3&quot; unique_id=&quot;11766&quot;&gt;&lt;property id=&quot;20148&quot; value=&quot;5&quot;/&gt;&lt;property id=&quot;20300&quot; value=&quot;Slide 174 - &amp;quot;Debugging Features—Disassembly&amp;quot;&quot;/&gt;&lt;property id=&quot;20307&quot; value=&quot;444&quot;/&gt;&lt;/object&gt;&lt;object type=&quot;3&quot; unique_id=&quot;11767&quot;&gt;&lt;property id=&quot;20148&quot; value=&quot;5&quot;/&gt;&lt;property id=&quot;20300&quot; value=&quot;Slide 175 - &amp;quot;Lesson 10 Exercises MCU Co-simulation&amp;quot;&quot;/&gt;&lt;property id=&quot;20307&quot; value=&quot;445&quot;/&gt;&lt;/object&gt;&lt;object type=&quot;3&quot; unique_id=&quot;11768&quot;&gt;&lt;property id=&quot;20148&quot; value=&quot;5&quot;/&gt;&lt;property id=&quot;20300&quot; value=&quot;Slide 176 - &amp;quot;Lesson 11 Educational Features&amp;quot;&quot;/&gt;&lt;property id=&quot;20307&quot; value=&quot;446&quot;/&gt;&lt;/object&gt;&lt;object type=&quot;3&quot; unique_id=&quot;11769&quot;&gt;&lt;property id=&quot;20148&quot; value=&quot;5&quot;/&gt;&lt;property id=&quot;20300&quot; value=&quot;Slide 177 - &amp;quot;Component Faults&amp;quot;&quot;/&gt;&lt;property id=&quot;20307&quot; value=&quot;447&quot;/&gt;&lt;/object&gt;&lt;object type=&quot;3&quot; unique_id=&quot;11770&quot;&gt;&lt;property id=&quot;20148&quot; value=&quot;5&quot;/&gt;&lt;property id=&quot;20300&quot; value=&quot;Slide 178 - &amp;quot;Rated Virtual&amp;quot;&quot;/&gt;&lt;property id=&quot;20307&quot; value=&quot;448&quot;/&gt;&lt;/object&gt;&lt;object type=&quot;3&quot; unique_id=&quot;11771&quot;&gt;&lt;property id=&quot;20148&quot; value=&quot;5&quot;/&gt;&lt;property id=&quot;20300&quot; value=&quot;Slide 179 - &amp;quot;Global and Circuit Restrictions&amp;quot;&quot;/&gt;&lt;property id=&quot;20307&quot; value=&quot;449&quot;/&gt;&lt;/object&gt;&lt;object type=&quot;3&quot; unique_id=&quot;11772&quot;&gt;&lt;property id=&quot;20148&quot; value=&quot;5&quot;/&gt;&lt;property id=&quot;20300&quot; value=&quot;Slide 180 - &amp;quot;Ladder Diagrams&amp;quot;&quot;/&gt;&lt;property id=&quot;20307&quot; value=&quot;450&quot;/&gt;&lt;/object&gt;&lt;object type=&quot;3&quot; unique_id=&quot;11773&quot;&gt;&lt;property id=&quot;20148&quot; value=&quot;5&quot;/&gt;&lt;property id=&quot;20300&quot; value=&quot;Slide 181 - &amp;quot;Forms&amp;quot;&quot;/&gt;&lt;property id=&quot;20307&quot; value=&quot;451&quot;/&gt;&lt;/object&gt;&lt;object type=&quot;3&quot; unique_id=&quot;11774&quot;&gt;&lt;property id=&quot;20148&quot; value=&quot;5&quot;/&gt;&lt;property id=&quot;20300&quot; value=&quot;Slide 182 - &amp;quot;3D Breadboard&amp;quot;&quot;/&gt;&lt;property id=&quot;20307&quot; value=&quot;452&quot;/&gt;&lt;/object&gt;&lt;object type=&quot;3&quot; unique_id=&quot;11775&quot;&gt;&lt;property id=&quot;20148&quot; value=&quot;5&quot;/&gt;&lt;property id=&quot;20300&quot; value=&quot;Slide 183 - &amp;quot;3D ELVIS Breadboard&amp;quot;&quot;/&gt;&lt;property id=&quot;20307&quot; value=&quot;453&quot;/&gt;&lt;/object&gt;&lt;object type=&quot;3&quot; unique_id=&quot;11776&quot;&gt;&lt;property id=&quot;20148&quot; value=&quot;5&quot;/&gt;&lt;property id=&quot;20300&quot; value=&quot;Slide 184 - &amp;quot;Lesson 11 Exercises Educational Features&amp;quot;&quot;/&gt;&lt;property id=&quot;20307&quot; value=&quot;454&quot;/&gt;&lt;/object&gt;&lt;object type=&quot;3&quot; unique_id=&quot;11777&quot;&gt;&lt;property id=&quot;20148&quot; value=&quot;5&quot;/&gt;&lt;property id=&quot;20300&quot; value=&quot;Slide 185 - &amp;quot;Conclusion&amp;quot;&quot;/&gt;&lt;property id=&quot;20307&quot; value=&quot;455&quot;/&gt;&lt;/object&gt;&lt;object type=&quot;3&quot; unique_id=&quot;11778&quot;&gt;&lt;property id=&quot;20148&quot; value=&quot;5&quot;/&gt;&lt;property id=&quot;20300&quot; value=&quot;Slide 186 - &amp;quot;Technical Support&amp;quot;&quot;/&gt;&lt;property id=&quot;20307&quot; value=&quot;456&quot;/&gt;&lt;/object&gt;&lt;object type=&quot;3&quot; unique_id=&quot;11779&quot;&gt;&lt;property id=&quot;20148&quot; value=&quot;5&quot;/&gt;&lt;property id=&quot;20300&quot; value=&quot;Slide 187 - &amp;quot;Ultiboard Basics: PCB Layout&amp;quot;&quot;/&gt;&lt;property id=&quot;20307&quot; value=&quot;457&quot;/&gt;&lt;/object&gt;&lt;object type=&quot;3&quot; unique_id=&quot;11780&quot;&gt;&lt;property id=&quot;20148&quot; value=&quot;5&quot;/&gt;&lt;property id=&quot;20300&quot; value=&quot;Slide 188 - &amp;quot;Thank you!&amp;quot;&quot;/&gt;&lt;property id=&quot;20307&quot; value=&quot;458&quot;/&gt;&lt;/object&gt;&lt;/object&gt;&lt;/object&gt;&lt;/database&gt;"/>
  <p:tag name="SECTOMILLISECCONVERTED" val="1"/>
</p:tagLst>
</file>

<file path=ppt/theme/theme1.xml><?xml version="1.0" encoding="utf-8"?>
<a:theme xmlns:a="http://schemas.openxmlformats.org/drawingml/2006/main" name="CustEd_NI company PowerPoint template_2012">
  <a:themeElements>
    <a:clrScheme name="NI Color Theme">
      <a:dk1>
        <a:sysClr val="windowText" lastClr="000000"/>
      </a:dk1>
      <a:lt1>
        <a:sysClr val="window" lastClr="FFFFFF"/>
      </a:lt1>
      <a:dk2>
        <a:srgbClr val="0A60A3"/>
      </a:dk2>
      <a:lt2>
        <a:srgbClr val="F5F5F5"/>
      </a:lt2>
      <a:accent1>
        <a:srgbClr val="0A60A3"/>
      </a:accent1>
      <a:accent2>
        <a:srgbClr val="93191A"/>
      </a:accent2>
      <a:accent3>
        <a:srgbClr val="79B04E"/>
      </a:accent3>
      <a:accent4>
        <a:srgbClr val="EDB72E"/>
      </a:accent4>
      <a:accent5>
        <a:srgbClr val="73AED9"/>
      </a:accent5>
      <a:accent6>
        <a:srgbClr val="DE8C2D"/>
      </a:accent6>
      <a:hlink>
        <a:srgbClr val="0A60A3"/>
      </a:hlink>
      <a:folHlink>
        <a:srgbClr val="73AED9"/>
      </a:folHlink>
    </a:clrScheme>
    <a:fontScheme name="NationalInstruments">
      <a:majorFont>
        <a:latin typeface="Univers Com 55"/>
        <a:ea typeface=""/>
        <a:cs typeface=""/>
      </a:majorFont>
      <a:minorFont>
        <a:latin typeface="Univers Com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outerShdw blurRad="50800" dist="38100" dir="2700000" algn="tl" rotWithShape="0">
            <a:prstClr val="black">
              <a:alpha val="40000"/>
            </a:prstClr>
          </a:outerShdw>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Customer Education Slide Template</Template>
  <TotalTime>34996</TotalTime>
  <Words>5318</Words>
  <Application>Microsoft Office PowerPoint</Application>
  <PresentationFormat>On-screen Show (4:3)</PresentationFormat>
  <Paragraphs>1190</Paragraphs>
  <Slides>185</Slides>
  <Notes>116</Notes>
  <HiddenSlides>0</HiddenSlides>
  <MMClips>0</MMClips>
  <ScaleCrop>false</ScaleCrop>
  <HeadingPairs>
    <vt:vector size="4" baseType="variant">
      <vt:variant>
        <vt:lpstr>Theme</vt:lpstr>
      </vt:variant>
      <vt:variant>
        <vt:i4>1</vt:i4>
      </vt:variant>
      <vt:variant>
        <vt:lpstr>Slide Titles</vt:lpstr>
      </vt:variant>
      <vt:variant>
        <vt:i4>185</vt:i4>
      </vt:variant>
    </vt:vector>
  </HeadingPairs>
  <TitlesOfParts>
    <vt:vector size="186" baseType="lpstr">
      <vt:lpstr>CustEd_NI company PowerPoint template_2012</vt:lpstr>
      <vt:lpstr>NI MultisimTM Basics Schematic Capture &amp; Simulation</vt:lpstr>
      <vt:lpstr>What You Need To Get Started</vt:lpstr>
      <vt:lpstr>File Locations</vt:lpstr>
      <vt:lpstr>Getting the Most out of this Course</vt:lpstr>
      <vt:lpstr>Course Learning Map</vt:lpstr>
      <vt:lpstr>Course Goals</vt:lpstr>
      <vt:lpstr>Lesson 1 Schematic Capture</vt:lpstr>
      <vt:lpstr>What is Multisim?</vt:lpstr>
      <vt:lpstr>Benefits of Integrated Capture &amp; Simulation</vt:lpstr>
      <vt:lpstr>The Design Process</vt:lpstr>
      <vt:lpstr>The Multisim GUI</vt:lpstr>
      <vt:lpstr>Global Options</vt:lpstr>
      <vt:lpstr>Global Options       Simulation tab</vt:lpstr>
      <vt:lpstr>Global Options       General tab</vt:lpstr>
      <vt:lpstr>Sheet Properties</vt:lpstr>
      <vt:lpstr>Sheet Properties—Sheet visibility tab</vt:lpstr>
      <vt:lpstr>Toolbars and Menus</vt:lpstr>
      <vt:lpstr>Customize the Environment</vt:lpstr>
      <vt:lpstr>Design Toolbox</vt:lpstr>
      <vt:lpstr>Design Toolbox       Hierarchy tab</vt:lpstr>
      <vt:lpstr>Spreadsheet View</vt:lpstr>
      <vt:lpstr>Workspace Area</vt:lpstr>
      <vt:lpstr>Schematic Capture</vt:lpstr>
      <vt:lpstr>Components</vt:lpstr>
      <vt:lpstr>Components—Properties</vt:lpstr>
      <vt:lpstr>Components—Edit Component in DB</vt:lpstr>
      <vt:lpstr>Components —Virtual, Real, Layout-only</vt:lpstr>
      <vt:lpstr>Component Database</vt:lpstr>
      <vt:lpstr>Component Database</vt:lpstr>
      <vt:lpstr>Component Browser</vt:lpstr>
      <vt:lpstr>Slide 31</vt:lpstr>
      <vt:lpstr>Placing a Component</vt:lpstr>
      <vt:lpstr>Placing Multi-section Components</vt:lpstr>
      <vt:lpstr>Component Toolbar and the In-Use List</vt:lpstr>
      <vt:lpstr>Rotating a Component</vt:lpstr>
      <vt:lpstr>Component Search</vt:lpstr>
      <vt:lpstr>Component Search—Results</vt:lpstr>
      <vt:lpstr>Nets</vt:lpstr>
      <vt:lpstr>Nets</vt:lpstr>
      <vt:lpstr>Junction Dots</vt:lpstr>
      <vt:lpstr>Methods for Wiring—Automatic</vt:lpstr>
      <vt:lpstr>Methods for Wiring—Touching Pins</vt:lpstr>
      <vt:lpstr>Methods for Wiring—Dropping </vt:lpstr>
      <vt:lpstr>Changing Wire Properties</vt:lpstr>
      <vt:lpstr>Moving Wires</vt:lpstr>
      <vt:lpstr>Re-wiring a Net</vt:lpstr>
      <vt:lpstr>Virtual Wiring</vt:lpstr>
      <vt:lpstr>Virtual Wiring</vt:lpstr>
      <vt:lpstr>Lesson 1 Exercises Drawing a Schematic</vt:lpstr>
      <vt:lpstr>Lesson 2 Simulation and Virtual Instruments</vt:lpstr>
      <vt:lpstr>Multisim Treats Simulation Differently</vt:lpstr>
      <vt:lpstr>Types of Simulation</vt:lpstr>
      <vt:lpstr>Simulation Models</vt:lpstr>
      <vt:lpstr>Multiple Models Available</vt:lpstr>
      <vt:lpstr>Interactive Simulation</vt:lpstr>
      <vt:lpstr>Observing a Circuit Simulation</vt:lpstr>
      <vt:lpstr>Creating Circuits for Simulation</vt:lpstr>
      <vt:lpstr>Simulation with Real-world Signals</vt:lpstr>
      <vt:lpstr>LabVIEW and LabVIEW SignalExpress</vt:lpstr>
      <vt:lpstr>Virtual Instruments</vt:lpstr>
      <vt:lpstr>Virtual Instruments—Front Panel</vt:lpstr>
      <vt:lpstr>Using Instruments in Circuits</vt:lpstr>
      <vt:lpstr>Probes</vt:lpstr>
      <vt:lpstr>Lesson 2 Exercises Working with Instruments</vt:lpstr>
      <vt:lpstr>Lesson 3 Analyses</vt:lpstr>
      <vt:lpstr>Analyses in Multisim</vt:lpstr>
      <vt:lpstr>Analyses in Multisim</vt:lpstr>
      <vt:lpstr>Using Analyses</vt:lpstr>
      <vt:lpstr>Selecting  an Analysis</vt:lpstr>
      <vt:lpstr>Selecting Output Variables</vt:lpstr>
      <vt:lpstr>Adding Custom Expressions</vt:lpstr>
      <vt:lpstr>The Grapher</vt:lpstr>
      <vt:lpstr>The Grapher—Cursors</vt:lpstr>
      <vt:lpstr>The Grapher—Overlay Traces</vt:lpstr>
      <vt:lpstr>The Grapher—Properties</vt:lpstr>
      <vt:lpstr>The Grapher—Mixed Displays</vt:lpstr>
      <vt:lpstr>Lesson 3 Exercises Working with Analyses</vt:lpstr>
      <vt:lpstr>Lesson 4 Working with SPICE</vt:lpstr>
      <vt:lpstr>What is SPICE?</vt:lpstr>
      <vt:lpstr>What you should know</vt:lpstr>
      <vt:lpstr>Component Declaration</vt:lpstr>
      <vt:lpstr>Type of Models</vt:lpstr>
      <vt:lpstr>Primitive Model Syntax</vt:lpstr>
      <vt:lpstr>Sub-circuit Model</vt:lpstr>
      <vt:lpstr>Sub-circuit Macro-model</vt:lpstr>
      <vt:lpstr>SPICE Functions</vt:lpstr>
      <vt:lpstr>Using Functions in Component</vt:lpstr>
      <vt:lpstr>Circuit Parameters</vt:lpstr>
      <vt:lpstr>Using Parameters in Circuit</vt:lpstr>
      <vt:lpstr>Parameters in Analyses</vt:lpstr>
      <vt:lpstr>Import SPICE Netlist for Simulation</vt:lpstr>
      <vt:lpstr>Lesson 4 Exercises Working with SPICE</vt:lpstr>
      <vt:lpstr>Lesson 5 Advanced Schematic Capture</vt:lpstr>
      <vt:lpstr>Graphic Annotations</vt:lpstr>
      <vt:lpstr>Graphic Annotations – Text</vt:lpstr>
      <vt:lpstr>Graphic Annotations – Comments</vt:lpstr>
      <vt:lpstr>Description Box</vt:lpstr>
      <vt:lpstr>Spreadsheet View         Advanced Uses</vt:lpstr>
      <vt:lpstr>Title Blocks</vt:lpstr>
      <vt:lpstr>Title Block Editor</vt:lpstr>
      <vt:lpstr>Lesson 5 Exercises Advanced Schematic Capture</vt:lpstr>
      <vt:lpstr>Lesson 6 Communication and Transfer</vt:lpstr>
      <vt:lpstr>Reports</vt:lpstr>
      <vt:lpstr>Bill of Materials (BOM)</vt:lpstr>
      <vt:lpstr>Schematic Statistics</vt:lpstr>
      <vt:lpstr>Other Reports</vt:lpstr>
      <vt:lpstr>Transfer</vt:lpstr>
      <vt:lpstr>Export Netlist</vt:lpstr>
      <vt:lpstr>Lesson 6 Exercises Communication and Transfer</vt:lpstr>
      <vt:lpstr>Lesson 7 Projects and Design Sharing</vt:lpstr>
      <vt:lpstr>Design Blocks</vt:lpstr>
      <vt:lpstr>Design Blocks—Before</vt:lpstr>
      <vt:lpstr>Design Blocks—After</vt:lpstr>
      <vt:lpstr>Design Blocks – Connectors</vt:lpstr>
      <vt:lpstr>Nested Circuits</vt:lpstr>
      <vt:lpstr>Creating Design Blocks</vt:lpstr>
      <vt:lpstr>Multi-page Design</vt:lpstr>
      <vt:lpstr>Multi-page Design</vt:lpstr>
      <vt:lpstr>Multi-page Design</vt:lpstr>
      <vt:lpstr>Modular Design Summary—Pros &amp; Cons</vt:lpstr>
      <vt:lpstr>Electrical Rules Check (ERC)</vt:lpstr>
      <vt:lpstr>ERC Rules Matrix</vt:lpstr>
      <vt:lpstr>ERC Rules Matrix—Definitions</vt:lpstr>
      <vt:lpstr>ERC—Finding and Clearing Markers</vt:lpstr>
      <vt:lpstr>ERC—Component Properties</vt:lpstr>
      <vt:lpstr>Buses</vt:lpstr>
      <vt:lpstr>Bus Wiring Modes</vt:lpstr>
      <vt:lpstr>Bus Vector Connect</vt:lpstr>
      <vt:lpstr>Bus Entry Connect</vt:lpstr>
      <vt:lpstr>Bus Manipulation</vt:lpstr>
      <vt:lpstr>Team Design</vt:lpstr>
      <vt:lpstr>Corporate Database</vt:lpstr>
      <vt:lpstr>User-defined Fields</vt:lpstr>
      <vt:lpstr>User-defined Fields</vt:lpstr>
      <vt:lpstr>Project Management—The Project View</vt:lpstr>
      <vt:lpstr>Project Management—Organization</vt:lpstr>
      <vt:lpstr>Project Management—Sharing</vt:lpstr>
      <vt:lpstr>Project Management—Version Control</vt:lpstr>
      <vt:lpstr>Lesson 7 Exercises Working with Projects and Design Sharing</vt:lpstr>
      <vt:lpstr>Lesson 8 MCU Co-simulation</vt:lpstr>
      <vt:lpstr>MCU Options</vt:lpstr>
      <vt:lpstr>MCU Co-simulation</vt:lpstr>
      <vt:lpstr>MultiMCU  Support </vt:lpstr>
      <vt:lpstr>MultiMCU Features</vt:lpstr>
      <vt:lpstr>MPLAB X MCU Installation</vt:lpstr>
      <vt:lpstr>MPLAB X MCU Co-simulation Support</vt:lpstr>
      <vt:lpstr>MCU Project</vt:lpstr>
      <vt:lpstr>MCU Setup for Co-simulation </vt:lpstr>
      <vt:lpstr>MCU Simulator</vt:lpstr>
      <vt:lpstr>Lesson 8 Exercises Working with MCU</vt:lpstr>
      <vt:lpstr>Lesson 9 Custom Components</vt:lpstr>
      <vt:lpstr>Tools Available to Customize Components</vt:lpstr>
      <vt:lpstr>Component Properties</vt:lpstr>
      <vt:lpstr>The Component Wizard</vt:lpstr>
      <vt:lpstr>The Component Wizard       Step 1</vt:lpstr>
      <vt:lpstr>The Component Wizard       Step 2</vt:lpstr>
      <vt:lpstr>The Component Wizard       Step 3</vt:lpstr>
      <vt:lpstr>The Symbol Editor</vt:lpstr>
      <vt:lpstr>The Symbol Editor</vt:lpstr>
      <vt:lpstr>The Symbol Editor—Repeated Pins</vt:lpstr>
      <vt:lpstr>The Symbol Editor—Repeated Pins</vt:lpstr>
      <vt:lpstr>The Symbol Editor—One Shared Pin</vt:lpstr>
      <vt:lpstr>The Component Wizard       Step 4</vt:lpstr>
      <vt:lpstr>The Component Wizard       Step 5</vt:lpstr>
      <vt:lpstr>The Component Wizard       Step 6</vt:lpstr>
      <vt:lpstr>Model Maker</vt:lpstr>
      <vt:lpstr>The Component Wizard       Step 7</vt:lpstr>
      <vt:lpstr>The Component Wizard       Step 8</vt:lpstr>
      <vt:lpstr>Database Manager</vt:lpstr>
      <vt:lpstr>Converting and Merging Databases</vt:lpstr>
      <vt:lpstr>Importing and Exporting Components</vt:lpstr>
      <vt:lpstr>Lesson 9 Exercises Creating Components</vt:lpstr>
      <vt:lpstr>Lesson 10 Educational Features</vt:lpstr>
      <vt:lpstr>Component Faults</vt:lpstr>
      <vt:lpstr>Rated Virtual</vt:lpstr>
      <vt:lpstr>Global and Circuit Restrictions</vt:lpstr>
      <vt:lpstr>Ladder Diagrams</vt:lpstr>
      <vt:lpstr>Forms</vt:lpstr>
      <vt:lpstr>3D Breadboard</vt:lpstr>
      <vt:lpstr>3D ELVIS Breadboard</vt:lpstr>
      <vt:lpstr>Lesson 10 Exercises Educational Features</vt:lpstr>
      <vt:lpstr>Conclusion</vt:lpstr>
      <vt:lpstr>Technical Support</vt:lpstr>
      <vt:lpstr>Ultiboard Basics: PCB Layout</vt:lpstr>
      <vt:lpstr>Thank you!</vt:lpstr>
    </vt:vector>
  </TitlesOfParts>
  <Company>National Instruments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Nestor Sanchez</dc:creator>
  <cp:lastModifiedBy>tpham</cp:lastModifiedBy>
  <cp:revision>1440</cp:revision>
  <dcterms:created xsi:type="dcterms:W3CDTF">2008-03-03T14:50:56Z</dcterms:created>
  <dcterms:modified xsi:type="dcterms:W3CDTF">2015-04-01T18:58:25Z</dcterms:modified>
</cp:coreProperties>
</file>