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79"/>
  </p:notesMasterIdLst>
  <p:handoutMasterIdLst>
    <p:handoutMasterId r:id="rId80"/>
  </p:handoutMasterIdLst>
  <p:sldIdLst>
    <p:sldId id="258" r:id="rId2"/>
    <p:sldId id="362" r:id="rId3"/>
    <p:sldId id="364" r:id="rId4"/>
    <p:sldId id="261" r:id="rId5"/>
    <p:sldId id="365"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363"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61" r:id="rId49"/>
    <p:sldId id="307" r:id="rId50"/>
    <p:sldId id="308" r:id="rId51"/>
    <p:sldId id="309" r:id="rId52"/>
    <p:sldId id="310" r:id="rId53"/>
    <p:sldId id="311" r:id="rId54"/>
    <p:sldId id="312" r:id="rId55"/>
    <p:sldId id="469" r:id="rId56"/>
    <p:sldId id="313" r:id="rId57"/>
    <p:sldId id="314" r:id="rId58"/>
    <p:sldId id="315" r:id="rId59"/>
    <p:sldId id="316" r:id="rId60"/>
    <p:sldId id="317" r:id="rId61"/>
    <p:sldId id="318" r:id="rId62"/>
    <p:sldId id="319" r:id="rId63"/>
    <p:sldId id="320" r:id="rId64"/>
    <p:sldId id="321" r:id="rId65"/>
    <p:sldId id="446" r:id="rId66"/>
    <p:sldId id="447" r:id="rId67"/>
    <p:sldId id="448" r:id="rId68"/>
    <p:sldId id="449" r:id="rId69"/>
    <p:sldId id="450" r:id="rId70"/>
    <p:sldId id="451" r:id="rId71"/>
    <p:sldId id="452" r:id="rId72"/>
    <p:sldId id="453" r:id="rId73"/>
    <p:sldId id="454" r:id="rId74"/>
    <p:sldId id="455" r:id="rId75"/>
    <p:sldId id="456" r:id="rId76"/>
    <p:sldId id="457" r:id="rId77"/>
    <p:sldId id="458" r:id="rId78"/>
  </p:sldIdLst>
  <p:sldSz cx="9144000" cy="6858000" type="screen4x3"/>
  <p:notesSz cx="7315200" cy="9601200"/>
  <p:custDataLst>
    <p:tags r:id="rId8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Rivers" initials="LR" lastIdx="1" clrIdx="0"/>
  <p:cmAuthor id="1" name="Fernando Dominguez" initials="FD"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2B4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93366" autoAdjust="0"/>
  </p:normalViewPr>
  <p:slideViewPr>
    <p:cSldViewPr snapToGrid="0">
      <p:cViewPr varScale="1">
        <p:scale>
          <a:sx n="108" d="100"/>
          <a:sy n="108" d="100"/>
        </p:scale>
        <p:origin x="1854" y="78"/>
      </p:cViewPr>
      <p:guideLst>
        <p:guide orient="horz" pos="2160"/>
        <p:guide pos="2880"/>
      </p:guideLst>
    </p:cSldViewPr>
  </p:slideViewPr>
  <p:outlineViewPr>
    <p:cViewPr>
      <p:scale>
        <a:sx n="33" d="100"/>
        <a:sy n="33" d="100"/>
      </p:scale>
      <p:origin x="0" y="91254"/>
    </p:cViewPr>
  </p:outlineViewPr>
  <p:notesTextViewPr>
    <p:cViewPr>
      <p:scale>
        <a:sx n="100" d="100"/>
        <a:sy n="100" d="100"/>
      </p:scale>
      <p:origin x="0" y="0"/>
    </p:cViewPr>
  </p:notesTextViewPr>
  <p:sorterViewPr>
    <p:cViewPr>
      <p:scale>
        <a:sx n="66" d="100"/>
        <a:sy n="66" d="100"/>
      </p:scale>
      <p:origin x="0" y="14922"/>
    </p:cViewPr>
  </p:sorterViewPr>
  <p:notesViewPr>
    <p:cSldViewPr snapToGrid="0">
      <p:cViewPr varScale="1">
        <p:scale>
          <a:sx n="53" d="100"/>
          <a:sy n="53" d="100"/>
        </p:scale>
        <p:origin x="-1770"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0T10:02:32.460" idx="1">
    <p:pos x="3386" y="2076"/>
    <p:text>Is 26,000 the total number of parts in version 14?</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171B3-4F92-4AFE-B941-35A9FA6D0EC8}" type="doc">
      <dgm:prSet loTypeId="urn:microsoft.com/office/officeart/2005/8/layout/process1" loCatId="process" qsTypeId="urn:microsoft.com/office/officeart/2005/8/quickstyle/simple1" qsCatId="simple" csTypeId="urn:microsoft.com/office/officeart/2005/8/colors/accent1_4" csCatId="accent1" phldr="1"/>
      <dgm:spPr/>
    </dgm:pt>
    <dgm:pt modelId="{754C18A0-8787-4D9D-9D89-A412836FB010}">
      <dgm:prSet phldrT="[Text]"/>
      <dgm:spPr/>
      <dgm:t>
        <a:bodyPr/>
        <a:lstStyle/>
        <a:p>
          <a:r>
            <a:rPr lang="en-US" dirty="0" smtClean="0"/>
            <a:t>Root Directory</a:t>
          </a:r>
          <a:endParaRPr lang="en-US" dirty="0"/>
        </a:p>
      </dgm:t>
    </dgm:pt>
    <dgm:pt modelId="{BA2AA213-EB90-414B-B813-B7B07B2E1995}" type="parTrans" cxnId="{695F1871-4CF6-40FF-9740-1B2A8597D765}">
      <dgm:prSet/>
      <dgm:spPr/>
      <dgm:t>
        <a:bodyPr/>
        <a:lstStyle/>
        <a:p>
          <a:endParaRPr lang="en-US"/>
        </a:p>
      </dgm:t>
    </dgm:pt>
    <dgm:pt modelId="{45F3EC99-6C23-4AB5-B6A5-787256C6C7CE}" type="sibTrans" cxnId="{695F1871-4CF6-40FF-9740-1B2A8597D765}">
      <dgm:prSet/>
      <dgm:spPr/>
      <dgm:t>
        <a:bodyPr/>
        <a:lstStyle/>
        <a:p>
          <a:endParaRPr lang="en-US" dirty="0"/>
        </a:p>
      </dgm:t>
    </dgm:pt>
    <dgm:pt modelId="{72D164EF-3788-4604-A307-B7CAE8502061}">
      <dgm:prSet phldrT="[Text]"/>
      <dgm:spPr/>
      <dgm:t>
        <a:bodyPr/>
        <a:lstStyle/>
        <a:p>
          <a:r>
            <a:rPr lang="en-US" dirty="0" smtClean="0"/>
            <a:t>Exercises</a:t>
          </a:r>
          <a:br>
            <a:rPr lang="en-US" dirty="0" smtClean="0"/>
          </a:br>
          <a:r>
            <a:rPr lang="en-US" dirty="0" smtClean="0"/>
            <a:t>&lt;or&gt;</a:t>
          </a:r>
          <a:br>
            <a:rPr lang="en-US" dirty="0" smtClean="0"/>
          </a:br>
          <a:r>
            <a:rPr lang="en-US" dirty="0" smtClean="0"/>
            <a:t>Solutions</a:t>
          </a:r>
          <a:endParaRPr lang="en-US" dirty="0"/>
        </a:p>
      </dgm:t>
    </dgm:pt>
    <dgm:pt modelId="{D0108ABA-4AA0-42E3-A65C-55750FF83B31}" type="parTrans" cxnId="{2C4CCC56-D01B-4CFD-97C5-005E58109FC9}">
      <dgm:prSet/>
      <dgm:spPr/>
      <dgm:t>
        <a:bodyPr/>
        <a:lstStyle/>
        <a:p>
          <a:endParaRPr lang="en-US"/>
        </a:p>
      </dgm:t>
    </dgm:pt>
    <dgm:pt modelId="{497E2B59-B21E-4C54-AC34-FCE7B2380CA4}" type="sibTrans" cxnId="{2C4CCC56-D01B-4CFD-97C5-005E58109FC9}">
      <dgm:prSet/>
      <dgm:spPr/>
      <dgm:t>
        <a:bodyPr/>
        <a:lstStyle/>
        <a:p>
          <a:endParaRPr lang="en-US" dirty="0"/>
        </a:p>
      </dgm:t>
    </dgm:pt>
    <dgm:pt modelId="{0A3396EF-2560-4560-8736-B93D7AE244E1}">
      <dgm:prSet phldrT="[Text]"/>
      <dgm:spPr/>
      <dgm:t>
        <a:bodyPr/>
        <a:lstStyle/>
        <a:p>
          <a:r>
            <a:rPr lang="en-US" dirty="0" smtClean="0"/>
            <a:t>Multisim</a:t>
          </a:r>
          <a:endParaRPr lang="en-US" dirty="0"/>
        </a:p>
      </dgm:t>
    </dgm:pt>
    <dgm:pt modelId="{5F7AE9A7-375A-4256-99D1-64432434D563}" type="parTrans" cxnId="{D9817B79-8C81-4F85-8968-6A041CF68B2B}">
      <dgm:prSet/>
      <dgm:spPr/>
      <dgm:t>
        <a:bodyPr/>
        <a:lstStyle/>
        <a:p>
          <a:endParaRPr lang="en-US"/>
        </a:p>
      </dgm:t>
    </dgm:pt>
    <dgm:pt modelId="{6675D5B3-9578-4324-BB11-E01D9D0EC454}" type="sibTrans" cxnId="{D9817B79-8C81-4F85-8968-6A041CF68B2B}">
      <dgm:prSet/>
      <dgm:spPr/>
      <dgm:t>
        <a:bodyPr/>
        <a:lstStyle/>
        <a:p>
          <a:endParaRPr lang="en-US"/>
        </a:p>
      </dgm:t>
    </dgm:pt>
    <dgm:pt modelId="{59F21487-C62D-49C9-9FF4-FBAAB7D557D0}" type="pres">
      <dgm:prSet presAssocID="{837171B3-4F92-4AFE-B941-35A9FA6D0EC8}" presName="Name0" presStyleCnt="0">
        <dgm:presLayoutVars>
          <dgm:dir/>
          <dgm:resizeHandles val="exact"/>
        </dgm:presLayoutVars>
      </dgm:prSet>
      <dgm:spPr/>
    </dgm:pt>
    <dgm:pt modelId="{C3D3128B-EFAC-41BA-9657-6DEB8887E0AC}" type="pres">
      <dgm:prSet presAssocID="{754C18A0-8787-4D9D-9D89-A412836FB010}" presName="node" presStyleLbl="node1" presStyleIdx="0" presStyleCnt="3">
        <dgm:presLayoutVars>
          <dgm:bulletEnabled val="1"/>
        </dgm:presLayoutVars>
      </dgm:prSet>
      <dgm:spPr/>
      <dgm:t>
        <a:bodyPr/>
        <a:lstStyle/>
        <a:p>
          <a:endParaRPr lang="en-US"/>
        </a:p>
      </dgm:t>
    </dgm:pt>
    <dgm:pt modelId="{75CBBC86-FD8C-47DC-8E50-ADCA44897601}" type="pres">
      <dgm:prSet presAssocID="{45F3EC99-6C23-4AB5-B6A5-787256C6C7CE}" presName="sibTrans" presStyleLbl="sibTrans2D1" presStyleIdx="0" presStyleCnt="2"/>
      <dgm:spPr/>
      <dgm:t>
        <a:bodyPr/>
        <a:lstStyle/>
        <a:p>
          <a:endParaRPr lang="en-US"/>
        </a:p>
      </dgm:t>
    </dgm:pt>
    <dgm:pt modelId="{2A8864EB-123F-4C7F-B24C-7539D4CE7B71}" type="pres">
      <dgm:prSet presAssocID="{45F3EC99-6C23-4AB5-B6A5-787256C6C7CE}" presName="connectorText" presStyleLbl="sibTrans2D1" presStyleIdx="0" presStyleCnt="2"/>
      <dgm:spPr/>
      <dgm:t>
        <a:bodyPr/>
        <a:lstStyle/>
        <a:p>
          <a:endParaRPr lang="en-US"/>
        </a:p>
      </dgm:t>
    </dgm:pt>
    <dgm:pt modelId="{824253BA-F4ED-4CF6-84B2-607AD4E24657}" type="pres">
      <dgm:prSet presAssocID="{72D164EF-3788-4604-A307-B7CAE8502061}" presName="node" presStyleLbl="node1" presStyleIdx="1" presStyleCnt="3">
        <dgm:presLayoutVars>
          <dgm:bulletEnabled val="1"/>
        </dgm:presLayoutVars>
      </dgm:prSet>
      <dgm:spPr/>
      <dgm:t>
        <a:bodyPr/>
        <a:lstStyle/>
        <a:p>
          <a:endParaRPr lang="en-US"/>
        </a:p>
      </dgm:t>
    </dgm:pt>
    <dgm:pt modelId="{7539A1A8-1103-4E99-BFD0-9C3A09F9350D}" type="pres">
      <dgm:prSet presAssocID="{497E2B59-B21E-4C54-AC34-FCE7B2380CA4}" presName="sibTrans" presStyleLbl="sibTrans2D1" presStyleIdx="1" presStyleCnt="2"/>
      <dgm:spPr/>
      <dgm:t>
        <a:bodyPr/>
        <a:lstStyle/>
        <a:p>
          <a:endParaRPr lang="en-US"/>
        </a:p>
      </dgm:t>
    </dgm:pt>
    <dgm:pt modelId="{C1F1DE8C-BBE8-4723-B892-293951606EA1}" type="pres">
      <dgm:prSet presAssocID="{497E2B59-B21E-4C54-AC34-FCE7B2380CA4}" presName="connectorText" presStyleLbl="sibTrans2D1" presStyleIdx="1" presStyleCnt="2"/>
      <dgm:spPr/>
      <dgm:t>
        <a:bodyPr/>
        <a:lstStyle/>
        <a:p>
          <a:endParaRPr lang="en-US"/>
        </a:p>
      </dgm:t>
    </dgm:pt>
    <dgm:pt modelId="{495D27FE-5582-46E7-A17E-F5F775E322A1}" type="pres">
      <dgm:prSet presAssocID="{0A3396EF-2560-4560-8736-B93D7AE244E1}" presName="node" presStyleLbl="node1" presStyleIdx="2" presStyleCnt="3">
        <dgm:presLayoutVars>
          <dgm:bulletEnabled val="1"/>
        </dgm:presLayoutVars>
      </dgm:prSet>
      <dgm:spPr/>
      <dgm:t>
        <a:bodyPr/>
        <a:lstStyle/>
        <a:p>
          <a:endParaRPr lang="en-US"/>
        </a:p>
      </dgm:t>
    </dgm:pt>
  </dgm:ptLst>
  <dgm:cxnLst>
    <dgm:cxn modelId="{2EFE5D90-0D34-4795-8649-C94B75189276}" type="presOf" srcId="{837171B3-4F92-4AFE-B941-35A9FA6D0EC8}" destId="{59F21487-C62D-49C9-9FF4-FBAAB7D557D0}" srcOrd="0" destOrd="0" presId="urn:microsoft.com/office/officeart/2005/8/layout/process1"/>
    <dgm:cxn modelId="{D4795CC8-1EA3-4269-A41A-54F47DCC7AC8}" type="presOf" srcId="{72D164EF-3788-4604-A307-B7CAE8502061}" destId="{824253BA-F4ED-4CF6-84B2-607AD4E24657}" srcOrd="0" destOrd="0" presId="urn:microsoft.com/office/officeart/2005/8/layout/process1"/>
    <dgm:cxn modelId="{398BCEC3-2D52-4DFA-92F4-B066FFF2B1A7}" type="presOf" srcId="{754C18A0-8787-4D9D-9D89-A412836FB010}" destId="{C3D3128B-EFAC-41BA-9657-6DEB8887E0AC}" srcOrd="0" destOrd="0" presId="urn:microsoft.com/office/officeart/2005/8/layout/process1"/>
    <dgm:cxn modelId="{51AB118F-8E57-4A8A-9EF2-65F35679302F}" type="presOf" srcId="{497E2B59-B21E-4C54-AC34-FCE7B2380CA4}" destId="{7539A1A8-1103-4E99-BFD0-9C3A09F9350D}" srcOrd="0" destOrd="0" presId="urn:microsoft.com/office/officeart/2005/8/layout/process1"/>
    <dgm:cxn modelId="{66E525CD-3AA8-48CF-BC6E-8731417C370A}" type="presOf" srcId="{497E2B59-B21E-4C54-AC34-FCE7B2380CA4}" destId="{C1F1DE8C-BBE8-4723-B892-293951606EA1}" srcOrd="1" destOrd="0" presId="urn:microsoft.com/office/officeart/2005/8/layout/process1"/>
    <dgm:cxn modelId="{2C4CCC56-D01B-4CFD-97C5-005E58109FC9}" srcId="{837171B3-4F92-4AFE-B941-35A9FA6D0EC8}" destId="{72D164EF-3788-4604-A307-B7CAE8502061}" srcOrd="1" destOrd="0" parTransId="{D0108ABA-4AA0-42E3-A65C-55750FF83B31}" sibTransId="{497E2B59-B21E-4C54-AC34-FCE7B2380CA4}"/>
    <dgm:cxn modelId="{D9817B79-8C81-4F85-8968-6A041CF68B2B}" srcId="{837171B3-4F92-4AFE-B941-35A9FA6D0EC8}" destId="{0A3396EF-2560-4560-8736-B93D7AE244E1}" srcOrd="2" destOrd="0" parTransId="{5F7AE9A7-375A-4256-99D1-64432434D563}" sibTransId="{6675D5B3-9578-4324-BB11-E01D9D0EC454}"/>
    <dgm:cxn modelId="{B59D5D88-7284-42E7-A552-D43F0ED308F5}" type="presOf" srcId="{45F3EC99-6C23-4AB5-B6A5-787256C6C7CE}" destId="{75CBBC86-FD8C-47DC-8E50-ADCA44897601}" srcOrd="0" destOrd="0" presId="urn:microsoft.com/office/officeart/2005/8/layout/process1"/>
    <dgm:cxn modelId="{695F1871-4CF6-40FF-9740-1B2A8597D765}" srcId="{837171B3-4F92-4AFE-B941-35A9FA6D0EC8}" destId="{754C18A0-8787-4D9D-9D89-A412836FB010}" srcOrd="0" destOrd="0" parTransId="{BA2AA213-EB90-414B-B813-B7B07B2E1995}" sibTransId="{45F3EC99-6C23-4AB5-B6A5-787256C6C7CE}"/>
    <dgm:cxn modelId="{4CA02B5B-0470-43DF-A82F-D9260CDC1006}" type="presOf" srcId="{0A3396EF-2560-4560-8736-B93D7AE244E1}" destId="{495D27FE-5582-46E7-A17E-F5F775E322A1}" srcOrd="0" destOrd="0" presId="urn:microsoft.com/office/officeart/2005/8/layout/process1"/>
    <dgm:cxn modelId="{FF00FDDE-F031-419D-A737-5634755A63FF}" type="presOf" srcId="{45F3EC99-6C23-4AB5-B6A5-787256C6C7CE}" destId="{2A8864EB-123F-4C7F-B24C-7539D4CE7B71}" srcOrd="1" destOrd="0" presId="urn:microsoft.com/office/officeart/2005/8/layout/process1"/>
    <dgm:cxn modelId="{A8303E19-FAB3-4470-BB97-DE4C79978E23}" type="presParOf" srcId="{59F21487-C62D-49C9-9FF4-FBAAB7D557D0}" destId="{C3D3128B-EFAC-41BA-9657-6DEB8887E0AC}" srcOrd="0" destOrd="0" presId="urn:microsoft.com/office/officeart/2005/8/layout/process1"/>
    <dgm:cxn modelId="{492E3F47-2BF7-41C4-9488-42EF58FEA950}" type="presParOf" srcId="{59F21487-C62D-49C9-9FF4-FBAAB7D557D0}" destId="{75CBBC86-FD8C-47DC-8E50-ADCA44897601}" srcOrd="1" destOrd="0" presId="urn:microsoft.com/office/officeart/2005/8/layout/process1"/>
    <dgm:cxn modelId="{1F1FE2E2-6B99-4DE3-87FC-DC42F0C2F3BB}" type="presParOf" srcId="{75CBBC86-FD8C-47DC-8E50-ADCA44897601}" destId="{2A8864EB-123F-4C7F-B24C-7539D4CE7B71}" srcOrd="0" destOrd="0" presId="urn:microsoft.com/office/officeart/2005/8/layout/process1"/>
    <dgm:cxn modelId="{F916EC47-39A8-4D0B-8950-5B2AC2F94865}" type="presParOf" srcId="{59F21487-C62D-49C9-9FF4-FBAAB7D557D0}" destId="{824253BA-F4ED-4CF6-84B2-607AD4E24657}" srcOrd="2" destOrd="0" presId="urn:microsoft.com/office/officeart/2005/8/layout/process1"/>
    <dgm:cxn modelId="{71C88D56-AC02-4567-ADC7-219821F35E81}" type="presParOf" srcId="{59F21487-C62D-49C9-9FF4-FBAAB7D557D0}" destId="{7539A1A8-1103-4E99-BFD0-9C3A09F9350D}" srcOrd="3" destOrd="0" presId="urn:microsoft.com/office/officeart/2005/8/layout/process1"/>
    <dgm:cxn modelId="{2B57865F-599A-455B-B4D6-1E2A9E07B5E8}" type="presParOf" srcId="{7539A1A8-1103-4E99-BFD0-9C3A09F9350D}" destId="{C1F1DE8C-BBE8-4723-B892-293951606EA1}" srcOrd="0" destOrd="0" presId="urn:microsoft.com/office/officeart/2005/8/layout/process1"/>
    <dgm:cxn modelId="{F64E1D91-87D6-4183-A463-D71E088235BE}" type="presParOf" srcId="{59F21487-C62D-49C9-9FF4-FBAAB7D557D0}" destId="{495D27FE-5582-46E7-A17E-F5F775E322A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9EB45-9B23-4DCD-94EB-7BB181DA80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CN" altLang="en-US"/>
        </a:p>
      </dgm:t>
    </dgm:pt>
    <dgm:pt modelId="{41E47347-AC87-40B1-8BF3-180ADB75C03C}">
      <dgm:prSet phldrT="[文本]" custT="1"/>
      <dgm:spPr/>
      <dgm:t>
        <a:bodyPr/>
        <a:lstStyle/>
        <a:p>
          <a:r>
            <a:rPr lang="en-US" altLang="zh-CN" sz="3600" dirty="0" smtClean="0"/>
            <a:t>Part I</a:t>
          </a:r>
          <a:endParaRPr lang="zh-CN" altLang="en-US" sz="3600" dirty="0"/>
        </a:p>
      </dgm:t>
    </dgm:pt>
    <dgm:pt modelId="{B142437F-B672-4651-9C4C-BAA6AAEB534D}" type="parTrans" cxnId="{CEB07B03-3CFE-4555-9A2F-E99D1D11CED2}">
      <dgm:prSet/>
      <dgm:spPr/>
      <dgm:t>
        <a:bodyPr/>
        <a:lstStyle/>
        <a:p>
          <a:endParaRPr lang="zh-CN" altLang="en-US" sz="1200"/>
        </a:p>
      </dgm:t>
    </dgm:pt>
    <dgm:pt modelId="{A2014435-2F38-4372-8572-6B2E287EACF8}" type="sibTrans" cxnId="{CEB07B03-3CFE-4555-9A2F-E99D1D11CED2}">
      <dgm:prSet/>
      <dgm:spPr/>
      <dgm:t>
        <a:bodyPr/>
        <a:lstStyle/>
        <a:p>
          <a:endParaRPr lang="zh-CN" altLang="en-US" sz="1200"/>
        </a:p>
      </dgm:t>
    </dgm:pt>
    <dgm:pt modelId="{84BBE322-4C9D-40E8-9447-70ADF000BC31}">
      <dgm:prSet phldrT="[文本]" custT="1"/>
      <dgm:spPr/>
      <dgm:t>
        <a:bodyPr/>
        <a:lstStyle/>
        <a:p>
          <a:r>
            <a:rPr lang="en-US" sz="2400" dirty="0" smtClean="0"/>
            <a:t>Schematic Capture</a:t>
          </a:r>
          <a:endParaRPr lang="zh-CN" altLang="en-US" sz="2400" dirty="0"/>
        </a:p>
      </dgm:t>
    </dgm:pt>
    <dgm:pt modelId="{77D4672D-145F-4F9F-9C06-DAA4C0737AD1}" type="parTrans" cxnId="{076C7845-B236-462C-86E8-B3FBB9C10236}">
      <dgm:prSet/>
      <dgm:spPr/>
      <dgm:t>
        <a:bodyPr/>
        <a:lstStyle/>
        <a:p>
          <a:endParaRPr lang="zh-CN" altLang="en-US" sz="1200"/>
        </a:p>
      </dgm:t>
    </dgm:pt>
    <dgm:pt modelId="{8F4D2272-D8FE-4692-83AD-B35B5257A7DB}" type="sibTrans" cxnId="{076C7845-B236-462C-86E8-B3FBB9C10236}">
      <dgm:prSet/>
      <dgm:spPr/>
      <dgm:t>
        <a:bodyPr/>
        <a:lstStyle/>
        <a:p>
          <a:endParaRPr lang="zh-CN" altLang="en-US" sz="1200"/>
        </a:p>
      </dgm:t>
    </dgm:pt>
    <dgm:pt modelId="{C4914C6D-1A87-4435-8BB4-15FFF95F68C9}">
      <dgm:prSet phldrT="[文本]" custT="1"/>
      <dgm:spPr/>
      <dgm:t>
        <a:bodyPr/>
        <a:lstStyle/>
        <a:p>
          <a:r>
            <a:rPr lang="en-US" altLang="zh-CN" sz="3600" dirty="0" smtClean="0"/>
            <a:t>Part II</a:t>
          </a:r>
          <a:endParaRPr lang="zh-CN" altLang="en-US" sz="3600" dirty="0"/>
        </a:p>
      </dgm:t>
    </dgm:pt>
    <dgm:pt modelId="{18EFED03-6567-4174-B5E5-7BDD2F1D9435}" type="parTrans" cxnId="{78FA9358-5B06-4331-852B-72B478A6174D}">
      <dgm:prSet/>
      <dgm:spPr/>
      <dgm:t>
        <a:bodyPr/>
        <a:lstStyle/>
        <a:p>
          <a:endParaRPr lang="zh-CN" altLang="en-US" sz="1200"/>
        </a:p>
      </dgm:t>
    </dgm:pt>
    <dgm:pt modelId="{2F97CEAF-5AD8-4E22-BEE6-839DF6012485}" type="sibTrans" cxnId="{78FA9358-5B06-4331-852B-72B478A6174D}">
      <dgm:prSet/>
      <dgm:spPr/>
      <dgm:t>
        <a:bodyPr/>
        <a:lstStyle/>
        <a:p>
          <a:endParaRPr lang="zh-CN" altLang="en-US" sz="1200"/>
        </a:p>
      </dgm:t>
    </dgm:pt>
    <dgm:pt modelId="{82259B72-31E9-49F4-888D-0C9C3D24ECB4}">
      <dgm:prSet phldrT="[文本]" custT="1"/>
      <dgm:spPr/>
      <dgm:t>
        <a:bodyPr/>
        <a:lstStyle/>
        <a:p>
          <a:r>
            <a:rPr lang="en-US" sz="2400" dirty="0" smtClean="0"/>
            <a:t>Simulation and Virtual Instruments</a:t>
          </a:r>
          <a:endParaRPr lang="zh-CN" altLang="en-US" sz="2400" dirty="0"/>
        </a:p>
      </dgm:t>
    </dgm:pt>
    <dgm:pt modelId="{98F4FF7C-4B24-4B9A-BE08-4A370ED8F132}" type="parTrans" cxnId="{CCC80DAF-90C7-4109-8D03-66688D25D4A4}">
      <dgm:prSet/>
      <dgm:spPr/>
      <dgm:t>
        <a:bodyPr/>
        <a:lstStyle/>
        <a:p>
          <a:endParaRPr lang="zh-CN" altLang="en-US" sz="1200"/>
        </a:p>
      </dgm:t>
    </dgm:pt>
    <dgm:pt modelId="{6128DCED-093C-4B33-8911-BBB9723D3838}" type="sibTrans" cxnId="{CCC80DAF-90C7-4109-8D03-66688D25D4A4}">
      <dgm:prSet/>
      <dgm:spPr/>
      <dgm:t>
        <a:bodyPr/>
        <a:lstStyle/>
        <a:p>
          <a:endParaRPr lang="zh-CN" altLang="en-US" sz="1200"/>
        </a:p>
      </dgm:t>
    </dgm:pt>
    <dgm:pt modelId="{9C83CE44-A271-4648-81C4-B282EAF2CF86}">
      <dgm:prSet phldrT="[文本]" custT="1"/>
      <dgm:spPr/>
      <dgm:t>
        <a:bodyPr/>
        <a:lstStyle/>
        <a:p>
          <a:endParaRPr lang="zh-CN" altLang="en-US" sz="2400" dirty="0"/>
        </a:p>
      </dgm:t>
    </dgm:pt>
    <dgm:pt modelId="{A631AF70-BCAC-4515-A3EE-78B581108035}" type="parTrans" cxnId="{ACDCED25-55AF-46DC-8CEF-577EC3E6207C}">
      <dgm:prSet/>
      <dgm:spPr/>
      <dgm:t>
        <a:bodyPr/>
        <a:lstStyle/>
        <a:p>
          <a:endParaRPr lang="zh-CN" altLang="en-US"/>
        </a:p>
      </dgm:t>
    </dgm:pt>
    <dgm:pt modelId="{0F2754D6-E85C-48D2-9DD8-7FFBDBCFE5D8}" type="sibTrans" cxnId="{ACDCED25-55AF-46DC-8CEF-577EC3E6207C}">
      <dgm:prSet/>
      <dgm:spPr/>
      <dgm:t>
        <a:bodyPr/>
        <a:lstStyle/>
        <a:p>
          <a:endParaRPr lang="zh-CN" altLang="en-US"/>
        </a:p>
      </dgm:t>
    </dgm:pt>
    <dgm:pt modelId="{CD12DC7F-6B80-4679-9F23-EF45FE47C51D}">
      <dgm:prSet phldrT="[文本]" custT="1"/>
      <dgm:spPr/>
      <dgm:t>
        <a:bodyPr/>
        <a:lstStyle/>
        <a:p>
          <a:endParaRPr lang="zh-CN" altLang="en-US" sz="2400" dirty="0"/>
        </a:p>
      </dgm:t>
    </dgm:pt>
    <dgm:pt modelId="{D7790854-966E-486E-B0EC-357DBF1E9570}" type="parTrans" cxnId="{29567988-70D2-4FCD-8FDA-D08608F1FA96}">
      <dgm:prSet/>
      <dgm:spPr/>
      <dgm:t>
        <a:bodyPr/>
        <a:lstStyle/>
        <a:p>
          <a:endParaRPr lang="zh-CN" altLang="en-US"/>
        </a:p>
      </dgm:t>
    </dgm:pt>
    <dgm:pt modelId="{1B44CB1F-47CB-4FFA-8439-EE05CC2DD580}" type="sibTrans" cxnId="{29567988-70D2-4FCD-8FDA-D08608F1FA96}">
      <dgm:prSet/>
      <dgm:spPr/>
      <dgm:t>
        <a:bodyPr/>
        <a:lstStyle/>
        <a:p>
          <a:endParaRPr lang="zh-CN" altLang="en-US"/>
        </a:p>
      </dgm:t>
    </dgm:pt>
    <dgm:pt modelId="{61928775-644A-4CCC-BD4D-775D01842407}" type="pres">
      <dgm:prSet presAssocID="{73D9EB45-9B23-4DCD-94EB-7BB181DA809A}" presName="Name0" presStyleCnt="0">
        <dgm:presLayoutVars>
          <dgm:dir/>
          <dgm:animLvl val="lvl"/>
          <dgm:resizeHandles/>
        </dgm:presLayoutVars>
      </dgm:prSet>
      <dgm:spPr/>
    </dgm:pt>
    <dgm:pt modelId="{D06AE3C2-206A-4947-A772-475147C93D59}" type="pres">
      <dgm:prSet presAssocID="{41E47347-AC87-40B1-8BF3-180ADB75C03C}" presName="linNode" presStyleCnt="0"/>
      <dgm:spPr/>
    </dgm:pt>
    <dgm:pt modelId="{15FCBC41-7F6B-47A0-AE61-68ECB950A796}" type="pres">
      <dgm:prSet presAssocID="{41E47347-AC87-40B1-8BF3-180ADB75C03C}" presName="parentShp" presStyleLbl="node1" presStyleIdx="0" presStyleCnt="2" custScaleX="49209">
        <dgm:presLayoutVars>
          <dgm:bulletEnabled val="1"/>
        </dgm:presLayoutVars>
      </dgm:prSet>
      <dgm:spPr/>
    </dgm:pt>
    <dgm:pt modelId="{7910082D-C5AE-440D-9ACC-C091B2B52ED3}" type="pres">
      <dgm:prSet presAssocID="{41E47347-AC87-40B1-8BF3-180ADB75C03C}" presName="childShp" presStyleLbl="bgAccFollowNode1" presStyleIdx="0" presStyleCnt="2">
        <dgm:presLayoutVars>
          <dgm:bulletEnabled val="1"/>
        </dgm:presLayoutVars>
      </dgm:prSet>
      <dgm:spPr/>
      <dgm:t>
        <a:bodyPr/>
        <a:lstStyle/>
        <a:p>
          <a:endParaRPr lang="zh-CN" altLang="en-US"/>
        </a:p>
      </dgm:t>
    </dgm:pt>
    <dgm:pt modelId="{930C55D2-47DA-4368-B3A3-CA2EE124E607}" type="pres">
      <dgm:prSet presAssocID="{A2014435-2F38-4372-8572-6B2E287EACF8}" presName="spacing" presStyleCnt="0"/>
      <dgm:spPr/>
    </dgm:pt>
    <dgm:pt modelId="{F42ABAD6-8228-4BFC-B0B1-2230665A8E1D}" type="pres">
      <dgm:prSet presAssocID="{C4914C6D-1A87-4435-8BB4-15FFF95F68C9}" presName="linNode" presStyleCnt="0"/>
      <dgm:spPr/>
    </dgm:pt>
    <dgm:pt modelId="{186CB976-CB0C-43DB-ACDF-069C5A5DE3EF}" type="pres">
      <dgm:prSet presAssocID="{C4914C6D-1A87-4435-8BB4-15FFF95F68C9}" presName="parentShp" presStyleLbl="node1" presStyleIdx="1" presStyleCnt="2" custScaleX="48832">
        <dgm:presLayoutVars>
          <dgm:bulletEnabled val="1"/>
        </dgm:presLayoutVars>
      </dgm:prSet>
      <dgm:spPr/>
    </dgm:pt>
    <dgm:pt modelId="{4CE3B9A0-311F-4DC4-B52C-26B513910683}" type="pres">
      <dgm:prSet presAssocID="{C4914C6D-1A87-4435-8BB4-15FFF95F68C9}" presName="childShp" presStyleLbl="bgAccFollowNode1" presStyleIdx="1" presStyleCnt="2">
        <dgm:presLayoutVars>
          <dgm:bulletEnabled val="1"/>
        </dgm:presLayoutVars>
      </dgm:prSet>
      <dgm:spPr/>
      <dgm:t>
        <a:bodyPr/>
        <a:lstStyle/>
        <a:p>
          <a:endParaRPr lang="zh-CN" altLang="en-US"/>
        </a:p>
      </dgm:t>
    </dgm:pt>
  </dgm:ptLst>
  <dgm:cxnLst>
    <dgm:cxn modelId="{8DC38A32-1264-4B21-BFDB-C04C3DBE6F08}" type="presOf" srcId="{CD12DC7F-6B80-4679-9F23-EF45FE47C51D}" destId="{4CE3B9A0-311F-4DC4-B52C-26B513910683}" srcOrd="0" destOrd="0" presId="urn:microsoft.com/office/officeart/2005/8/layout/vList6"/>
    <dgm:cxn modelId="{CCC80DAF-90C7-4109-8D03-66688D25D4A4}" srcId="{C4914C6D-1A87-4435-8BB4-15FFF95F68C9}" destId="{82259B72-31E9-49F4-888D-0C9C3D24ECB4}" srcOrd="1" destOrd="0" parTransId="{98F4FF7C-4B24-4B9A-BE08-4A370ED8F132}" sibTransId="{6128DCED-093C-4B33-8911-BBB9723D3838}"/>
    <dgm:cxn modelId="{B8DF1084-CABC-4AF7-8F60-E511CF83F866}" type="presOf" srcId="{C4914C6D-1A87-4435-8BB4-15FFF95F68C9}" destId="{186CB976-CB0C-43DB-ACDF-069C5A5DE3EF}" srcOrd="0" destOrd="0" presId="urn:microsoft.com/office/officeart/2005/8/layout/vList6"/>
    <dgm:cxn modelId="{076C7845-B236-462C-86E8-B3FBB9C10236}" srcId="{41E47347-AC87-40B1-8BF3-180ADB75C03C}" destId="{84BBE322-4C9D-40E8-9447-70ADF000BC31}" srcOrd="1" destOrd="0" parTransId="{77D4672D-145F-4F9F-9C06-DAA4C0737AD1}" sibTransId="{8F4D2272-D8FE-4692-83AD-B35B5257A7DB}"/>
    <dgm:cxn modelId="{6E9DAC22-84F8-4C39-AD6B-48E25D268859}" type="presOf" srcId="{9C83CE44-A271-4648-81C4-B282EAF2CF86}" destId="{7910082D-C5AE-440D-9ACC-C091B2B52ED3}" srcOrd="0" destOrd="0" presId="urn:microsoft.com/office/officeart/2005/8/layout/vList6"/>
    <dgm:cxn modelId="{29567988-70D2-4FCD-8FDA-D08608F1FA96}" srcId="{C4914C6D-1A87-4435-8BB4-15FFF95F68C9}" destId="{CD12DC7F-6B80-4679-9F23-EF45FE47C51D}" srcOrd="0" destOrd="0" parTransId="{D7790854-966E-486E-B0EC-357DBF1E9570}" sibTransId="{1B44CB1F-47CB-4FFA-8439-EE05CC2DD580}"/>
    <dgm:cxn modelId="{ACDCED25-55AF-46DC-8CEF-577EC3E6207C}" srcId="{41E47347-AC87-40B1-8BF3-180ADB75C03C}" destId="{9C83CE44-A271-4648-81C4-B282EAF2CF86}" srcOrd="0" destOrd="0" parTransId="{A631AF70-BCAC-4515-A3EE-78B581108035}" sibTransId="{0F2754D6-E85C-48D2-9DD8-7FFBDBCFE5D8}"/>
    <dgm:cxn modelId="{80E6AA4A-E7EC-4E0F-A456-73B78D8FF112}" type="presOf" srcId="{73D9EB45-9B23-4DCD-94EB-7BB181DA809A}" destId="{61928775-644A-4CCC-BD4D-775D01842407}" srcOrd="0" destOrd="0" presId="urn:microsoft.com/office/officeart/2005/8/layout/vList6"/>
    <dgm:cxn modelId="{78FA9358-5B06-4331-852B-72B478A6174D}" srcId="{73D9EB45-9B23-4DCD-94EB-7BB181DA809A}" destId="{C4914C6D-1A87-4435-8BB4-15FFF95F68C9}" srcOrd="1" destOrd="0" parTransId="{18EFED03-6567-4174-B5E5-7BDD2F1D9435}" sibTransId="{2F97CEAF-5AD8-4E22-BEE6-839DF6012485}"/>
    <dgm:cxn modelId="{F3D535EA-8DDB-4D2A-BDA6-1C9CE83D0465}" type="presOf" srcId="{82259B72-31E9-49F4-888D-0C9C3D24ECB4}" destId="{4CE3B9A0-311F-4DC4-B52C-26B513910683}" srcOrd="0" destOrd="1" presId="urn:microsoft.com/office/officeart/2005/8/layout/vList6"/>
    <dgm:cxn modelId="{CEB07B03-3CFE-4555-9A2F-E99D1D11CED2}" srcId="{73D9EB45-9B23-4DCD-94EB-7BB181DA809A}" destId="{41E47347-AC87-40B1-8BF3-180ADB75C03C}" srcOrd="0" destOrd="0" parTransId="{B142437F-B672-4651-9C4C-BAA6AAEB534D}" sibTransId="{A2014435-2F38-4372-8572-6B2E287EACF8}"/>
    <dgm:cxn modelId="{89FDA0D3-DF17-4196-BA0E-1EB364486180}" type="presOf" srcId="{41E47347-AC87-40B1-8BF3-180ADB75C03C}" destId="{15FCBC41-7F6B-47A0-AE61-68ECB950A796}" srcOrd="0" destOrd="0" presId="urn:microsoft.com/office/officeart/2005/8/layout/vList6"/>
    <dgm:cxn modelId="{F22C57EB-9105-4905-9C0C-512CA01B9DED}" type="presOf" srcId="{84BBE322-4C9D-40E8-9447-70ADF000BC31}" destId="{7910082D-C5AE-440D-9ACC-C091B2B52ED3}" srcOrd="0" destOrd="1" presId="urn:microsoft.com/office/officeart/2005/8/layout/vList6"/>
    <dgm:cxn modelId="{32C8A641-1CB5-4AA3-87B7-4F1C911084DE}" type="presParOf" srcId="{61928775-644A-4CCC-BD4D-775D01842407}" destId="{D06AE3C2-206A-4947-A772-475147C93D59}" srcOrd="0" destOrd="0" presId="urn:microsoft.com/office/officeart/2005/8/layout/vList6"/>
    <dgm:cxn modelId="{2514EDD0-1F01-40F3-8793-CBD97BE01AA7}" type="presParOf" srcId="{D06AE3C2-206A-4947-A772-475147C93D59}" destId="{15FCBC41-7F6B-47A0-AE61-68ECB950A796}" srcOrd="0" destOrd="0" presId="urn:microsoft.com/office/officeart/2005/8/layout/vList6"/>
    <dgm:cxn modelId="{EB4E8D3D-FEA3-45CD-B972-6A871D3F61FC}" type="presParOf" srcId="{D06AE3C2-206A-4947-A772-475147C93D59}" destId="{7910082D-C5AE-440D-9ACC-C091B2B52ED3}" srcOrd="1" destOrd="0" presId="urn:microsoft.com/office/officeart/2005/8/layout/vList6"/>
    <dgm:cxn modelId="{27FF6AB8-ED83-41A1-A6C7-34FEE0E38E9A}" type="presParOf" srcId="{61928775-644A-4CCC-BD4D-775D01842407}" destId="{930C55D2-47DA-4368-B3A3-CA2EE124E607}" srcOrd="1" destOrd="0" presId="urn:microsoft.com/office/officeart/2005/8/layout/vList6"/>
    <dgm:cxn modelId="{296839FF-AB0A-43E2-97A9-6F68E7E752CC}" type="presParOf" srcId="{61928775-644A-4CCC-BD4D-775D01842407}" destId="{F42ABAD6-8228-4BFC-B0B1-2230665A8E1D}" srcOrd="2" destOrd="0" presId="urn:microsoft.com/office/officeart/2005/8/layout/vList6"/>
    <dgm:cxn modelId="{43A73EF4-F421-4AAF-8B08-4901C2B54132}" type="presParOf" srcId="{F42ABAD6-8228-4BFC-B0B1-2230665A8E1D}" destId="{186CB976-CB0C-43DB-ACDF-069C5A5DE3EF}" srcOrd="0" destOrd="0" presId="urn:microsoft.com/office/officeart/2005/8/layout/vList6"/>
    <dgm:cxn modelId="{39A7BF4D-8BCC-4EA7-B974-BBE0F83C96C2}" type="presParOf" srcId="{F42ABAD6-8228-4BFC-B0B1-2230665A8E1D}" destId="{4CE3B9A0-311F-4DC4-B52C-26B5139106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3128B-EFAC-41BA-9657-6DEB8887E0AC}">
      <dsp:nvSpPr>
        <dsp:cNvPr id="0" name=""/>
        <dsp:cNvSpPr/>
      </dsp:nvSpPr>
      <dsp:spPr>
        <a:xfrm>
          <a:off x="7233" y="1802536"/>
          <a:ext cx="2161877" cy="129712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Root Directory</a:t>
          </a:r>
          <a:endParaRPr lang="en-US" sz="2600" kern="1200" dirty="0"/>
        </a:p>
      </dsp:txBody>
      <dsp:txXfrm>
        <a:off x="45225" y="1840528"/>
        <a:ext cx="2085893" cy="1221142"/>
      </dsp:txXfrm>
    </dsp:sp>
    <dsp:sp modelId="{75CBBC86-FD8C-47DC-8E50-ADCA44897601}">
      <dsp:nvSpPr>
        <dsp:cNvPr id="0" name=""/>
        <dsp:cNvSpPr/>
      </dsp:nvSpPr>
      <dsp:spPr>
        <a:xfrm>
          <a:off x="2385298" y="2183027"/>
          <a:ext cx="458317" cy="53614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85298" y="2290256"/>
        <a:ext cx="320822" cy="321687"/>
      </dsp:txXfrm>
    </dsp:sp>
    <dsp:sp modelId="{824253BA-F4ED-4CF6-84B2-607AD4E24657}">
      <dsp:nvSpPr>
        <dsp:cNvPr id="0" name=""/>
        <dsp:cNvSpPr/>
      </dsp:nvSpPr>
      <dsp:spPr>
        <a:xfrm>
          <a:off x="3033861" y="1802536"/>
          <a:ext cx="2161877" cy="1297126"/>
        </a:xfrm>
        <a:prstGeom prst="roundRect">
          <a:avLst>
            <a:gd name="adj" fmla="val 10000"/>
          </a:avLst>
        </a:prstGeom>
        <a:solidFill>
          <a:schemeClr val="accent1">
            <a:shade val="50000"/>
            <a:hueOff val="529735"/>
            <a:satOff val="-43548"/>
            <a:lumOff val="34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Exercises</a:t>
          </a:r>
          <a:br>
            <a:rPr lang="en-US" sz="2600" kern="1200" dirty="0" smtClean="0"/>
          </a:br>
          <a:r>
            <a:rPr lang="en-US" sz="2600" kern="1200" dirty="0" smtClean="0"/>
            <a:t>&lt;or&gt;</a:t>
          </a:r>
          <a:br>
            <a:rPr lang="en-US" sz="2600" kern="1200" dirty="0" smtClean="0"/>
          </a:br>
          <a:r>
            <a:rPr lang="en-US" sz="2600" kern="1200" dirty="0" smtClean="0"/>
            <a:t>Solutions</a:t>
          </a:r>
          <a:endParaRPr lang="en-US" sz="2600" kern="1200" dirty="0"/>
        </a:p>
      </dsp:txBody>
      <dsp:txXfrm>
        <a:off x="3071853" y="1840528"/>
        <a:ext cx="2085893" cy="1221142"/>
      </dsp:txXfrm>
    </dsp:sp>
    <dsp:sp modelId="{7539A1A8-1103-4E99-BFD0-9C3A09F9350D}">
      <dsp:nvSpPr>
        <dsp:cNvPr id="0" name=""/>
        <dsp:cNvSpPr/>
      </dsp:nvSpPr>
      <dsp:spPr>
        <a:xfrm>
          <a:off x="5411926" y="2183027"/>
          <a:ext cx="458317" cy="536145"/>
        </a:xfrm>
        <a:prstGeom prst="rightArrow">
          <a:avLst>
            <a:gd name="adj1" fmla="val 60000"/>
            <a:gd name="adj2" fmla="val 50000"/>
          </a:avLst>
        </a:prstGeom>
        <a:solidFill>
          <a:schemeClr val="accent1">
            <a:shade val="90000"/>
            <a:hueOff val="821747"/>
            <a:satOff val="-63036"/>
            <a:lumOff val="468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411926" y="2290256"/>
        <a:ext cx="320822" cy="321687"/>
      </dsp:txXfrm>
    </dsp:sp>
    <dsp:sp modelId="{495D27FE-5582-46E7-A17E-F5F775E322A1}">
      <dsp:nvSpPr>
        <dsp:cNvPr id="0" name=""/>
        <dsp:cNvSpPr/>
      </dsp:nvSpPr>
      <dsp:spPr>
        <a:xfrm>
          <a:off x="6060489" y="1802536"/>
          <a:ext cx="2161877" cy="1297126"/>
        </a:xfrm>
        <a:prstGeom prst="roundRect">
          <a:avLst>
            <a:gd name="adj" fmla="val 10000"/>
          </a:avLst>
        </a:prstGeom>
        <a:solidFill>
          <a:schemeClr val="accent1">
            <a:shade val="50000"/>
            <a:hueOff val="529735"/>
            <a:satOff val="-43548"/>
            <a:lumOff val="34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Multisim</a:t>
          </a:r>
          <a:endParaRPr lang="en-US" sz="2600" kern="1200" dirty="0"/>
        </a:p>
      </dsp:txBody>
      <dsp:txXfrm>
        <a:off x="6098481" y="184052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0082D-C5AE-440D-9ACC-C091B2B52ED3}">
      <dsp:nvSpPr>
        <dsp:cNvPr id="0" name=""/>
        <dsp:cNvSpPr/>
      </dsp:nvSpPr>
      <dsp:spPr>
        <a:xfrm>
          <a:off x="3112876" y="338"/>
          <a:ext cx="6258756" cy="13217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zh-CN" altLang="en-US" sz="2400" kern="1200" dirty="0"/>
        </a:p>
        <a:p>
          <a:pPr marL="228600" lvl="1" indent="-228600" algn="l" defTabSz="1066800">
            <a:lnSpc>
              <a:spcPct val="90000"/>
            </a:lnSpc>
            <a:spcBef>
              <a:spcPct val="0"/>
            </a:spcBef>
            <a:spcAft>
              <a:spcPct val="15000"/>
            </a:spcAft>
            <a:buChar char="••"/>
          </a:pPr>
          <a:r>
            <a:rPr lang="en-US" sz="2400" kern="1200" dirty="0" smtClean="0"/>
            <a:t>Schematic Capture</a:t>
          </a:r>
          <a:endParaRPr lang="zh-CN" altLang="en-US" sz="2400" kern="1200" dirty="0"/>
        </a:p>
      </dsp:txBody>
      <dsp:txXfrm>
        <a:off x="3112876" y="165557"/>
        <a:ext cx="5763100" cy="991311"/>
      </dsp:txXfrm>
    </dsp:sp>
    <dsp:sp modelId="{15FCBC41-7F6B-47A0-AE61-68ECB950A796}">
      <dsp:nvSpPr>
        <dsp:cNvPr id="0" name=""/>
        <dsp:cNvSpPr/>
      </dsp:nvSpPr>
      <dsp:spPr>
        <a:xfrm>
          <a:off x="1059628" y="338"/>
          <a:ext cx="2053247" cy="1321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kern="1200" dirty="0" smtClean="0"/>
            <a:t>Part I</a:t>
          </a:r>
          <a:endParaRPr lang="zh-CN" altLang="en-US" sz="3600" kern="1200" dirty="0"/>
        </a:p>
      </dsp:txBody>
      <dsp:txXfrm>
        <a:off x="1124150" y="64860"/>
        <a:ext cx="1924203" cy="1192705"/>
      </dsp:txXfrm>
    </dsp:sp>
    <dsp:sp modelId="{4CE3B9A0-311F-4DC4-B52C-26B513910683}">
      <dsp:nvSpPr>
        <dsp:cNvPr id="0" name=""/>
        <dsp:cNvSpPr/>
      </dsp:nvSpPr>
      <dsp:spPr>
        <a:xfrm>
          <a:off x="3105010" y="1454263"/>
          <a:ext cx="6258756" cy="13217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zh-CN" altLang="en-US" sz="2400" kern="1200" dirty="0"/>
        </a:p>
        <a:p>
          <a:pPr marL="228600" lvl="1" indent="-228600" algn="l" defTabSz="1066800">
            <a:lnSpc>
              <a:spcPct val="90000"/>
            </a:lnSpc>
            <a:spcBef>
              <a:spcPct val="0"/>
            </a:spcBef>
            <a:spcAft>
              <a:spcPct val="15000"/>
            </a:spcAft>
            <a:buChar char="••"/>
          </a:pPr>
          <a:r>
            <a:rPr lang="en-US" sz="2400" kern="1200" dirty="0" smtClean="0"/>
            <a:t>Simulation and Virtual Instruments</a:t>
          </a:r>
          <a:endParaRPr lang="zh-CN" altLang="en-US" sz="2400" kern="1200" dirty="0"/>
        </a:p>
      </dsp:txBody>
      <dsp:txXfrm>
        <a:off x="3105010" y="1619482"/>
        <a:ext cx="5763100" cy="991311"/>
      </dsp:txXfrm>
    </dsp:sp>
    <dsp:sp modelId="{186CB976-CB0C-43DB-ACDF-069C5A5DE3EF}">
      <dsp:nvSpPr>
        <dsp:cNvPr id="0" name=""/>
        <dsp:cNvSpPr/>
      </dsp:nvSpPr>
      <dsp:spPr>
        <a:xfrm>
          <a:off x="1067493" y="1454263"/>
          <a:ext cx="2037517" cy="1321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kern="1200" dirty="0" smtClean="0"/>
            <a:t>Part II</a:t>
          </a:r>
          <a:endParaRPr lang="zh-CN" altLang="en-US" sz="3600" kern="1200" dirty="0"/>
        </a:p>
      </dsp:txBody>
      <dsp:txXfrm>
        <a:off x="1132015" y="1518785"/>
        <a:ext cx="1908473" cy="11927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0060"/>
          </a:xfrm>
          <a:prstGeom prst="rect">
            <a:avLst/>
          </a:prstGeom>
        </p:spPr>
        <p:txBody>
          <a:bodyPr vert="horz" lIns="96734" tIns="48367" rIns="96734" bIns="48367"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4143843" y="0"/>
            <a:ext cx="3169699" cy="480060"/>
          </a:xfrm>
          <a:prstGeom prst="rect">
            <a:avLst/>
          </a:prstGeom>
        </p:spPr>
        <p:txBody>
          <a:bodyPr vert="horz" lIns="96734" tIns="48367" rIns="96734" bIns="48367" rtlCol="0"/>
          <a:lstStyle>
            <a:lvl1pPr algn="r" fontAlgn="auto">
              <a:spcBef>
                <a:spcPts val="0"/>
              </a:spcBef>
              <a:spcAft>
                <a:spcPts val="0"/>
              </a:spcAft>
              <a:defRPr sz="1200" smtClean="0">
                <a:latin typeface="+mn-lt"/>
              </a:defRPr>
            </a:lvl1pPr>
          </a:lstStyle>
          <a:p>
            <a:pPr>
              <a:defRPr/>
            </a:pPr>
            <a:fld id="{71032E76-C488-410A-B263-71352B914BE7}" type="datetimeFigureOut">
              <a:rPr lang="en-US"/>
              <a:pPr>
                <a:defRPr/>
              </a:pPr>
              <a:t>9/23/2020</a:t>
            </a:fld>
            <a:endParaRPr lang="en-US" dirty="0"/>
          </a:p>
        </p:txBody>
      </p:sp>
      <p:sp>
        <p:nvSpPr>
          <p:cNvPr id="4" name="Footer Placeholder 3"/>
          <p:cNvSpPr>
            <a:spLocks noGrp="1"/>
          </p:cNvSpPr>
          <p:nvPr>
            <p:ph type="ftr" sz="quarter" idx="2"/>
          </p:nvPr>
        </p:nvSpPr>
        <p:spPr>
          <a:xfrm>
            <a:off x="0" y="9119496"/>
            <a:ext cx="3169699" cy="480060"/>
          </a:xfrm>
          <a:prstGeom prst="rect">
            <a:avLst/>
          </a:prstGeom>
        </p:spPr>
        <p:txBody>
          <a:bodyPr vert="horz" lIns="96734" tIns="48367" rIns="96734" bIns="48367"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4143843" y="9119496"/>
            <a:ext cx="3169699" cy="480060"/>
          </a:xfrm>
          <a:prstGeom prst="rect">
            <a:avLst/>
          </a:prstGeom>
        </p:spPr>
        <p:txBody>
          <a:bodyPr vert="horz" lIns="96734" tIns="48367" rIns="96734" bIns="48367" rtlCol="0" anchor="b"/>
          <a:lstStyle>
            <a:lvl1pPr algn="r" fontAlgn="auto">
              <a:spcBef>
                <a:spcPts val="0"/>
              </a:spcBef>
              <a:spcAft>
                <a:spcPts val="0"/>
              </a:spcAft>
              <a:defRPr sz="1200" smtClean="0">
                <a:latin typeface="+mn-lt"/>
              </a:defRPr>
            </a:lvl1pPr>
          </a:lstStyle>
          <a:p>
            <a:pPr>
              <a:defRPr/>
            </a:pPr>
            <a:fld id="{F0A907B7-DDDF-46E1-968A-200EB1CC954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6288" y="479425"/>
            <a:ext cx="5762625" cy="4321175"/>
          </a:xfrm>
          <a:prstGeom prst="rect">
            <a:avLst/>
          </a:prstGeom>
          <a:noFill/>
          <a:ln w="12700">
            <a:solidFill>
              <a:prstClr val="black"/>
            </a:solidFill>
          </a:ln>
        </p:spPr>
        <p:txBody>
          <a:bodyPr vert="horz" lIns="96734" tIns="48367" rIns="96734" bIns="48367" rtlCol="0" anchor="ctr"/>
          <a:lstStyle/>
          <a:p>
            <a:pPr lvl="0"/>
            <a:endParaRPr lang="en-US" noProof="0" dirty="0"/>
          </a:p>
        </p:txBody>
      </p:sp>
      <p:sp>
        <p:nvSpPr>
          <p:cNvPr id="5" name="Notes Placeholder 4"/>
          <p:cNvSpPr>
            <a:spLocks noGrp="1"/>
          </p:cNvSpPr>
          <p:nvPr>
            <p:ph type="body" sz="quarter" idx="3"/>
          </p:nvPr>
        </p:nvSpPr>
        <p:spPr>
          <a:xfrm>
            <a:off x="650535" y="5040630"/>
            <a:ext cx="6095447" cy="3840480"/>
          </a:xfrm>
          <a:prstGeom prst="rect">
            <a:avLst/>
          </a:prstGeom>
        </p:spPr>
        <p:txBody>
          <a:bodyPr vert="horz" lIns="96734" tIns="48367" rIns="96734" bIns="4836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cSld>
  <p:clrMap bg1="lt1" tx1="dk1" bg2="lt2" tx2="dk2" accent1="accent1" accent2="accent2" accent3="accent3" accent4="accent4" accent5="accent5" accent6="accent6" hlink="hlink" folHlink="folHlink"/>
  <p:hf hdr="0" ftr="0" dt="0"/>
  <p:notesStyle>
    <a:lvl1pPr algn="l" defTabSz="930275" rtl="0" fontAlgn="base">
      <a:spcBef>
        <a:spcPct val="30000"/>
      </a:spcBef>
      <a:spcAft>
        <a:spcPct val="0"/>
      </a:spcAft>
      <a:tabLst>
        <a:tab pos="465138" algn="l"/>
      </a:tabLst>
      <a:defRPr sz="1200" kern="1200">
        <a:solidFill>
          <a:schemeClr val="tx1"/>
        </a:solidFill>
        <a:latin typeface="+mn-lt"/>
        <a:ea typeface="+mn-ea"/>
        <a:cs typeface="+mn-cs"/>
      </a:defRPr>
    </a:lvl1pPr>
    <a:lvl2pPr algn="l" defTabSz="930275" rtl="0" fontAlgn="base">
      <a:spcBef>
        <a:spcPct val="30000"/>
      </a:spcBef>
      <a:spcAft>
        <a:spcPct val="0"/>
      </a:spcAft>
      <a:tabLst>
        <a:tab pos="465138" algn="l"/>
      </a:tabLst>
      <a:defRPr sz="1200" kern="1200">
        <a:solidFill>
          <a:schemeClr val="tx1"/>
        </a:solidFill>
        <a:latin typeface="+mn-lt"/>
        <a:ea typeface="+mn-ea"/>
        <a:cs typeface="+mn-cs"/>
      </a:defRPr>
    </a:lvl2pPr>
    <a:lvl3pPr marL="231775" indent="-231775" algn="l" defTabSz="930275" rtl="0" fontAlgn="base">
      <a:spcBef>
        <a:spcPct val="30000"/>
      </a:spcBef>
      <a:spcAft>
        <a:spcPct val="0"/>
      </a:spcAft>
      <a:buFont typeface="Arial" charset="0"/>
      <a:buChar char="•"/>
      <a:tabLst>
        <a:tab pos="465138" algn="l"/>
      </a:tabLst>
      <a:defRPr sz="1200" kern="1200">
        <a:solidFill>
          <a:schemeClr val="tx1"/>
        </a:solidFill>
        <a:latin typeface="+mn-lt"/>
        <a:ea typeface="+mn-ea"/>
        <a:cs typeface="+mn-cs"/>
      </a:defRPr>
    </a:lvl3pPr>
    <a:lvl4pPr marL="465138" indent="-231775" algn="l" defTabSz="930275" rtl="0" fontAlgn="base">
      <a:spcBef>
        <a:spcPct val="30000"/>
      </a:spcBef>
      <a:spcAft>
        <a:spcPct val="0"/>
      </a:spcAft>
      <a:buFont typeface="Times New Roman" pitchFamily="18" charset="0"/>
      <a:buChar char="–"/>
      <a:tabLst>
        <a:tab pos="465138" algn="l"/>
      </a:tabLst>
      <a:defRPr sz="1200" kern="1200">
        <a:solidFill>
          <a:schemeClr val="tx1"/>
        </a:solidFill>
        <a:latin typeface="+mn-lt"/>
        <a:ea typeface="+mn-ea"/>
        <a:cs typeface="+mn-cs"/>
      </a:defRPr>
    </a:lvl4pPr>
    <a:lvl5pPr marL="1036638" indent="-1036638" algn="l" defTabSz="930275" rtl="0" fontAlgn="base">
      <a:spcBef>
        <a:spcPct val="30000"/>
      </a:spcBef>
      <a:spcAft>
        <a:spcPct val="0"/>
      </a:spcAft>
      <a:tabLst>
        <a:tab pos="465138"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734" tIns="48367" rIns="96734" bIns="48367"/>
          <a:lstStyle/>
          <a:p>
            <a:endParaRPr lang="en-US" dirty="0">
              <a:latin typeface="Calibri" pitchFamily="34" charset="0"/>
            </a:endParaRPr>
          </a:p>
          <a:p>
            <a:r>
              <a:rPr lang="en-US" dirty="0">
                <a:latin typeface="Calibri" pitchFamily="34" charset="0"/>
              </a:rPr>
              <a:t>	</a:t>
            </a:r>
            <a:endParaRPr lang="en-US" dirty="0"/>
          </a:p>
        </p:txBody>
      </p:sp>
      <p:sp>
        <p:nvSpPr>
          <p:cNvPr id="303107" name="Rectangle 4"/>
          <p:cNvSpPr>
            <a:spLocks noGrp="1" noRot="1" noChangeAspect="1" noChangeArrowheads="1" noTextEdit="1"/>
          </p:cNvSpPr>
          <p:nvPr>
            <p:ph type="sldImg"/>
          </p:nvPr>
        </p:nvSpPr>
        <p:spPr bwMode="auto">
          <a:xfrm>
            <a:off x="1373188" y="546100"/>
            <a:ext cx="4606925" cy="3455988"/>
          </a:xfrm>
          <a:noFill/>
          <a:ln>
            <a:solidFill>
              <a:srgbClr val="000000"/>
            </a:solidFill>
            <a:miter lim="800000"/>
            <a:headEnd/>
            <a:tailEnd/>
          </a:ln>
        </p:spPr>
      </p:sp>
      <p:sp>
        <p:nvSpPr>
          <p:cNvPr id="30310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spcBef>
                <a:spcPct val="40000"/>
              </a:spcBef>
              <a:tabLst>
                <a:tab pos="475397" algn="l"/>
              </a:tabLst>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58" tIns="48329" rIns="96658" bIns="48329"/>
          <a:lstStyle/>
          <a:p>
            <a:endParaRPr lang="en-US" dirty="0">
              <a:latin typeface="Calibri" pitchFamily="34" charset="0"/>
            </a:endParaRPr>
          </a:p>
          <a:p>
            <a:r>
              <a:rPr lang="en-US" dirty="0">
                <a:latin typeface="Calibri" pitchFamily="34" charset="0"/>
              </a:rPr>
              <a:t>	</a:t>
            </a:r>
            <a:r>
              <a:rPr lang="en-US" sz="800" dirty="0">
                <a:latin typeface="Arial Narrow" pitchFamily="34" charset="0"/>
              </a:rPr>
              <a:t>Lesson # Lesson Title</a:t>
            </a:r>
            <a:endParaRPr lang="en-US" dirty="0"/>
          </a:p>
        </p:txBody>
      </p:sp>
      <p:sp>
        <p:nvSpPr>
          <p:cNvPr id="304131" name="Rectangle 6"/>
          <p:cNvSpPr>
            <a:spLocks noGrp="1" noRot="1" noChangeAspect="1" noChangeArrowheads="1" noTextEdit="1"/>
          </p:cNvSpPr>
          <p:nvPr>
            <p:ph type="sldImg"/>
          </p:nvPr>
        </p:nvSpPr>
        <p:spPr bwMode="auto">
          <a:xfrm>
            <a:off x="1373188" y="546100"/>
            <a:ext cx="4606925" cy="3454400"/>
          </a:xfrm>
          <a:noFill/>
          <a:ln>
            <a:solidFill>
              <a:srgbClr val="000000"/>
            </a:solidFill>
            <a:miter lim="800000"/>
            <a:headEnd/>
            <a:tailEnd/>
          </a:ln>
        </p:spPr>
      </p:sp>
      <p:sp>
        <p:nvSpPr>
          <p:cNvPr id="304132"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tabLst>
                <a:tab pos="475397" algn="l"/>
              </a:tabLst>
            </a:pPr>
            <a:r>
              <a:rPr lang="en-US" dirty="0" smtClean="0"/>
              <a:t>Replace &lt;Course Name&gt; with the name of the course.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58" tIns="48329" rIns="96658" bIns="48329"/>
          <a:lstStyle/>
          <a:p>
            <a:endParaRPr lang="en-US" dirty="0">
              <a:latin typeface="Calibri" pitchFamily="34" charset="0"/>
            </a:endParaRPr>
          </a:p>
          <a:p>
            <a:r>
              <a:rPr lang="en-US" dirty="0">
                <a:latin typeface="Calibri" pitchFamily="34" charset="0"/>
              </a:rPr>
              <a:t>	</a:t>
            </a:r>
            <a:r>
              <a:rPr lang="en-US" sz="800" dirty="0">
                <a:latin typeface="Arial Narrow" pitchFamily="34" charset="0"/>
              </a:rPr>
              <a:t>Lesson # Lesson Title</a:t>
            </a:r>
            <a:endParaRPr lang="en-US" dirty="0"/>
          </a:p>
        </p:txBody>
      </p:sp>
      <p:sp>
        <p:nvSpPr>
          <p:cNvPr id="306179" name="Rectangle 4"/>
          <p:cNvSpPr>
            <a:spLocks noGrp="1" noRot="1" noChangeAspect="1" noChangeArrowheads="1" noTextEdit="1"/>
          </p:cNvSpPr>
          <p:nvPr>
            <p:ph type="sldImg"/>
          </p:nvPr>
        </p:nvSpPr>
        <p:spPr bwMode="auto">
          <a:xfrm>
            <a:off x="1373188" y="546100"/>
            <a:ext cx="4606925" cy="3454400"/>
          </a:xfrm>
          <a:noFill/>
          <a:ln>
            <a:solidFill>
              <a:srgbClr val="000000"/>
            </a:solidFill>
            <a:miter lim="800000"/>
            <a:headEnd/>
            <a:tailEnd/>
          </a:ln>
        </p:spPr>
      </p:sp>
      <p:sp>
        <p:nvSpPr>
          <p:cNvPr id="30618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lvl="1" defTabSz="950793">
              <a:tabLst>
                <a:tab pos="475397" algn="l"/>
              </a:tabLst>
            </a:pPr>
            <a:r>
              <a:rPr lang="en-US" dirty="0" smtClean="0"/>
              <a:t>&lt;Replace text with your lesson titles.  Click each smart art, press the left expand icon, and add or remove Lessons as needed.  Resize the smart art to fit the actual number of lessons.&gt;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hdr" sz="quarter" idx="4294967295"/>
          </p:nvPr>
        </p:nvSpPr>
        <p:spPr bwMode="auto">
          <a:xfrm>
            <a:off x="0" y="0"/>
            <a:ext cx="3171359" cy="481705"/>
          </a:xfrm>
          <a:prstGeom prst="rect">
            <a:avLst/>
          </a:prstGeom>
          <a:noFill/>
          <a:ln>
            <a:miter lim="800000"/>
            <a:headEnd/>
            <a:tailEnd/>
          </a:ln>
        </p:spPr>
        <p:txBody>
          <a:bodyPr lIns="96647" tIns="48324" rIns="96647" bIns="48324"/>
          <a:lstStyle/>
          <a:p>
            <a:endParaRPr lang="en-US" dirty="0">
              <a:solidFill>
                <a:srgbClr val="000000"/>
              </a:solidFill>
              <a:latin typeface="Calibri" pitchFamily="34" charset="0"/>
            </a:endParaRPr>
          </a:p>
          <a:p>
            <a:r>
              <a:rPr lang="en-US" dirty="0">
                <a:solidFill>
                  <a:srgbClr val="000000"/>
                </a:solidFill>
                <a:latin typeface="Calibri" pitchFamily="34" charset="0"/>
              </a:rPr>
              <a:t>	</a:t>
            </a:r>
            <a:r>
              <a:rPr lang="en-US" sz="800" dirty="0">
                <a:solidFill>
                  <a:srgbClr val="000000"/>
                </a:solidFill>
                <a:latin typeface="Arial Narrow" pitchFamily="34" charset="0"/>
              </a:rPr>
              <a:t>Lesson # Lesson Title</a:t>
            </a:r>
            <a:endParaRPr lang="en-US" dirty="0">
              <a:solidFill>
                <a:srgbClr val="000000"/>
              </a:solidFill>
            </a:endParaRPr>
          </a:p>
        </p:txBody>
      </p:sp>
      <p:sp>
        <p:nvSpPr>
          <p:cNvPr id="431107" name="Rectangle 4"/>
          <p:cNvSpPr>
            <a:spLocks noGrp="1" noRot="1" noChangeAspect="1" noChangeArrowheads="1" noTextEdit="1"/>
          </p:cNvSpPr>
          <p:nvPr>
            <p:ph type="sldImg"/>
          </p:nvPr>
        </p:nvSpPr>
        <p:spPr bwMode="auto">
          <a:xfrm>
            <a:off x="1373188" y="544513"/>
            <a:ext cx="4608512" cy="3455987"/>
          </a:xfrm>
          <a:noFill/>
          <a:ln>
            <a:solidFill>
              <a:srgbClr val="000000"/>
            </a:solidFill>
            <a:miter lim="800000"/>
            <a:headEnd/>
            <a:tailEnd/>
          </a:ln>
        </p:spPr>
      </p:sp>
      <p:sp>
        <p:nvSpPr>
          <p:cNvPr id="43110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50793">
              <a:tabLst>
                <a:tab pos="475397" algn="l"/>
              </a:tabLs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96356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extLst>
      <p:ext uri="{BB962C8B-B14F-4D97-AF65-F5344CB8AC3E}">
        <p14:creationId xmlns:p14="http://schemas.microsoft.com/office/powerpoint/2010/main" val="231507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only-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5" y="448733"/>
            <a:ext cx="8228217" cy="5621659"/>
          </a:xfrm>
        </p:spPr>
        <p:txBody>
          <a:bodyPr/>
          <a:lstStyle>
            <a:lvl1pPr marL="0" indent="0">
              <a:buNone/>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smtClean="0"/>
              <a:t>Click to edit Master text styles</a:t>
            </a:r>
          </a:p>
        </p:txBody>
      </p:sp>
    </p:spTree>
    <p:extLst>
      <p:ext uri="{BB962C8B-B14F-4D97-AF65-F5344CB8AC3E}">
        <p14:creationId xmlns:p14="http://schemas.microsoft.com/office/powerpoint/2010/main" val="117205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1295401"/>
            <a:ext cx="7772400" cy="1295400"/>
          </a:xfrm>
        </p:spPr>
        <p:txBody>
          <a:bodyPr anchor="b"/>
          <a:lstStyle>
            <a:lvl1pPr algn="l">
              <a:defRPr sz="4000" b="0" cap="none" baseline="0"/>
            </a:lvl1pPr>
          </a:lstStyle>
          <a:p>
            <a:r>
              <a:rPr lang="en-US" smtClean="0"/>
              <a:t>Click to edit Master title style</a:t>
            </a:r>
            <a:endParaRPr lang="en-US" dirty="0"/>
          </a:p>
        </p:txBody>
      </p:sp>
      <p:cxnSp>
        <p:nvCxnSpPr>
          <p:cNvPr id="6" name="Straight Connector 5"/>
          <p:cNvCxnSpPr/>
          <p:nvPr/>
        </p:nvCxnSpPr>
        <p:spPr>
          <a:xfrm>
            <a:off x="0" y="990600"/>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0"/>
          </p:nvPr>
        </p:nvSpPr>
        <p:spPr>
          <a:xfrm>
            <a:off x="685800" y="2667000"/>
            <a:ext cx="7848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tching Qu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lvl1pPr marL="514350" indent="-514350">
              <a:buFont typeface="+mj-lt"/>
              <a:buAutoNum type="arabicPeriod"/>
              <a:defRPr sz="2800"/>
            </a:lvl1pPr>
            <a:lvl2pPr marL="339725" indent="-339725">
              <a:buFont typeface="+mj-lt"/>
              <a:buAutoNum type="arabicPeriod"/>
              <a:defRPr sz="2400"/>
            </a:lvl2pPr>
            <a:lvl3pPr marL="690563" indent="-350838">
              <a:buFont typeface="+mj-lt"/>
              <a:buAutoNum type="alphaLcPeriod"/>
              <a:defRPr sz="2000"/>
            </a:lvl3pPr>
            <a:lvl4pPr marL="1031875" indent="-341313">
              <a:buFont typeface="+mj-lt"/>
              <a:buAutoNum type="romanLcPeriod"/>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2209800"/>
            <a:ext cx="4038600" cy="3916363"/>
          </a:xfrm>
        </p:spPr>
        <p:txBody>
          <a:bodyPr/>
          <a:lstStyle>
            <a:lvl1pPr marL="514350" indent="-514350">
              <a:buFont typeface="+mj-lt"/>
              <a:buAutoNum type="alphaLcPeriod"/>
              <a:defRPr sz="2800"/>
            </a:lvl1pPr>
            <a:lvl2pPr marL="339725" indent="-339725">
              <a:buFont typeface="+mj-lt"/>
              <a:buAutoNum type="arabicPeriod"/>
              <a:defRPr sz="2400"/>
            </a:lvl2pPr>
            <a:lvl3pPr marL="688975" indent="-349250">
              <a:buFont typeface="+mj-lt"/>
              <a:buAutoNum type="alphaLcPeriod"/>
              <a:defRPr sz="2000"/>
            </a:lvl3pPr>
            <a:lvl4pPr marL="1036638" indent="-346075">
              <a:buFont typeface="+mj-lt"/>
              <a:buAutoNum type="romanLcPeriod"/>
              <a:tabLst/>
              <a:defRPr sz="1800"/>
            </a:lvl4pPr>
            <a:lvl5pPr marL="1371600" indent="-339725">
              <a:buFont typeface="+mj-lt"/>
              <a:buAutoNum type="alphaLcPeriod"/>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2"/>
          <p:cNvSpPr>
            <a:spLocks noGrp="1"/>
          </p:cNvSpPr>
          <p:nvPr>
            <p:ph type="body" idx="10"/>
          </p:nvPr>
        </p:nvSpPr>
        <p:spPr>
          <a:xfrm>
            <a:off x="457200" y="1535113"/>
            <a:ext cx="8229600" cy="63976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ntent Horizontal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3886200"/>
            <a:ext cx="8197701" cy="1981200"/>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1430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11"/>
          </p:nvPr>
        </p:nvSpPr>
        <p:spPr>
          <a:xfrm>
            <a:off x="457200" y="3657600"/>
            <a:ext cx="8153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Exercise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89098" y="4038600"/>
            <a:ext cx="8197701" cy="1945757"/>
          </a:xfrm>
        </p:spPr>
        <p:txBody>
          <a:bodyPr/>
          <a:lstStyle>
            <a:lvl1pPr marL="225425" indent="-225425">
              <a:buFont typeface="Arial" pitchFamily="34" charset="0"/>
              <a:buChar char="•"/>
              <a:defRPr>
                <a:solidFill>
                  <a:schemeClr val="tx1"/>
                </a:solidFill>
              </a:defRPr>
            </a:lvl1pPr>
            <a:lvl2pPr>
              <a:defRPr sz="2600">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90550" y="921220"/>
            <a:ext cx="8053387" cy="2498255"/>
          </a:xfrm>
        </p:spPr>
        <p:txBody>
          <a:bodyPr anchor="b">
            <a:normAutofit/>
          </a:bodyPr>
          <a:lstStyle>
            <a:lvl1pPr algn="ctr">
              <a:lnSpc>
                <a:spcPts val="4498"/>
              </a:lnSpc>
              <a:defRPr sz="4500" spc="-150">
                <a:solidFill>
                  <a:schemeClr val="tx2"/>
                </a:solidFill>
                <a:latin typeface="+mn-l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90550" y="3634650"/>
            <a:ext cx="8053388" cy="771274"/>
          </a:xfrm>
        </p:spPr>
        <p:txBody>
          <a:bodyPr>
            <a:noAutofit/>
          </a:bodyPr>
          <a:lstStyle>
            <a:lvl1pPr marL="0" indent="0" algn="ctr">
              <a:buNone/>
              <a:defRPr sz="2300">
                <a:solidFill>
                  <a:schemeClr val="tx1">
                    <a:lumMod val="50000"/>
                    <a:lumOff val="50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3" indent="0" algn="ctr">
              <a:buNone/>
              <a:defRPr>
                <a:solidFill>
                  <a:schemeClr val="tx1">
                    <a:tint val="75000"/>
                  </a:schemeClr>
                </a:solidFill>
              </a:defRPr>
            </a:lvl4pPr>
            <a:lvl5pPr marL="1828698"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0" indent="0" algn="ctr">
              <a:buNone/>
              <a:defRPr>
                <a:solidFill>
                  <a:schemeClr val="tx1">
                    <a:tint val="75000"/>
                  </a:schemeClr>
                </a:solidFill>
              </a:defRPr>
            </a:lvl8pPr>
            <a:lvl9pPr marL="3657394" indent="0" algn="ctr">
              <a:buNone/>
              <a:defRPr>
                <a:solidFill>
                  <a:schemeClr val="tx1">
                    <a:tint val="75000"/>
                  </a:schemeClr>
                </a:solidFill>
              </a:defRPr>
            </a:lvl9pPr>
          </a:lstStyle>
          <a:p>
            <a:r>
              <a:rPr lang="en-US" dirty="0" smtClean="0"/>
              <a:t>Click to edit subtitle</a:t>
            </a:r>
            <a:endParaRPr lang="en-US" dirty="0"/>
          </a:p>
        </p:txBody>
      </p:sp>
      <p:sp>
        <p:nvSpPr>
          <p:cNvPr id="5" name="TextBox 4"/>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75421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sson Title Top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75488" y="3014134"/>
            <a:ext cx="8174736" cy="2972330"/>
          </a:xfrm>
        </p:spPr>
        <p:txBody>
          <a:bodyPr/>
          <a:lstStyle>
            <a:lvl1pPr marL="347663" indent="-347663">
              <a:buFont typeface="+mj-lt"/>
              <a:buAutoNum type="alphaUcPeriod"/>
              <a:defRPr/>
            </a:lvl1pPr>
          </a:lstStyle>
          <a:p>
            <a:pPr lvl="0"/>
            <a:r>
              <a:rPr lang="en-US" smtClean="0"/>
              <a:t>Click to edit Master text styles</a:t>
            </a:r>
          </a:p>
        </p:txBody>
      </p:sp>
      <p:sp>
        <p:nvSpPr>
          <p:cNvPr id="5" name="Rectangle 4"/>
          <p:cNvSpPr/>
          <p:nvPr/>
        </p:nvSpPr>
        <p:spPr>
          <a:xfrm>
            <a:off x="491066" y="2497666"/>
            <a:ext cx="8170333" cy="508001"/>
          </a:xfrm>
          <a:prstGeom prst="rect">
            <a:avLst/>
          </a:prstGeom>
          <a:no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smtClean="0">
                <a:solidFill>
                  <a:schemeClr val="accent1"/>
                </a:solidFill>
              </a:rPr>
              <a:t>Topics</a:t>
            </a:r>
            <a:endParaRPr lang="en-US" sz="2400" dirty="0">
              <a:solidFill>
                <a:schemeClr val="accen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Title Topics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75488" y="3014134"/>
            <a:ext cx="4041648" cy="2972330"/>
          </a:xfrm>
        </p:spPr>
        <p:txBody>
          <a:bodyPr/>
          <a:lstStyle>
            <a:lvl1pPr marL="347663" indent="-347663">
              <a:buFont typeface="+mj-lt"/>
              <a:buAutoNum type="alphaUcPeriod"/>
              <a:defRPr/>
            </a:lvl1pPr>
          </a:lstStyle>
          <a:p>
            <a:pPr lvl="0"/>
            <a:r>
              <a:rPr lang="en-US" smtClean="0"/>
              <a:t>Click to edit Master text styles</a:t>
            </a:r>
          </a:p>
        </p:txBody>
      </p:sp>
      <p:sp>
        <p:nvSpPr>
          <p:cNvPr id="5" name="Content Placeholder 3"/>
          <p:cNvSpPr>
            <a:spLocks noGrp="1"/>
          </p:cNvSpPr>
          <p:nvPr>
            <p:ph sz="quarter" idx="12"/>
          </p:nvPr>
        </p:nvSpPr>
        <p:spPr>
          <a:xfrm>
            <a:off x="4615845" y="3014128"/>
            <a:ext cx="4041648" cy="2972330"/>
          </a:xfrm>
        </p:spPr>
        <p:txBody>
          <a:bodyPr/>
          <a:lstStyle>
            <a:lvl1pPr marL="347663" indent="-347663">
              <a:buFont typeface="+mj-lt"/>
              <a:buAutoNum type="alphaUcPeriod"/>
              <a:defRPr/>
            </a:lvl1pPr>
          </a:lstStyle>
          <a:p>
            <a:pPr lvl="0"/>
            <a:r>
              <a:rPr lang="en-US" smtClean="0"/>
              <a:t>Click to edit Master text styles</a:t>
            </a:r>
          </a:p>
        </p:txBody>
      </p:sp>
      <p:sp>
        <p:nvSpPr>
          <p:cNvPr id="7" name="Rectangle 6"/>
          <p:cNvSpPr/>
          <p:nvPr/>
        </p:nvSpPr>
        <p:spPr>
          <a:xfrm>
            <a:off x="491066" y="2497666"/>
            <a:ext cx="8170333" cy="508001"/>
          </a:xfrm>
          <a:prstGeom prst="rect">
            <a:avLst/>
          </a:prstGeom>
          <a:no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smtClean="0">
                <a:solidFill>
                  <a:schemeClr val="accent1"/>
                </a:solidFill>
              </a:rPr>
              <a:t>Topics</a:t>
            </a:r>
            <a:endParaRPr lang="en-US" sz="2400" dirty="0">
              <a:solidFill>
                <a:schemeClr val="accen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5915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Exercise</a:t>
            </a:r>
            <a:endParaRPr lang="en-US" dirty="0"/>
          </a:p>
        </p:txBody>
      </p:sp>
    </p:spTree>
    <p:extLst>
      <p:ext uri="{BB962C8B-B14F-4D97-AF65-F5344CB8AC3E}">
        <p14:creationId xmlns:p14="http://schemas.microsoft.com/office/powerpoint/2010/main" val="13591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scus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Discussion</a:t>
            </a:r>
            <a:endParaRPr lang="en-US" dirty="0"/>
          </a:p>
        </p:txBody>
      </p:sp>
    </p:spTree>
    <p:extLst>
      <p:ext uri="{BB962C8B-B14F-4D97-AF65-F5344CB8AC3E}">
        <p14:creationId xmlns:p14="http://schemas.microsoft.com/office/powerpoint/2010/main" val="13591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emonstr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hasCustomPrompt="1"/>
          </p:nvPr>
        </p:nvSpPr>
        <p:spPr>
          <a:xfrm>
            <a:off x="478332" y="1121384"/>
            <a:ext cx="8165605" cy="4949008"/>
          </a:xfrm>
        </p:spPr>
        <p:txBody>
          <a:bodyPr/>
          <a:lstStyle>
            <a:lvl1pPr>
              <a:defRPr>
                <a:latin typeface="+mn-lt"/>
              </a:defRPr>
            </a:lvl1pPr>
            <a:lvl2pPr>
              <a:defRPr>
                <a:latin typeface="+mn-lt"/>
              </a:defRPr>
            </a:lvl2pPr>
            <a:lvl3pPr>
              <a:defRPr>
                <a:latin typeface="+mn-lt"/>
              </a:defRPr>
            </a:lvl3pPr>
            <a:lvl4pPr>
              <a:defRPr sz="1400">
                <a:latin typeface="+mn-lt"/>
              </a:defRPr>
            </a:lvl4pPr>
            <a:lvl5pPr>
              <a:defRPr sz="1400">
                <a:latin typeface="+mn-lt"/>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6324600" y="0"/>
            <a:ext cx="2819400" cy="364067"/>
          </a:xfrm>
          <a:prstGeom prst="rect">
            <a:avLst/>
          </a:prstGeom>
          <a:solidFill>
            <a:schemeClr val="accent1"/>
          </a:solidFill>
          <a:ln>
            <a:noFill/>
          </a:ln>
          <a:effectLst>
            <a:outerShdw dist="38100" sx="1000" sy="1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Demonstration</a:t>
            </a:r>
            <a:endParaRPr lang="en-US" dirty="0"/>
          </a:p>
        </p:txBody>
      </p:sp>
    </p:spTree>
    <p:extLst>
      <p:ext uri="{BB962C8B-B14F-4D97-AF65-F5344CB8AC3E}">
        <p14:creationId xmlns:p14="http://schemas.microsoft.com/office/powerpoint/2010/main" val="135915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42829"/>
            <a:ext cx="8223978" cy="964092"/>
          </a:xfrm>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78333" y="1124712"/>
            <a:ext cx="4028178"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24712"/>
            <a:ext cx="4038600" cy="4949008"/>
          </a:xfrm>
        </p:spPr>
        <p:txBody>
          <a:bodyPr/>
          <a:lstStyle>
            <a:lvl1pPr>
              <a:defRPr sz="2400">
                <a:latin typeface="+mn-lt"/>
              </a:defRPr>
            </a:lvl1pPr>
            <a:lvl2pPr>
              <a:defRPr sz="2000">
                <a:latin typeface="+mn-lt"/>
              </a:defRPr>
            </a:lvl2pPr>
            <a:lvl3pPr>
              <a:defRPr sz="17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805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73935" y="142829"/>
            <a:ext cx="8170003" cy="964092"/>
          </a:xfrm>
          <a:prstGeom prst="rect">
            <a:avLst/>
          </a:prstGeom>
        </p:spPr>
        <p:txBody>
          <a:bodyPr vert="horz" lIns="91435" tIns="45717" rIns="91435" bIns="45717" rtlCol="0" anchor="ctr">
            <a:normAutofit/>
          </a:bodyPr>
          <a:lstStyle/>
          <a:p>
            <a:r>
              <a:rPr lang="en-US" dirty="0" err="1" smtClean="0"/>
              <a:t>CustEd</a:t>
            </a:r>
            <a:r>
              <a:rPr lang="en-US" dirty="0" smtClean="0"/>
              <a:t> Slides</a:t>
            </a:r>
            <a:endParaRPr lang="en-US" dirty="0"/>
          </a:p>
        </p:txBody>
      </p:sp>
      <p:sp>
        <p:nvSpPr>
          <p:cNvPr id="3" name="Text Placeholder 2"/>
          <p:cNvSpPr>
            <a:spLocks noGrp="1"/>
          </p:cNvSpPr>
          <p:nvPr>
            <p:ph type="body" idx="1"/>
          </p:nvPr>
        </p:nvSpPr>
        <p:spPr>
          <a:xfrm>
            <a:off x="478333" y="1121384"/>
            <a:ext cx="8165605" cy="4949008"/>
          </a:xfrm>
          <a:prstGeom prst="rect">
            <a:avLst/>
          </a:prstGeom>
        </p:spPr>
        <p:txBody>
          <a:bodyPr vert="horz" lIns="91435" tIns="45717" rIns="91435" bIns="45717"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p:nvSpPr>
        <p:spPr>
          <a:xfrm>
            <a:off x="8978881" y="5106120"/>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8" name="TextBox 7"/>
          <p:cNvSpPr txBox="1"/>
          <p:nvPr/>
        </p:nvSpPr>
        <p:spPr>
          <a:xfrm>
            <a:off x="9469774" y="7159279"/>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1" name="TextBox 10"/>
          <p:cNvSpPr txBox="1"/>
          <p:nvPr/>
        </p:nvSpPr>
        <p:spPr>
          <a:xfrm>
            <a:off x="9746460" y="2035307"/>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3" name="TextBox 12"/>
          <p:cNvSpPr txBox="1"/>
          <p:nvPr/>
        </p:nvSpPr>
        <p:spPr>
          <a:xfrm>
            <a:off x="-160656" y="4070613"/>
            <a:ext cx="129780" cy="346136"/>
          </a:xfrm>
          <a:prstGeom prst="rect">
            <a:avLst/>
          </a:prstGeom>
          <a:noFill/>
        </p:spPr>
        <p:txBody>
          <a:bodyPr wrap="none" lIns="64264" tIns="32132" rIns="64264" bIns="32132" rtlCol="0">
            <a:spAutoFit/>
          </a:bodyPr>
          <a:lstStyle/>
          <a:p>
            <a:endParaRPr lang="en-US" dirty="0">
              <a:solidFill>
                <a:prstClr val="black"/>
              </a:solidFill>
            </a:endParaRPr>
          </a:p>
        </p:txBody>
      </p:sp>
      <p:sp>
        <p:nvSpPr>
          <p:cNvPr id="10" name="TextBox 9"/>
          <p:cNvSpPr txBox="1"/>
          <p:nvPr/>
        </p:nvSpPr>
        <p:spPr>
          <a:xfrm>
            <a:off x="350489" y="6330950"/>
            <a:ext cx="644728" cy="276999"/>
          </a:xfrm>
          <a:prstGeom prst="rect">
            <a:avLst/>
          </a:prstGeom>
          <a:noFill/>
        </p:spPr>
        <p:txBody>
          <a:bodyPr wrap="none" rtlCol="0">
            <a:spAutoFit/>
          </a:bodyPr>
          <a:lstStyle/>
          <a:p>
            <a:r>
              <a:rPr lang="en-US" sz="1200" dirty="0" smtClean="0">
                <a:solidFill>
                  <a:prstClr val="black"/>
                </a:solidFill>
              </a:rPr>
              <a:t>ni.com</a:t>
            </a:r>
            <a:endParaRPr lang="en-US" sz="1200" dirty="0">
              <a:solidFill>
                <a:prstClr val="black"/>
              </a:solidFill>
            </a:endParaRPr>
          </a:p>
        </p:txBody>
      </p:sp>
    </p:spTree>
    <p:extLst>
      <p:ext uri="{BB962C8B-B14F-4D97-AF65-F5344CB8AC3E}">
        <p14:creationId xmlns:p14="http://schemas.microsoft.com/office/powerpoint/2010/main" val="7946048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150" r:id="rId18"/>
  </p:sldLayoutIdLst>
  <p:txStyles>
    <p:titleStyle>
      <a:lvl1pPr algn="l" defTabSz="457174" rtl="0" eaLnBrk="1" latinLnBrk="0" hangingPunct="1">
        <a:spcBef>
          <a:spcPct val="0"/>
        </a:spcBef>
        <a:buNone/>
        <a:defRPr sz="3200" b="0" i="0" kern="1200" spc="-100">
          <a:solidFill>
            <a:schemeClr val="accent1"/>
          </a:solidFill>
          <a:latin typeface="+mn-lt"/>
          <a:ea typeface="+mj-ea"/>
          <a:cs typeface="Arial"/>
        </a:defRPr>
      </a:lvl1pPr>
    </p:titleStyle>
    <p:bodyStyle>
      <a:lvl1pPr marL="173038" indent="-173038" algn="l" defTabSz="457174" rtl="0" eaLnBrk="1" latinLnBrk="0" hangingPunct="1">
        <a:spcBef>
          <a:spcPts val="573"/>
        </a:spcBef>
        <a:buClr>
          <a:schemeClr val="bg1">
            <a:lumMod val="50000"/>
          </a:schemeClr>
        </a:buClr>
        <a:buSzPct val="70000"/>
        <a:buFont typeface="Arial" pitchFamily="34" charset="0"/>
        <a:buChar char="•"/>
        <a:defRPr sz="2400" kern="1200">
          <a:solidFill>
            <a:schemeClr val="tx1"/>
          </a:solidFill>
          <a:latin typeface="+mn-lt"/>
          <a:ea typeface="+mn-ea"/>
          <a:cs typeface="Arial"/>
        </a:defRPr>
      </a:lvl1pPr>
      <a:lvl2pPr marL="642640" indent="-186321" algn="l" defTabSz="457174" rtl="0" eaLnBrk="1" latinLnBrk="0" hangingPunct="1">
        <a:spcBef>
          <a:spcPct val="20000"/>
        </a:spcBef>
        <a:buClr>
          <a:schemeClr val="bg1">
            <a:lumMod val="50000"/>
          </a:schemeClr>
        </a:buClr>
        <a:buSzPct val="70000"/>
        <a:buFont typeface="Univers Com 45 Light" pitchFamily="34" charset="0"/>
        <a:buChar char="–"/>
        <a:defRPr sz="2000" kern="1200">
          <a:solidFill>
            <a:schemeClr val="tx1"/>
          </a:solidFill>
          <a:latin typeface="+mn-lt"/>
          <a:ea typeface="+mn-ea"/>
          <a:cs typeface="Arial"/>
        </a:defRPr>
      </a:lvl2pPr>
      <a:lvl3pPr marL="1082224" indent="-167354" algn="l" defTabSz="457174" rtl="0" eaLnBrk="1" latinLnBrk="0" hangingPunct="1">
        <a:spcBef>
          <a:spcPct val="20000"/>
        </a:spcBef>
        <a:buClr>
          <a:schemeClr val="bg1">
            <a:lumMod val="50000"/>
          </a:schemeClr>
        </a:buClr>
        <a:buSzPct val="70000"/>
        <a:buFont typeface="Courier New"/>
        <a:buChar char="o"/>
        <a:defRPr sz="1800" kern="1200">
          <a:solidFill>
            <a:schemeClr val="tx1"/>
          </a:solidFill>
          <a:latin typeface="+mn-lt"/>
          <a:ea typeface="+mn-ea"/>
          <a:cs typeface="Arial"/>
        </a:defRPr>
      </a:lvl3pPr>
      <a:lvl4pPr marL="1600110" indent="-228587" algn="l" defTabSz="457174" rtl="0" eaLnBrk="1" latinLnBrk="0" hangingPunct="1">
        <a:spcBef>
          <a:spcPct val="20000"/>
        </a:spcBef>
        <a:buClr>
          <a:schemeClr val="bg1">
            <a:lumMod val="50000"/>
          </a:schemeClr>
        </a:buClr>
        <a:buSzPct val="70000"/>
        <a:buFont typeface="Arial"/>
        <a:buChar char="–"/>
        <a:defRPr sz="1400" kern="1200">
          <a:solidFill>
            <a:schemeClr val="tx1"/>
          </a:solidFill>
          <a:latin typeface="+mn-lt"/>
          <a:ea typeface="+mn-ea"/>
          <a:cs typeface="Arial"/>
        </a:defRPr>
      </a:lvl4pPr>
      <a:lvl5pPr marL="1827213" indent="171450" algn="l" defTabSz="457174" rtl="0" eaLnBrk="1" latinLnBrk="0" hangingPunct="1">
        <a:spcBef>
          <a:spcPct val="20000"/>
        </a:spcBef>
        <a:buClr>
          <a:schemeClr val="bg1">
            <a:lumMod val="50000"/>
          </a:schemeClr>
        </a:buClr>
        <a:buSzPct val="70000"/>
        <a:buFont typeface="Courier New" pitchFamily="49" charset="0"/>
        <a:buChar char="o"/>
        <a:defRPr sz="1200" kern="1200" baseline="0">
          <a:solidFill>
            <a:schemeClr val="tx1"/>
          </a:solidFill>
          <a:latin typeface="+mn-lt"/>
          <a:ea typeface="+mn-ea"/>
          <a:cs typeface="Arial"/>
        </a:defRPr>
      </a:lvl5pPr>
      <a:lvl6pPr marL="2514459" indent="-228587" algn="l" defTabSz="457174" rtl="0" eaLnBrk="1" latinLnBrk="0" hangingPunct="1">
        <a:spcBef>
          <a:spcPct val="20000"/>
        </a:spcBef>
        <a:buFont typeface="Arial"/>
        <a:buChar char="•"/>
        <a:defRPr sz="2000" kern="1200">
          <a:solidFill>
            <a:schemeClr val="tx1"/>
          </a:solidFill>
          <a:latin typeface="+mn-lt"/>
          <a:ea typeface="+mn-ea"/>
          <a:cs typeface="+mn-cs"/>
        </a:defRPr>
      </a:lvl6pPr>
      <a:lvl7pPr marL="2971633" indent="-228587" algn="l" defTabSz="457174" rtl="0" eaLnBrk="1" latinLnBrk="0" hangingPunct="1">
        <a:spcBef>
          <a:spcPct val="20000"/>
        </a:spcBef>
        <a:buFont typeface="Arial"/>
        <a:buChar char="•"/>
        <a:defRPr sz="2000" kern="1200">
          <a:solidFill>
            <a:schemeClr val="tx1"/>
          </a:solidFill>
          <a:latin typeface="+mn-lt"/>
          <a:ea typeface="+mn-ea"/>
          <a:cs typeface="+mn-cs"/>
        </a:defRPr>
      </a:lvl7pPr>
      <a:lvl8pPr marL="3428807" indent="-228587" algn="l" defTabSz="457174" rtl="0" eaLnBrk="1" latinLnBrk="0" hangingPunct="1">
        <a:spcBef>
          <a:spcPct val="20000"/>
        </a:spcBef>
        <a:buFont typeface="Arial"/>
        <a:buChar char="•"/>
        <a:defRPr sz="2000" kern="1200">
          <a:solidFill>
            <a:schemeClr val="tx1"/>
          </a:solidFill>
          <a:latin typeface="+mn-lt"/>
          <a:ea typeface="+mn-ea"/>
          <a:cs typeface="+mn-cs"/>
        </a:defRPr>
      </a:lvl8pPr>
      <a:lvl9pPr marL="3885981" indent="-228587" algn="l" defTabSz="4571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rmAutofit/>
          </a:bodyPr>
          <a:lstStyle/>
          <a:p>
            <a:pPr fontAlgn="auto">
              <a:spcAft>
                <a:spcPts val="0"/>
              </a:spcAft>
              <a:defRPr/>
            </a:pPr>
            <a:r>
              <a:rPr lang="en-CA" sz="4000" dirty="0" smtClean="0"/>
              <a:t>NI Multisim</a:t>
            </a:r>
            <a:r>
              <a:rPr lang="en-CA" sz="3200" baseline="40000" dirty="0" smtClean="0"/>
              <a:t>TM</a:t>
            </a:r>
            <a:r>
              <a:rPr lang="en-CA" sz="4000" baseline="50000" dirty="0" smtClean="0"/>
              <a:t> </a:t>
            </a:r>
            <a:r>
              <a:rPr lang="en-CA" sz="4000" dirty="0" smtClean="0"/>
              <a:t>Basics</a:t>
            </a:r>
            <a:br>
              <a:rPr lang="en-CA" sz="4000" dirty="0" smtClean="0"/>
            </a:br>
            <a:r>
              <a:rPr lang="en-CA" sz="4000" dirty="0" smtClean="0"/>
              <a:t>Schematic Capture &amp; Simulation</a:t>
            </a:r>
            <a:endParaRPr lang="en-US" dirty="0"/>
          </a:p>
        </p:txBody>
      </p:sp>
      <p:sp>
        <p:nvSpPr>
          <p:cNvPr id="105475" name="Subtitle 10"/>
          <p:cNvSpPr>
            <a:spLocks noGrp="1"/>
          </p:cNvSpPr>
          <p:nvPr>
            <p:ph type="subTitle" idx="1"/>
          </p:nvPr>
        </p:nvSpPr>
        <p:spPr/>
        <p:txBody>
          <a:bodyPr/>
          <a:lstStyle/>
          <a:p>
            <a:r>
              <a:rPr lang="en-US" dirty="0" smtClean="0"/>
              <a:t>Hands-On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dirty="0" smtClean="0"/>
              <a:t>The Design Process</a:t>
            </a:r>
            <a:endParaRPr lang="en-US" dirty="0" smtClean="0"/>
          </a:p>
        </p:txBody>
      </p:sp>
      <p:sp>
        <p:nvSpPr>
          <p:cNvPr id="15" name="Content Placeholder 14"/>
          <p:cNvSpPr>
            <a:spLocks noGrp="1"/>
          </p:cNvSpPr>
          <p:nvPr>
            <p:ph idx="1"/>
          </p:nvPr>
        </p:nvSpPr>
        <p:spPr/>
        <p:txBody>
          <a:bodyPr/>
          <a:lstStyle/>
          <a:p>
            <a:r>
              <a:rPr lang="en-CA" dirty="0" smtClean="0"/>
              <a:t>Where does Multisim fit in the design flow?</a:t>
            </a:r>
            <a:endParaRPr lang="en-US" dirty="0" smtClean="0"/>
          </a:p>
        </p:txBody>
      </p:sp>
      <p:grpSp>
        <p:nvGrpSpPr>
          <p:cNvPr id="114692" name="Group 12"/>
          <p:cNvGrpSpPr>
            <a:grpSpLocks/>
          </p:cNvGrpSpPr>
          <p:nvPr/>
        </p:nvGrpSpPr>
        <p:grpSpPr bwMode="auto">
          <a:xfrm>
            <a:off x="827088" y="1943100"/>
            <a:ext cx="7273925" cy="3814763"/>
            <a:chOff x="827088" y="1943419"/>
            <a:chExt cx="7273925" cy="3814444"/>
          </a:xfrm>
        </p:grpSpPr>
        <p:grpSp>
          <p:nvGrpSpPr>
            <p:cNvPr id="114693" name="Group 12"/>
            <p:cNvGrpSpPr>
              <a:grpSpLocks/>
            </p:cNvGrpSpPr>
            <p:nvPr/>
          </p:nvGrpSpPr>
          <p:grpSpPr bwMode="auto">
            <a:xfrm>
              <a:off x="827088" y="1989138"/>
              <a:ext cx="7273925" cy="3768725"/>
              <a:chOff x="521" y="1389"/>
              <a:chExt cx="4582" cy="2374"/>
            </a:xfrm>
          </p:grpSpPr>
          <p:pic>
            <p:nvPicPr>
              <p:cNvPr id="114696" name="Picture 4" descr="Fig01-01_TheDesignFlow"/>
              <p:cNvPicPr>
                <a:picLocks noChangeAspect="1" noChangeArrowheads="1"/>
              </p:cNvPicPr>
              <p:nvPr/>
            </p:nvPicPr>
            <p:blipFill>
              <a:blip r:embed="rId3" cstate="print"/>
              <a:srcRect/>
              <a:stretch>
                <a:fillRect/>
              </a:stretch>
            </p:blipFill>
            <p:spPr bwMode="auto">
              <a:xfrm>
                <a:off x="521" y="1588"/>
                <a:ext cx="4582" cy="1388"/>
              </a:xfrm>
              <a:prstGeom prst="rect">
                <a:avLst/>
              </a:prstGeom>
              <a:noFill/>
              <a:ln w="9525">
                <a:noFill/>
                <a:miter lim="800000"/>
                <a:headEnd/>
                <a:tailEnd/>
              </a:ln>
            </p:spPr>
          </p:pic>
          <p:pic>
            <p:nvPicPr>
              <p:cNvPr id="114697" name="Picture 5" descr="Intro02_MultisimLogo"/>
              <p:cNvPicPr>
                <a:picLocks noChangeAspect="1" noChangeArrowheads="1"/>
              </p:cNvPicPr>
              <p:nvPr/>
            </p:nvPicPr>
            <p:blipFill>
              <a:blip r:embed="rId4" cstate="print"/>
              <a:srcRect/>
              <a:stretch>
                <a:fillRect/>
              </a:stretch>
            </p:blipFill>
            <p:spPr bwMode="auto">
              <a:xfrm>
                <a:off x="1656" y="1389"/>
                <a:ext cx="1043" cy="158"/>
              </a:xfrm>
              <a:prstGeom prst="rect">
                <a:avLst/>
              </a:prstGeom>
              <a:noFill/>
              <a:ln w="9525">
                <a:noFill/>
                <a:miter lim="800000"/>
                <a:headEnd/>
                <a:tailEnd/>
              </a:ln>
            </p:spPr>
          </p:pic>
          <p:pic>
            <p:nvPicPr>
              <p:cNvPr id="114698" name="Picture 6" descr="Ultiboard_Logo"/>
              <p:cNvPicPr>
                <a:picLocks noChangeAspect="1" noChangeArrowheads="1"/>
              </p:cNvPicPr>
              <p:nvPr/>
            </p:nvPicPr>
            <p:blipFill>
              <a:blip r:embed="rId5" cstate="print"/>
              <a:srcRect/>
              <a:stretch>
                <a:fillRect/>
              </a:stretch>
            </p:blipFill>
            <p:spPr bwMode="auto">
              <a:xfrm>
                <a:off x="2880" y="1401"/>
                <a:ext cx="1043" cy="143"/>
              </a:xfrm>
              <a:prstGeom prst="rect">
                <a:avLst/>
              </a:prstGeom>
              <a:noFill/>
              <a:ln w="9525">
                <a:noFill/>
                <a:miter lim="800000"/>
                <a:headEnd/>
                <a:tailEnd/>
              </a:ln>
            </p:spPr>
          </p:pic>
          <p:pic>
            <p:nvPicPr>
              <p:cNvPr id="114699" name="Picture 7"/>
              <p:cNvPicPr>
                <a:picLocks noChangeAspect="1" noChangeArrowheads="1"/>
              </p:cNvPicPr>
              <p:nvPr/>
            </p:nvPicPr>
            <p:blipFill>
              <a:blip r:embed="rId6" cstate="print"/>
              <a:srcRect/>
              <a:stretch>
                <a:fillRect/>
              </a:stretch>
            </p:blipFill>
            <p:spPr bwMode="auto">
              <a:xfrm>
                <a:off x="4150" y="1389"/>
                <a:ext cx="772" cy="146"/>
              </a:xfrm>
              <a:prstGeom prst="rect">
                <a:avLst/>
              </a:prstGeom>
              <a:noFill/>
              <a:ln w="9525">
                <a:noFill/>
                <a:miter lim="800000"/>
                <a:headEnd/>
                <a:tailEnd/>
              </a:ln>
            </p:spPr>
          </p:pic>
          <p:pic>
            <p:nvPicPr>
              <p:cNvPr id="114700" name="Picture 10" descr="Fig01-04_PCBLayout"/>
              <p:cNvPicPr>
                <a:picLocks noChangeAspect="1" noChangeArrowheads="1"/>
              </p:cNvPicPr>
              <p:nvPr/>
            </p:nvPicPr>
            <p:blipFill>
              <a:blip r:embed="rId7" cstate="print"/>
              <a:srcRect/>
              <a:stretch>
                <a:fillRect/>
              </a:stretch>
            </p:blipFill>
            <p:spPr bwMode="auto">
              <a:xfrm>
                <a:off x="2880" y="2996"/>
                <a:ext cx="1043" cy="752"/>
              </a:xfrm>
              <a:prstGeom prst="rect">
                <a:avLst/>
              </a:prstGeom>
              <a:noFill/>
              <a:ln w="9525">
                <a:noFill/>
                <a:miter lim="800000"/>
                <a:headEnd/>
                <a:tailEnd/>
              </a:ln>
            </p:spPr>
          </p:pic>
          <p:pic>
            <p:nvPicPr>
              <p:cNvPr id="114701" name="Picture 11" descr="Fig01-02_SchematicCapture"/>
              <p:cNvPicPr>
                <a:picLocks noChangeAspect="1" noChangeArrowheads="1"/>
              </p:cNvPicPr>
              <p:nvPr/>
            </p:nvPicPr>
            <p:blipFill>
              <a:blip r:embed="rId8" cstate="print"/>
              <a:srcRect/>
              <a:stretch>
                <a:fillRect/>
              </a:stretch>
            </p:blipFill>
            <p:spPr bwMode="auto">
              <a:xfrm>
                <a:off x="1701" y="2999"/>
                <a:ext cx="1020" cy="764"/>
              </a:xfrm>
              <a:prstGeom prst="rect">
                <a:avLst/>
              </a:prstGeom>
              <a:noFill/>
              <a:ln w="9525">
                <a:noFill/>
                <a:miter lim="800000"/>
                <a:headEnd/>
                <a:tailEnd/>
              </a:ln>
            </p:spPr>
          </p:pic>
        </p:grpSp>
        <p:pic>
          <p:nvPicPr>
            <p:cNvPr id="114694" name="Picture 10" descr="Multisim.bmp"/>
            <p:cNvPicPr>
              <a:picLocks noChangeAspect="1"/>
            </p:cNvPicPr>
            <p:nvPr/>
          </p:nvPicPr>
          <p:blipFill>
            <a:blip r:embed="rId9" cstate="print"/>
            <a:srcRect/>
            <a:stretch>
              <a:fillRect/>
            </a:stretch>
          </p:blipFill>
          <p:spPr bwMode="auto">
            <a:xfrm>
              <a:off x="2643182" y="1943419"/>
              <a:ext cx="319093" cy="323525"/>
            </a:xfrm>
            <a:prstGeom prst="rect">
              <a:avLst/>
            </a:prstGeom>
            <a:noFill/>
            <a:ln w="9525">
              <a:noFill/>
              <a:miter lim="800000"/>
              <a:headEnd/>
              <a:tailEnd/>
            </a:ln>
          </p:spPr>
        </p:pic>
        <p:pic>
          <p:nvPicPr>
            <p:cNvPr id="114695" name="Picture 11" descr="Multisim.bmp"/>
            <p:cNvPicPr>
              <a:picLocks noChangeAspect="1"/>
            </p:cNvPicPr>
            <p:nvPr/>
          </p:nvPicPr>
          <p:blipFill>
            <a:blip r:embed="rId9" cstate="print"/>
            <a:srcRect/>
            <a:stretch>
              <a:fillRect/>
            </a:stretch>
          </p:blipFill>
          <p:spPr bwMode="auto">
            <a:xfrm>
              <a:off x="4573582" y="1943419"/>
              <a:ext cx="319093" cy="3235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03011" y="1567543"/>
            <a:ext cx="5139108" cy="4037524"/>
          </a:xfrm>
          <a:prstGeom prst="rect">
            <a:avLst/>
          </a:prstGeom>
          <a:noFill/>
          <a:ln w="9525">
            <a:noFill/>
            <a:miter lim="800000"/>
            <a:headEnd/>
            <a:tailEnd/>
          </a:ln>
        </p:spPr>
      </p:pic>
      <p:sp>
        <p:nvSpPr>
          <p:cNvPr id="115714" name="Rectangle 2"/>
          <p:cNvSpPr>
            <a:spLocks noGrp="1" noChangeArrowheads="1"/>
          </p:cNvSpPr>
          <p:nvPr>
            <p:ph type="title"/>
          </p:nvPr>
        </p:nvSpPr>
        <p:spPr/>
        <p:txBody>
          <a:bodyPr/>
          <a:lstStyle/>
          <a:p>
            <a:r>
              <a:rPr lang="en-CA" dirty="0" smtClean="0"/>
              <a:t>The Multisim GUI</a:t>
            </a:r>
            <a:endParaRPr lang="en-US" dirty="0" smtClean="0"/>
          </a:p>
        </p:txBody>
      </p:sp>
      <p:sp>
        <p:nvSpPr>
          <p:cNvPr id="115715" name="Rectangle 6"/>
          <p:cNvSpPr>
            <a:spLocks noGrp="1" noChangeArrowheads="1"/>
          </p:cNvSpPr>
          <p:nvPr>
            <p:ph idx="1"/>
          </p:nvPr>
        </p:nvSpPr>
        <p:spPr/>
        <p:txBody>
          <a:bodyPr/>
          <a:lstStyle/>
          <a:p>
            <a:r>
              <a:rPr lang="en-CA" dirty="0" smtClean="0"/>
              <a:t>Organized menus</a:t>
            </a:r>
          </a:p>
          <a:p>
            <a:r>
              <a:rPr lang="en-CA" dirty="0" smtClean="0"/>
              <a:t>Quick access toolbars</a:t>
            </a:r>
          </a:p>
          <a:p>
            <a:r>
              <a:rPr lang="en-CA" dirty="0" smtClean="0"/>
              <a:t>Design Toolbox</a:t>
            </a:r>
          </a:p>
          <a:p>
            <a:r>
              <a:rPr lang="en-CA" dirty="0" smtClean="0"/>
              <a:t>Spreadsheet View</a:t>
            </a:r>
          </a:p>
          <a:p>
            <a:r>
              <a:rPr lang="en-CA" dirty="0" smtClean="0"/>
              <a:t>Resizable Workspace</a:t>
            </a:r>
            <a:endParaRPr lang="en-US" dirty="0" smtClean="0"/>
          </a:p>
        </p:txBody>
      </p:sp>
      <p:sp>
        <p:nvSpPr>
          <p:cNvPr id="115718" name="TextBox 5"/>
          <p:cNvSpPr txBox="1">
            <a:spLocks noChangeArrowheads="1"/>
          </p:cNvSpPr>
          <p:nvPr/>
        </p:nvSpPr>
        <p:spPr bwMode="auto">
          <a:xfrm>
            <a:off x="4155484" y="994150"/>
            <a:ext cx="648069" cy="430792"/>
          </a:xfrm>
          <a:prstGeom prst="rect">
            <a:avLst/>
          </a:prstGeom>
          <a:noFill/>
          <a:ln w="9525">
            <a:noFill/>
            <a:miter lim="800000"/>
            <a:headEnd/>
            <a:tailEnd/>
          </a:ln>
        </p:spPr>
        <p:txBody>
          <a:bodyPr>
            <a:spAutoFit/>
          </a:bodyPr>
          <a:lstStyle/>
          <a:p>
            <a:pPr algn="ctr"/>
            <a:r>
              <a:rPr lang="en-CA" sz="1100" dirty="0">
                <a:latin typeface="Arial Narrow" pitchFamily="34" charset="0"/>
              </a:rPr>
              <a:t>Design Toolbox</a:t>
            </a:r>
            <a:endParaRPr lang="en-US" sz="1100" dirty="0">
              <a:latin typeface="Arial Narrow" pitchFamily="34" charset="0"/>
            </a:endParaRPr>
          </a:p>
        </p:txBody>
      </p:sp>
      <p:sp>
        <p:nvSpPr>
          <p:cNvPr id="115719" name="TextBox 6"/>
          <p:cNvSpPr txBox="1">
            <a:spLocks noChangeArrowheads="1"/>
          </p:cNvSpPr>
          <p:nvPr/>
        </p:nvSpPr>
        <p:spPr bwMode="auto">
          <a:xfrm>
            <a:off x="5089859"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Menus</a:t>
            </a:r>
            <a:endParaRPr lang="en-US" sz="1100" dirty="0">
              <a:latin typeface="Arial Narrow" pitchFamily="34" charset="0"/>
            </a:endParaRPr>
          </a:p>
        </p:txBody>
      </p:sp>
      <p:sp>
        <p:nvSpPr>
          <p:cNvPr id="115720" name="TextBox 7"/>
          <p:cNvSpPr txBox="1">
            <a:spLocks noChangeArrowheads="1"/>
          </p:cNvSpPr>
          <p:nvPr/>
        </p:nvSpPr>
        <p:spPr bwMode="auto">
          <a:xfrm>
            <a:off x="6024234"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Toolbars</a:t>
            </a:r>
            <a:endParaRPr lang="en-US" sz="1100" dirty="0">
              <a:latin typeface="Arial Narrow" pitchFamily="34" charset="0"/>
            </a:endParaRPr>
          </a:p>
        </p:txBody>
      </p:sp>
      <p:sp>
        <p:nvSpPr>
          <p:cNvPr id="115721" name="TextBox 8"/>
          <p:cNvSpPr txBox="1">
            <a:spLocks noChangeArrowheads="1"/>
          </p:cNvSpPr>
          <p:nvPr/>
        </p:nvSpPr>
        <p:spPr bwMode="auto">
          <a:xfrm>
            <a:off x="6958609" y="1078769"/>
            <a:ext cx="648069" cy="261552"/>
          </a:xfrm>
          <a:prstGeom prst="rect">
            <a:avLst/>
          </a:prstGeom>
          <a:noFill/>
          <a:ln w="9525">
            <a:noFill/>
            <a:miter lim="800000"/>
            <a:headEnd/>
            <a:tailEnd/>
          </a:ln>
        </p:spPr>
        <p:txBody>
          <a:bodyPr>
            <a:spAutoFit/>
          </a:bodyPr>
          <a:lstStyle/>
          <a:p>
            <a:pPr algn="ctr"/>
            <a:r>
              <a:rPr lang="en-CA" sz="1100" dirty="0">
                <a:latin typeface="Arial Narrow" pitchFamily="34" charset="0"/>
              </a:rPr>
              <a:t>Title Bar</a:t>
            </a:r>
            <a:endParaRPr lang="en-US" sz="1100" dirty="0">
              <a:latin typeface="Arial Narrow" pitchFamily="34" charset="0"/>
            </a:endParaRPr>
          </a:p>
        </p:txBody>
      </p:sp>
      <p:sp>
        <p:nvSpPr>
          <p:cNvPr id="115722" name="TextBox 9"/>
          <p:cNvSpPr txBox="1">
            <a:spLocks noChangeArrowheads="1"/>
          </p:cNvSpPr>
          <p:nvPr/>
        </p:nvSpPr>
        <p:spPr bwMode="auto">
          <a:xfrm>
            <a:off x="7892983" y="994150"/>
            <a:ext cx="781234" cy="430792"/>
          </a:xfrm>
          <a:prstGeom prst="rect">
            <a:avLst/>
          </a:prstGeom>
          <a:noFill/>
          <a:ln w="9525">
            <a:noFill/>
            <a:miter lim="800000"/>
            <a:headEnd/>
            <a:tailEnd/>
          </a:ln>
        </p:spPr>
        <p:txBody>
          <a:bodyPr>
            <a:spAutoFit/>
          </a:bodyPr>
          <a:lstStyle/>
          <a:p>
            <a:pPr algn="ctr"/>
            <a:r>
              <a:rPr lang="en-CA" sz="1100" dirty="0">
                <a:latin typeface="Arial Narrow" pitchFamily="34" charset="0"/>
              </a:rPr>
              <a:t>Workspace Area</a:t>
            </a:r>
            <a:endParaRPr lang="en-US" sz="1100" dirty="0">
              <a:latin typeface="Arial Narrow" pitchFamily="34" charset="0"/>
            </a:endParaRPr>
          </a:p>
        </p:txBody>
      </p:sp>
      <p:sp>
        <p:nvSpPr>
          <p:cNvPr id="115723" name="TextBox 10"/>
          <p:cNvSpPr txBox="1">
            <a:spLocks noChangeArrowheads="1"/>
          </p:cNvSpPr>
          <p:nvPr/>
        </p:nvSpPr>
        <p:spPr bwMode="auto">
          <a:xfrm>
            <a:off x="4741397" y="5600866"/>
            <a:ext cx="861134" cy="430792"/>
          </a:xfrm>
          <a:prstGeom prst="rect">
            <a:avLst/>
          </a:prstGeom>
          <a:noFill/>
          <a:ln w="9525">
            <a:noFill/>
            <a:miter lim="800000"/>
            <a:headEnd/>
            <a:tailEnd/>
          </a:ln>
        </p:spPr>
        <p:txBody>
          <a:bodyPr>
            <a:spAutoFit/>
          </a:bodyPr>
          <a:lstStyle/>
          <a:p>
            <a:pPr algn="ctr"/>
            <a:r>
              <a:rPr lang="en-CA" sz="1100" dirty="0">
                <a:latin typeface="Arial Narrow" pitchFamily="34" charset="0"/>
              </a:rPr>
              <a:t>Spreadsheet View</a:t>
            </a:r>
            <a:endParaRPr lang="en-US" sz="1100" dirty="0">
              <a:latin typeface="Arial Narrow" pitchFamily="34" charset="0"/>
            </a:endParaRPr>
          </a:p>
        </p:txBody>
      </p:sp>
      <p:sp>
        <p:nvSpPr>
          <p:cNvPr id="115724" name="TextBox 11"/>
          <p:cNvSpPr txBox="1">
            <a:spLocks noChangeArrowheads="1"/>
          </p:cNvSpPr>
          <p:nvPr/>
        </p:nvSpPr>
        <p:spPr bwMode="auto">
          <a:xfrm>
            <a:off x="7449087" y="5611499"/>
            <a:ext cx="861134" cy="430792"/>
          </a:xfrm>
          <a:prstGeom prst="rect">
            <a:avLst/>
          </a:prstGeom>
          <a:noFill/>
          <a:ln w="9525">
            <a:noFill/>
            <a:miter lim="800000"/>
            <a:headEnd/>
            <a:tailEnd/>
          </a:ln>
        </p:spPr>
        <p:txBody>
          <a:bodyPr>
            <a:spAutoFit/>
          </a:bodyPr>
          <a:lstStyle/>
          <a:p>
            <a:pPr algn="ctr"/>
            <a:r>
              <a:rPr lang="en-CA" sz="1100" dirty="0">
                <a:latin typeface="Arial Narrow" pitchFamily="34" charset="0"/>
              </a:rPr>
              <a:t>Instruments Toolbar</a:t>
            </a:r>
            <a:endParaRPr lang="en-US" sz="1100" dirty="0">
              <a:latin typeface="Arial Narrow" pitchFamily="34" charset="0"/>
            </a:endParaRPr>
          </a:p>
        </p:txBody>
      </p:sp>
      <p:cxnSp>
        <p:nvCxnSpPr>
          <p:cNvPr id="14" name="Straight Arrow Connector 13"/>
          <p:cNvCxnSpPr/>
          <p:nvPr/>
        </p:nvCxnSpPr>
        <p:spPr bwMode="auto">
          <a:xfrm flipH="1">
            <a:off x="4286992" y="1376862"/>
            <a:ext cx="192935" cy="77257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5719" idx="2"/>
          </p:cNvCxnSpPr>
          <p:nvPr/>
        </p:nvCxnSpPr>
        <p:spPr bwMode="auto">
          <a:xfrm flipH="1">
            <a:off x="5391400" y="1340321"/>
            <a:ext cx="22494" cy="38160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5720" idx="2"/>
          </p:cNvCxnSpPr>
          <p:nvPr/>
        </p:nvCxnSpPr>
        <p:spPr bwMode="auto">
          <a:xfrm rot="5400000">
            <a:off x="5993606" y="1695032"/>
            <a:ext cx="709613"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5721" idx="2"/>
          </p:cNvCxnSpPr>
          <p:nvPr/>
        </p:nvCxnSpPr>
        <p:spPr bwMode="auto">
          <a:xfrm>
            <a:off x="7282644" y="1340321"/>
            <a:ext cx="20684" cy="2391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5722" idx="2"/>
          </p:cNvCxnSpPr>
          <p:nvPr/>
        </p:nvCxnSpPr>
        <p:spPr bwMode="auto">
          <a:xfrm rot="5400000">
            <a:off x="6830219" y="1634707"/>
            <a:ext cx="1663700" cy="124301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5723" idx="0"/>
          </p:cNvCxnSpPr>
          <p:nvPr/>
        </p:nvCxnSpPr>
        <p:spPr bwMode="auto">
          <a:xfrm rot="16200000" flipV="1">
            <a:off x="4837113" y="5266483"/>
            <a:ext cx="668337"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5724" idx="0"/>
          </p:cNvCxnSpPr>
          <p:nvPr/>
        </p:nvCxnSpPr>
        <p:spPr bwMode="auto">
          <a:xfrm rot="5400000" flipH="1" flipV="1">
            <a:off x="7441407" y="4304771"/>
            <a:ext cx="1746250" cy="86836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CA" dirty="0" smtClean="0"/>
              <a:t>Global Options</a:t>
            </a:r>
            <a:endParaRPr lang="en-US" dirty="0" smtClean="0"/>
          </a:p>
        </p:txBody>
      </p:sp>
      <p:sp>
        <p:nvSpPr>
          <p:cNvPr id="93187" name="Rectangle 3"/>
          <p:cNvSpPr>
            <a:spLocks noGrp="1" noChangeArrowheads="1"/>
          </p:cNvSpPr>
          <p:nvPr>
            <p:ph idx="1"/>
          </p:nvPr>
        </p:nvSpPr>
        <p:spPr/>
        <p:txBody>
          <a:bodyPr/>
          <a:lstStyle/>
          <a:p>
            <a:pPr>
              <a:buNone/>
            </a:pPr>
            <a:r>
              <a:rPr lang="en-CA" b="1" dirty="0" smtClean="0"/>
              <a:t>Options»Global options</a:t>
            </a:r>
          </a:p>
          <a:p>
            <a:r>
              <a:rPr lang="en-CA" dirty="0" smtClean="0"/>
              <a:t>Vary from computer to computer</a:t>
            </a:r>
          </a:p>
          <a:p>
            <a:r>
              <a:rPr lang="en-CA" dirty="0" smtClean="0"/>
              <a:t>Stored in the User configuration file</a:t>
            </a:r>
          </a:p>
          <a:p>
            <a:pPr lvl="1"/>
            <a:r>
              <a:rPr lang="en-CA" dirty="0" smtClean="0"/>
              <a:t>Change config file and database paths</a:t>
            </a:r>
          </a:p>
          <a:p>
            <a:pPr lvl="1"/>
            <a:r>
              <a:rPr lang="en-CA" dirty="0" smtClean="0"/>
              <a:t>Save settings (security copy, backup, simulation data)</a:t>
            </a:r>
          </a:p>
          <a:p>
            <a:pPr lvl="1"/>
            <a:r>
              <a:rPr lang="en-CA" dirty="0" smtClean="0"/>
              <a:t>Component placement mode, symbol standard</a:t>
            </a:r>
          </a:p>
          <a:p>
            <a:pPr lvl="1"/>
            <a:r>
              <a:rPr lang="en-CA" dirty="0" smtClean="0"/>
              <a:t>Rectangle behavior, mouse wheel behavior, bus wiring</a:t>
            </a:r>
          </a:p>
          <a:p>
            <a:pPr lvl="1"/>
            <a:r>
              <a:rPr lang="en-CA" dirty="0" smtClean="0"/>
              <a:t>Message prompts and general simulation settings</a:t>
            </a:r>
          </a:p>
          <a:p>
            <a:endParaRPr lang="en-US" dirty="0"/>
          </a:p>
        </p:txBody>
      </p:sp>
      <p:pic>
        <p:nvPicPr>
          <p:cNvPr id="116740" name="Picture 4"/>
          <p:cNvPicPr>
            <a:picLocks noChangeAspect="1" noChangeArrowheads="1"/>
          </p:cNvPicPr>
          <p:nvPr/>
        </p:nvPicPr>
        <p:blipFill>
          <a:blip r:embed="rId3" cstate="print"/>
          <a:srcRect/>
          <a:stretch>
            <a:fillRect/>
          </a:stretch>
        </p:blipFill>
        <p:spPr bwMode="auto">
          <a:xfrm>
            <a:off x="3206750" y="39211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CA" dirty="0" smtClean="0"/>
              <a:t>Global Options       Simulation tab</a:t>
            </a:r>
            <a:endParaRPr lang="en-US" dirty="0" smtClean="0"/>
          </a:p>
        </p:txBody>
      </p:sp>
      <p:sp>
        <p:nvSpPr>
          <p:cNvPr id="117763" name="Rectangle 3"/>
          <p:cNvSpPr>
            <a:spLocks noGrp="1" noChangeArrowheads="1"/>
          </p:cNvSpPr>
          <p:nvPr>
            <p:ph idx="1"/>
          </p:nvPr>
        </p:nvSpPr>
        <p:spPr/>
        <p:txBody>
          <a:bodyPr/>
          <a:lstStyle/>
          <a:p>
            <a:r>
              <a:rPr lang="en-CA" dirty="0" smtClean="0"/>
              <a:t>Netlist errors action</a:t>
            </a:r>
          </a:p>
          <a:p>
            <a:r>
              <a:rPr lang="en-CA" dirty="0" smtClean="0"/>
              <a:t>Default background</a:t>
            </a:r>
          </a:p>
          <a:p>
            <a:r>
              <a:rPr lang="en-CA" dirty="0" smtClean="0"/>
              <a:t>Phase shift direction</a:t>
            </a:r>
            <a:endParaRPr lang="en-US" dirty="0" smtClean="0"/>
          </a:p>
        </p:txBody>
      </p:sp>
      <p:pic>
        <p:nvPicPr>
          <p:cNvPr id="117764" name="Picture 4"/>
          <p:cNvPicPr>
            <a:picLocks noChangeAspect="1" noChangeArrowheads="1"/>
          </p:cNvPicPr>
          <p:nvPr/>
        </p:nvPicPr>
        <p:blipFill>
          <a:blip r:embed="rId3" cstate="print"/>
          <a:srcRect/>
          <a:stretch>
            <a:fillRect/>
          </a:stretch>
        </p:blipFill>
        <p:spPr bwMode="auto">
          <a:xfrm>
            <a:off x="3209544" y="393192"/>
            <a:ext cx="431800" cy="431800"/>
          </a:xfrm>
          <a:prstGeom prst="rect">
            <a:avLst/>
          </a:prstGeom>
          <a:noFill/>
          <a:ln w="9525">
            <a:noFill/>
            <a:miter lim="800000"/>
            <a:headEnd/>
            <a:tailEnd/>
          </a:ln>
        </p:spPr>
      </p:pic>
      <p:pic>
        <p:nvPicPr>
          <p:cNvPr id="6" name="Picture 5" descr="s13.png"/>
          <p:cNvPicPr>
            <a:picLocks noChangeAspect="1"/>
          </p:cNvPicPr>
          <p:nvPr/>
        </p:nvPicPr>
        <p:blipFill>
          <a:blip r:embed="rId4" cstate="print"/>
          <a:stretch>
            <a:fillRect/>
          </a:stretch>
        </p:blipFill>
        <p:spPr>
          <a:xfrm>
            <a:off x="4619279" y="1633187"/>
            <a:ext cx="4111564" cy="41669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CA" dirty="0" smtClean="0"/>
              <a:t>Global Options       General tab</a:t>
            </a:r>
            <a:endParaRPr lang="en-US" dirty="0" smtClean="0"/>
          </a:p>
        </p:txBody>
      </p:sp>
      <p:sp>
        <p:nvSpPr>
          <p:cNvPr id="118787" name="Rectangle 3"/>
          <p:cNvSpPr>
            <a:spLocks noGrp="1" noChangeArrowheads="1"/>
          </p:cNvSpPr>
          <p:nvPr>
            <p:ph idx="1"/>
          </p:nvPr>
        </p:nvSpPr>
        <p:spPr/>
        <p:txBody>
          <a:bodyPr/>
          <a:lstStyle/>
          <a:p>
            <a:r>
              <a:rPr lang="en-CA" dirty="0" smtClean="0"/>
              <a:t>Selection rectangle</a:t>
            </a:r>
          </a:p>
          <a:p>
            <a:r>
              <a:rPr lang="en-CA" dirty="0" smtClean="0"/>
              <a:t>Mouse-wheel behavior</a:t>
            </a:r>
          </a:p>
          <a:p>
            <a:r>
              <a:rPr lang="en-CA" dirty="0" smtClean="0"/>
              <a:t>Wiring mode</a:t>
            </a:r>
          </a:p>
          <a:p>
            <a:r>
              <a:rPr lang="en-CA" dirty="0" smtClean="0"/>
              <a:t>Localization</a:t>
            </a:r>
          </a:p>
          <a:p>
            <a:pPr>
              <a:buFont typeface="Wingdings" pitchFamily="2" charset="2"/>
              <a:buNone/>
            </a:pPr>
            <a:endParaRPr lang="en-CA" dirty="0" smtClean="0"/>
          </a:p>
          <a:p>
            <a:endParaRPr lang="en-CA" dirty="0" smtClean="0"/>
          </a:p>
          <a:p>
            <a:endParaRPr lang="en-US" dirty="0" smtClean="0"/>
          </a:p>
        </p:txBody>
      </p:sp>
      <p:pic>
        <p:nvPicPr>
          <p:cNvPr id="118788" name="Picture 4"/>
          <p:cNvPicPr>
            <a:picLocks noChangeAspect="1" noChangeArrowheads="1"/>
          </p:cNvPicPr>
          <p:nvPr/>
        </p:nvPicPr>
        <p:blipFill>
          <a:blip r:embed="rId3" cstate="print"/>
          <a:srcRect/>
          <a:stretch>
            <a:fillRect/>
          </a:stretch>
        </p:blipFill>
        <p:spPr bwMode="auto">
          <a:xfrm>
            <a:off x="3209544" y="393192"/>
            <a:ext cx="431800" cy="431800"/>
          </a:xfrm>
          <a:prstGeom prst="rect">
            <a:avLst/>
          </a:prstGeom>
          <a:noFill/>
          <a:ln w="9525">
            <a:noFill/>
            <a:miter lim="800000"/>
            <a:headEnd/>
            <a:tailEnd/>
          </a:ln>
        </p:spPr>
      </p:pic>
      <p:pic>
        <p:nvPicPr>
          <p:cNvPr id="6" name="Picture 5" descr="s14.png"/>
          <p:cNvPicPr>
            <a:picLocks noChangeAspect="1"/>
          </p:cNvPicPr>
          <p:nvPr/>
        </p:nvPicPr>
        <p:blipFill>
          <a:blip r:embed="rId4" cstate="print"/>
          <a:stretch>
            <a:fillRect/>
          </a:stretch>
        </p:blipFill>
        <p:spPr>
          <a:xfrm>
            <a:off x="4449600" y="1720800"/>
            <a:ext cx="4111564" cy="41669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CA" dirty="0" smtClean="0"/>
              <a:t>Sheet Properties</a:t>
            </a:r>
            <a:endParaRPr lang="en-US" dirty="0" smtClean="0"/>
          </a:p>
        </p:txBody>
      </p:sp>
      <p:sp>
        <p:nvSpPr>
          <p:cNvPr id="94211" name="Rectangle 3"/>
          <p:cNvSpPr>
            <a:spLocks noGrp="1" noChangeArrowheads="1"/>
          </p:cNvSpPr>
          <p:nvPr>
            <p:ph idx="1"/>
          </p:nvPr>
        </p:nvSpPr>
        <p:spPr/>
        <p:txBody>
          <a:bodyPr/>
          <a:lstStyle/>
          <a:p>
            <a:pPr>
              <a:buNone/>
            </a:pPr>
            <a:r>
              <a:rPr lang="en-CA" b="1" dirty="0" smtClean="0"/>
              <a:t>Options»Sheet properties</a:t>
            </a:r>
          </a:p>
          <a:p>
            <a:pPr marL="0" indent="0">
              <a:buNone/>
            </a:pPr>
            <a:r>
              <a:rPr lang="en-CA" dirty="0" smtClean="0"/>
              <a:t>Saved with the design file, if opened in another computer same settings will be used.</a:t>
            </a:r>
          </a:p>
          <a:p>
            <a:r>
              <a:rPr lang="en-CA" dirty="0" smtClean="0"/>
              <a:t>Color scheme and display properties</a:t>
            </a:r>
          </a:p>
          <a:p>
            <a:r>
              <a:rPr lang="en-CA" dirty="0" smtClean="0"/>
              <a:t>Sheet size</a:t>
            </a:r>
          </a:p>
          <a:p>
            <a:r>
              <a:rPr lang="en-CA" dirty="0" smtClean="0"/>
              <a:t>Wire and bus options</a:t>
            </a:r>
          </a:p>
          <a:p>
            <a:r>
              <a:rPr lang="en-CA" dirty="0" smtClean="0"/>
              <a:t>Font properties</a:t>
            </a:r>
          </a:p>
          <a:p>
            <a:r>
              <a:rPr lang="en-CA" dirty="0" smtClean="0"/>
              <a:t>PCB settings</a:t>
            </a:r>
          </a:p>
          <a:p>
            <a:r>
              <a:rPr lang="en-CA" dirty="0" smtClean="0"/>
              <a:t>Visibility status for annotation layers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CA" dirty="0" smtClean="0"/>
              <a:t>Sheet Properties—Sheet visibility tab</a:t>
            </a:r>
            <a:endParaRPr lang="en-US" dirty="0" smtClean="0"/>
          </a:p>
        </p:txBody>
      </p:sp>
      <p:sp>
        <p:nvSpPr>
          <p:cNvPr id="120835" name="Rectangle 3"/>
          <p:cNvSpPr>
            <a:spLocks noGrp="1" noChangeArrowheads="1"/>
          </p:cNvSpPr>
          <p:nvPr>
            <p:ph idx="1"/>
          </p:nvPr>
        </p:nvSpPr>
        <p:spPr/>
        <p:txBody>
          <a:bodyPr/>
          <a:lstStyle/>
          <a:p>
            <a:r>
              <a:rPr lang="en-CA" dirty="0" smtClean="0"/>
              <a:t>Component display properties</a:t>
            </a:r>
          </a:p>
          <a:p>
            <a:r>
              <a:rPr lang="en-CA" dirty="0" smtClean="0"/>
              <a:t>Net names display properties</a:t>
            </a:r>
          </a:p>
          <a:p>
            <a:r>
              <a:rPr lang="en-US" dirty="0" smtClean="0"/>
              <a:t>Connectors display properties</a:t>
            </a:r>
            <a:endParaRPr lang="en-CA" dirty="0" smtClean="0"/>
          </a:p>
          <a:p>
            <a:r>
              <a:rPr lang="en-CA" dirty="0" smtClean="0"/>
              <a:t>Bus entry display properties</a:t>
            </a:r>
          </a:p>
        </p:txBody>
      </p:sp>
      <p:grpSp>
        <p:nvGrpSpPr>
          <p:cNvPr id="120836" name="Group 9"/>
          <p:cNvGrpSpPr>
            <a:grpSpLocks/>
          </p:cNvGrpSpPr>
          <p:nvPr/>
        </p:nvGrpSpPr>
        <p:grpSpPr bwMode="auto">
          <a:xfrm>
            <a:off x="468313" y="4725988"/>
            <a:ext cx="3743325" cy="1366837"/>
            <a:chOff x="295" y="2614"/>
            <a:chExt cx="2358" cy="861"/>
          </a:xfrm>
        </p:grpSpPr>
        <p:sp>
          <p:nvSpPr>
            <p:cNvPr id="120838" name="Text Box 6"/>
            <p:cNvSpPr txBox="1">
              <a:spLocks noChangeArrowheads="1"/>
            </p:cNvSpPr>
            <p:nvPr/>
          </p:nvSpPr>
          <p:spPr bwMode="auto">
            <a:xfrm>
              <a:off x="567" y="2704"/>
              <a:ext cx="2086" cy="674"/>
            </a:xfrm>
            <a:prstGeom prst="rect">
              <a:avLst/>
            </a:prstGeom>
            <a:noFill/>
            <a:ln w="9525">
              <a:noFill/>
              <a:miter lim="800000"/>
              <a:headEnd/>
              <a:tailEnd/>
            </a:ln>
          </p:spPr>
          <p:txBody>
            <a:bodyPr>
              <a:spAutoFit/>
            </a:bodyPr>
            <a:lstStyle/>
            <a:p>
              <a:r>
                <a:rPr lang="en-CA" sz="1600" b="1" dirty="0">
                  <a:latin typeface="Arial Narrow" pitchFamily="34" charset="0"/>
                </a:rPr>
                <a:t>Tip:</a:t>
              </a:r>
              <a:r>
                <a:rPr lang="en-CA" sz="1600" dirty="0">
                  <a:latin typeface="Arial Narrow" pitchFamily="34" charset="0"/>
                </a:rPr>
                <a:t> Experiment with changing the display properties of components, keep a balance between good visibility and optimum information display.</a:t>
              </a:r>
              <a:endParaRPr lang="en-US" sz="1600" dirty="0">
                <a:latin typeface="Arial Narrow" pitchFamily="34" charset="0"/>
              </a:endParaRPr>
            </a:p>
          </p:txBody>
        </p:sp>
        <p:pic>
          <p:nvPicPr>
            <p:cNvPr id="120839" name="Picture 5"/>
            <p:cNvPicPr>
              <a:picLocks noChangeAspect="1" noChangeArrowheads="1"/>
            </p:cNvPicPr>
            <p:nvPr/>
          </p:nvPicPr>
          <p:blipFill>
            <a:blip r:embed="rId3" cstate="print"/>
            <a:srcRect/>
            <a:stretch>
              <a:fillRect/>
            </a:stretch>
          </p:blipFill>
          <p:spPr bwMode="auto">
            <a:xfrm>
              <a:off x="342" y="2659"/>
              <a:ext cx="168" cy="246"/>
            </a:xfrm>
            <a:prstGeom prst="rect">
              <a:avLst/>
            </a:prstGeom>
            <a:noFill/>
            <a:ln w="9525">
              <a:noFill/>
              <a:miter lim="800000"/>
              <a:headEnd/>
              <a:tailEnd/>
            </a:ln>
          </p:spPr>
        </p:pic>
        <p:sp>
          <p:nvSpPr>
            <p:cNvPr id="120840" name="Rectangle 7"/>
            <p:cNvSpPr>
              <a:spLocks noChangeArrowheads="1"/>
            </p:cNvSpPr>
            <p:nvPr/>
          </p:nvSpPr>
          <p:spPr bwMode="auto">
            <a:xfrm>
              <a:off x="295" y="2614"/>
              <a:ext cx="2358" cy="861"/>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pic>
        <p:nvPicPr>
          <p:cNvPr id="120841" name="Picture 9" descr="C:\Users\fdomingu\Desktop\NEW Multisim Files\Presentation\Screenshots\png\S 16.png"/>
          <p:cNvPicPr>
            <a:picLocks noChangeAspect="1" noChangeArrowheads="1"/>
          </p:cNvPicPr>
          <p:nvPr/>
        </p:nvPicPr>
        <p:blipFill>
          <a:blip r:embed="rId4" cstate="print"/>
          <a:srcRect/>
          <a:stretch>
            <a:fillRect/>
          </a:stretch>
        </p:blipFill>
        <p:spPr bwMode="auto">
          <a:xfrm>
            <a:off x="4838932" y="1504791"/>
            <a:ext cx="4079936" cy="46255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743325" y="4007490"/>
            <a:ext cx="5076825" cy="790575"/>
          </a:xfrm>
          <a:prstGeom prst="rect">
            <a:avLst/>
          </a:prstGeom>
          <a:noFill/>
          <a:ln w="9525">
            <a:noFill/>
            <a:miter lim="800000"/>
            <a:headEnd/>
            <a:tailEnd/>
          </a:ln>
        </p:spPr>
      </p:pic>
      <p:pic>
        <p:nvPicPr>
          <p:cNvPr id="121869" name="Picture 13" descr="C:\Users\fdomingu\Desktop\NEW Multisim Files\Presentation\Screenshots\png\S 17b.png"/>
          <p:cNvPicPr>
            <a:picLocks noChangeAspect="1" noChangeArrowheads="1"/>
          </p:cNvPicPr>
          <p:nvPr/>
        </p:nvPicPr>
        <p:blipFill>
          <a:blip r:embed="rId4" cstate="print"/>
          <a:srcRect/>
          <a:stretch>
            <a:fillRect/>
          </a:stretch>
        </p:blipFill>
        <p:spPr bwMode="auto">
          <a:xfrm>
            <a:off x="6343650" y="2566988"/>
            <a:ext cx="2476500" cy="962025"/>
          </a:xfrm>
          <a:prstGeom prst="rect">
            <a:avLst/>
          </a:prstGeom>
          <a:noFill/>
        </p:spPr>
      </p:pic>
      <p:sp>
        <p:nvSpPr>
          <p:cNvPr id="121858" name="Rectangle 2"/>
          <p:cNvSpPr>
            <a:spLocks noGrp="1" noChangeArrowheads="1"/>
          </p:cNvSpPr>
          <p:nvPr>
            <p:ph type="title"/>
          </p:nvPr>
        </p:nvSpPr>
        <p:spPr/>
        <p:txBody>
          <a:bodyPr/>
          <a:lstStyle/>
          <a:p>
            <a:r>
              <a:rPr lang="en-CA" dirty="0" smtClean="0"/>
              <a:t>Toolbars and Menus</a:t>
            </a:r>
            <a:endParaRPr lang="en-US" dirty="0" smtClean="0"/>
          </a:p>
        </p:txBody>
      </p:sp>
      <p:sp>
        <p:nvSpPr>
          <p:cNvPr id="121859" name="Rectangle 3"/>
          <p:cNvSpPr>
            <a:spLocks noGrp="1" noChangeArrowheads="1"/>
          </p:cNvSpPr>
          <p:nvPr>
            <p:ph idx="1"/>
          </p:nvPr>
        </p:nvSpPr>
        <p:spPr/>
        <p:txBody>
          <a:bodyPr/>
          <a:lstStyle/>
          <a:p>
            <a:r>
              <a:rPr lang="en-CA" dirty="0" smtClean="0"/>
              <a:t>Organized based in functionality</a:t>
            </a:r>
          </a:p>
          <a:p>
            <a:r>
              <a:rPr lang="en-CA" dirty="0" smtClean="0"/>
              <a:t>All toolbar functions found in menus  </a:t>
            </a:r>
          </a:p>
          <a:p>
            <a:r>
              <a:rPr lang="en-CA" dirty="0" smtClean="0"/>
              <a:t>Right-click toolbar area and toggle toolbars</a:t>
            </a:r>
          </a:p>
          <a:p>
            <a:r>
              <a:rPr lang="en-CA" dirty="0" smtClean="0"/>
              <a:t>Customizable (functions, location)</a:t>
            </a:r>
          </a:p>
          <a:p>
            <a:r>
              <a:rPr lang="en-CA" dirty="0" smtClean="0"/>
              <a:t>ToolTips</a:t>
            </a:r>
          </a:p>
          <a:p>
            <a:r>
              <a:rPr lang="en-CA" dirty="0" smtClean="0"/>
              <a:t>Lock toolbars</a:t>
            </a:r>
          </a:p>
          <a:p>
            <a:endParaRPr lang="en-US" dirty="0" smtClean="0"/>
          </a:p>
        </p:txBody>
      </p:sp>
      <p:pic>
        <p:nvPicPr>
          <p:cNvPr id="121865" name="Picture 9" descr="C:\Users\fdomingu\Desktop\cursors\cursor3.png"/>
          <p:cNvPicPr>
            <a:picLocks noChangeAspect="1" noChangeArrowheads="1"/>
          </p:cNvPicPr>
          <p:nvPr/>
        </p:nvPicPr>
        <p:blipFill>
          <a:blip r:embed="rId5" cstate="print"/>
          <a:srcRect/>
          <a:stretch>
            <a:fillRect/>
          </a:stretch>
        </p:blipFill>
        <p:spPr bwMode="auto">
          <a:xfrm>
            <a:off x="6967538" y="3076575"/>
            <a:ext cx="276225" cy="323850"/>
          </a:xfrm>
          <a:prstGeom prst="rect">
            <a:avLst/>
          </a:prstGeom>
          <a:noFill/>
        </p:spPr>
      </p:pic>
      <p:pic>
        <p:nvPicPr>
          <p:cNvPr id="121868" name="Picture 12" descr="C:\Users\fdomingu\Desktop\NEW Multisim Files\Presentation\Screenshots\png\S 17a.png"/>
          <p:cNvPicPr>
            <a:picLocks noChangeAspect="1" noChangeArrowheads="1"/>
          </p:cNvPicPr>
          <p:nvPr/>
        </p:nvPicPr>
        <p:blipFill>
          <a:blip r:embed="rId6" cstate="print"/>
          <a:srcRect/>
          <a:stretch>
            <a:fillRect/>
          </a:stretch>
        </p:blipFill>
        <p:spPr bwMode="auto">
          <a:xfrm>
            <a:off x="6124574" y="1676400"/>
            <a:ext cx="2695576" cy="266700"/>
          </a:xfrm>
          <a:prstGeom prst="rect">
            <a:avLst/>
          </a:prstGeom>
          <a:noFill/>
        </p:spPr>
      </p:pic>
      <p:sp>
        <p:nvSpPr>
          <p:cNvPr id="15" name="TextBox 14"/>
          <p:cNvSpPr txBox="1"/>
          <p:nvPr/>
        </p:nvSpPr>
        <p:spPr>
          <a:xfrm>
            <a:off x="6734175" y="1095375"/>
            <a:ext cx="1766830" cy="461665"/>
          </a:xfrm>
          <a:prstGeom prst="rect">
            <a:avLst/>
          </a:prstGeom>
          <a:noFill/>
        </p:spPr>
        <p:txBody>
          <a:bodyPr wrap="none" rtlCol="0">
            <a:spAutoFit/>
          </a:bodyPr>
          <a:lstStyle/>
          <a:p>
            <a:r>
              <a:rPr lang="en-CA" sz="1200" dirty="0" smtClean="0">
                <a:latin typeface="+mn-lt"/>
              </a:rPr>
              <a:t>Click this section of the</a:t>
            </a:r>
          </a:p>
          <a:p>
            <a:r>
              <a:rPr lang="en-CA" sz="1200" dirty="0" smtClean="0">
                <a:latin typeface="+mn-lt"/>
              </a:rPr>
              <a:t>toolbar and drag to relocate.</a:t>
            </a:r>
            <a:endParaRPr lang="en-CA" sz="1200" dirty="0">
              <a:latin typeface="+mn-lt"/>
            </a:endParaRPr>
          </a:p>
        </p:txBody>
      </p:sp>
      <p:sp>
        <p:nvSpPr>
          <p:cNvPr id="16" name="TextBox 15"/>
          <p:cNvSpPr txBox="1"/>
          <p:nvPr/>
        </p:nvSpPr>
        <p:spPr>
          <a:xfrm>
            <a:off x="6343650" y="5543550"/>
            <a:ext cx="2050498" cy="461665"/>
          </a:xfrm>
          <a:prstGeom prst="rect">
            <a:avLst/>
          </a:prstGeom>
          <a:noFill/>
        </p:spPr>
        <p:txBody>
          <a:bodyPr wrap="none" rtlCol="0">
            <a:spAutoFit/>
          </a:bodyPr>
          <a:lstStyle/>
          <a:p>
            <a:r>
              <a:rPr lang="en-CA" sz="1200" dirty="0" smtClean="0">
                <a:latin typeface="+mn-lt"/>
              </a:rPr>
              <a:t>Menu commands use the</a:t>
            </a:r>
          </a:p>
          <a:p>
            <a:r>
              <a:rPr lang="en-CA" sz="1200" dirty="0" smtClean="0">
                <a:latin typeface="+mn-lt"/>
              </a:rPr>
              <a:t>same icon as in the toolbar.</a:t>
            </a:r>
            <a:endParaRPr lang="en-CA" sz="1200" dirty="0">
              <a:latin typeface="+mn-lt"/>
            </a:endParaRPr>
          </a:p>
        </p:txBody>
      </p:sp>
      <p:cxnSp>
        <p:nvCxnSpPr>
          <p:cNvPr id="39" name="Elbow Connector 38"/>
          <p:cNvCxnSpPr>
            <a:stCxn id="15" idx="1"/>
            <a:endCxn id="121868" idx="1"/>
          </p:cNvCxnSpPr>
          <p:nvPr/>
        </p:nvCxnSpPr>
        <p:spPr>
          <a:xfrm rot="10800000" flipV="1">
            <a:off x="6124575" y="1326208"/>
            <a:ext cx="609601" cy="483542"/>
          </a:xfrm>
          <a:prstGeom prst="bentConnector3">
            <a:avLst>
              <a:gd name="adj1" fmla="val 137500"/>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a:stCxn id="16" idx="0"/>
          </p:cNvCxnSpPr>
          <p:nvPr/>
        </p:nvCxnSpPr>
        <p:spPr>
          <a:xfrm flipH="1" flipV="1">
            <a:off x="5510151" y="4405745"/>
            <a:ext cx="1858748" cy="11378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16" idx="0"/>
          </p:cNvCxnSpPr>
          <p:nvPr/>
        </p:nvCxnSpPr>
        <p:spPr>
          <a:xfrm flipV="1">
            <a:off x="7368899" y="4738255"/>
            <a:ext cx="836950" cy="8052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CA" dirty="0" smtClean="0"/>
              <a:t>Customize the Environment</a:t>
            </a:r>
            <a:endParaRPr lang="en-US" dirty="0" smtClean="0"/>
          </a:p>
        </p:txBody>
      </p:sp>
      <p:sp>
        <p:nvSpPr>
          <p:cNvPr id="122883" name="Rectangle 5"/>
          <p:cNvSpPr>
            <a:spLocks noGrp="1" noChangeArrowheads="1"/>
          </p:cNvSpPr>
          <p:nvPr>
            <p:ph idx="1"/>
          </p:nvPr>
        </p:nvSpPr>
        <p:spPr/>
        <p:txBody>
          <a:bodyPr/>
          <a:lstStyle/>
          <a:p>
            <a:pPr>
              <a:buNone/>
            </a:pPr>
            <a:r>
              <a:rPr lang="en-CA" b="1" dirty="0" smtClean="0"/>
              <a:t>Options»Customize interface</a:t>
            </a:r>
          </a:p>
          <a:p>
            <a:r>
              <a:rPr lang="en-CA" dirty="0" smtClean="0"/>
              <a:t>Add/remove functions in toolbars and menus</a:t>
            </a:r>
          </a:p>
          <a:p>
            <a:r>
              <a:rPr lang="en-CA" dirty="0" smtClean="0"/>
              <a:t>Create new menus and toolbars</a:t>
            </a:r>
          </a:p>
          <a:p>
            <a:r>
              <a:rPr lang="en-CA" dirty="0" smtClean="0"/>
              <a:t>Set shortcut keys</a:t>
            </a:r>
          </a:p>
          <a:p>
            <a:r>
              <a:rPr lang="en-CA" dirty="0" smtClean="0"/>
              <a:t>Display properties for toolbars and menus</a:t>
            </a:r>
          </a:p>
          <a:p>
            <a:endParaRPr lang="en-CA"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CA" dirty="0" smtClean="0"/>
              <a:t>Design Toolbox</a:t>
            </a:r>
            <a:endParaRPr lang="en-US" dirty="0" smtClean="0"/>
          </a:p>
        </p:txBody>
      </p:sp>
      <p:sp>
        <p:nvSpPr>
          <p:cNvPr id="79875" name="Rectangle 3"/>
          <p:cNvSpPr>
            <a:spLocks noGrp="1" noChangeArrowheads="1"/>
          </p:cNvSpPr>
          <p:nvPr>
            <p:ph sz="half" idx="1"/>
          </p:nvPr>
        </p:nvSpPr>
        <p:spPr/>
        <p:txBody>
          <a:bodyPr/>
          <a:lstStyle/>
          <a:p>
            <a:pPr>
              <a:buNone/>
            </a:pPr>
            <a:r>
              <a:rPr lang="en-CA" b="1" dirty="0" smtClean="0"/>
              <a:t>View»Design Toolbox</a:t>
            </a:r>
          </a:p>
          <a:p>
            <a:r>
              <a:rPr lang="en-CA" dirty="0" smtClean="0"/>
              <a:t>Manage various elements in the schematic design</a:t>
            </a:r>
          </a:p>
          <a:p>
            <a:r>
              <a:rPr lang="en-CA" dirty="0" smtClean="0"/>
              <a:t>Great tool for medium- and large-complexity designs</a:t>
            </a:r>
          </a:p>
          <a:p>
            <a:r>
              <a:rPr lang="en-CA" dirty="0" smtClean="0"/>
              <a:t>Control visibility of annotation layers</a:t>
            </a:r>
          </a:p>
          <a:p>
            <a:r>
              <a:rPr lang="en-CA" dirty="0" smtClean="0"/>
              <a:t>Access to the Project View</a:t>
            </a:r>
            <a:endParaRPr lang="en-US" dirty="0"/>
          </a:p>
        </p:txBody>
      </p:sp>
      <p:sp>
        <p:nvSpPr>
          <p:cNvPr id="12" name="Content Placeholder 11"/>
          <p:cNvSpPr>
            <a:spLocks noGrp="1"/>
          </p:cNvSpPr>
          <p:nvPr>
            <p:ph sz="half" idx="2"/>
          </p:nvPr>
        </p:nvSpPr>
        <p:spPr/>
        <p:txBody>
          <a:bodyPr/>
          <a:lstStyle/>
          <a:p>
            <a:endParaRPr lang="en-US" dirty="0"/>
          </a:p>
        </p:txBody>
      </p:sp>
      <p:pic>
        <p:nvPicPr>
          <p:cNvPr id="123909" name="Picture 6"/>
          <p:cNvPicPr>
            <a:picLocks noChangeAspect="1" noChangeArrowheads="1"/>
          </p:cNvPicPr>
          <p:nvPr/>
        </p:nvPicPr>
        <p:blipFill>
          <a:blip r:embed="rId3" cstate="print"/>
          <a:srcRect/>
          <a:stretch>
            <a:fillRect/>
          </a:stretch>
        </p:blipFill>
        <p:spPr bwMode="auto">
          <a:xfrm>
            <a:off x="3209544" y="393192"/>
            <a:ext cx="431800" cy="412750"/>
          </a:xfrm>
          <a:prstGeom prst="rect">
            <a:avLst/>
          </a:prstGeom>
          <a:noFill/>
          <a:ln w="9525">
            <a:noFill/>
            <a:miter lim="800000"/>
            <a:headEnd/>
            <a:tailEnd/>
          </a:ln>
        </p:spPr>
      </p:pic>
      <p:pic>
        <p:nvPicPr>
          <p:cNvPr id="123910" name="Picture 6" descr="C:\Users\fdomingu\Desktop\NEW Multisim Files\Presentation\Screenshots\png\S 19.png"/>
          <p:cNvPicPr>
            <a:picLocks noChangeAspect="1" noChangeArrowheads="1"/>
          </p:cNvPicPr>
          <p:nvPr/>
        </p:nvPicPr>
        <p:blipFill>
          <a:blip r:embed="rId4" cstate="print"/>
          <a:srcRect/>
          <a:stretch>
            <a:fillRect/>
          </a:stretch>
        </p:blipFill>
        <p:spPr bwMode="auto">
          <a:xfrm>
            <a:off x="4538663" y="2152650"/>
            <a:ext cx="2466975" cy="2724150"/>
          </a:xfrm>
          <a:prstGeom prst="rect">
            <a:avLst/>
          </a:prstGeom>
          <a:noFill/>
        </p:spPr>
      </p:pic>
      <p:sp>
        <p:nvSpPr>
          <p:cNvPr id="7" name="TextBox 6"/>
          <p:cNvSpPr txBox="1"/>
          <p:nvPr/>
        </p:nvSpPr>
        <p:spPr>
          <a:xfrm>
            <a:off x="7362825" y="2876550"/>
            <a:ext cx="1466940" cy="276999"/>
          </a:xfrm>
          <a:prstGeom prst="rect">
            <a:avLst/>
          </a:prstGeom>
          <a:noFill/>
        </p:spPr>
        <p:txBody>
          <a:bodyPr wrap="none" rtlCol="0">
            <a:spAutoFit/>
          </a:bodyPr>
          <a:lstStyle/>
          <a:p>
            <a:r>
              <a:rPr lang="en-CA" sz="1200" dirty="0" smtClean="0">
                <a:latin typeface="+mn-lt"/>
              </a:rPr>
              <a:t>Design Toolbox toolbar</a:t>
            </a:r>
            <a:endParaRPr lang="en-CA" sz="1200" dirty="0">
              <a:latin typeface="+mn-lt"/>
            </a:endParaRPr>
          </a:p>
        </p:txBody>
      </p:sp>
      <p:sp>
        <p:nvSpPr>
          <p:cNvPr id="8" name="TextBox 7"/>
          <p:cNvSpPr txBox="1"/>
          <p:nvPr/>
        </p:nvSpPr>
        <p:spPr>
          <a:xfrm>
            <a:off x="7362825" y="4591050"/>
            <a:ext cx="1319464" cy="276999"/>
          </a:xfrm>
          <a:prstGeom prst="rect">
            <a:avLst/>
          </a:prstGeom>
          <a:noFill/>
        </p:spPr>
        <p:txBody>
          <a:bodyPr wrap="none" rtlCol="0">
            <a:spAutoFit/>
          </a:bodyPr>
          <a:lstStyle/>
          <a:p>
            <a:r>
              <a:rPr lang="en-CA" sz="1200" dirty="0" smtClean="0">
                <a:latin typeface="+mn-lt"/>
              </a:rPr>
              <a:t>Design Toolbox tabs</a:t>
            </a:r>
            <a:endParaRPr lang="en-CA" sz="1200" dirty="0">
              <a:latin typeface="+mn-lt"/>
            </a:endParaRPr>
          </a:p>
        </p:txBody>
      </p:sp>
      <p:cxnSp>
        <p:nvCxnSpPr>
          <p:cNvPr id="18" name="Straight Arrow Connector 17"/>
          <p:cNvCxnSpPr>
            <a:stCxn id="7" idx="1"/>
          </p:cNvCxnSpPr>
          <p:nvPr/>
        </p:nvCxnSpPr>
        <p:spPr>
          <a:xfrm flipH="1">
            <a:off x="7000504" y="3015050"/>
            <a:ext cx="362321" cy="12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7010029" y="4729550"/>
            <a:ext cx="362321" cy="12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hsmith\Local Settings\Temporary Internet Files\Content.IE5\LF2HDGOF\MPj04307280000[1].jpg"/>
          <p:cNvPicPr>
            <a:picLocks noChangeAspect="1" noChangeArrowheads="1"/>
          </p:cNvPicPr>
          <p:nvPr/>
        </p:nvPicPr>
        <p:blipFill>
          <a:blip r:embed="rId3" cstate="print"/>
          <a:srcRect/>
          <a:stretch>
            <a:fillRect/>
          </a:stretch>
        </p:blipFill>
        <p:spPr bwMode="auto">
          <a:xfrm>
            <a:off x="6286512" y="71446"/>
            <a:ext cx="2786050" cy="278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0"/>
          </a:effectLst>
        </p:spPr>
      </p:pic>
      <p:sp>
        <p:nvSpPr>
          <p:cNvPr id="106499" name="Rectangle 2"/>
          <p:cNvSpPr>
            <a:spLocks noGrp="1" noChangeArrowheads="1"/>
          </p:cNvSpPr>
          <p:nvPr>
            <p:ph type="title"/>
          </p:nvPr>
        </p:nvSpPr>
        <p:spPr/>
        <p:txBody>
          <a:bodyPr/>
          <a:lstStyle/>
          <a:p>
            <a:r>
              <a:rPr lang="en-US" dirty="0" smtClean="0"/>
              <a:t>What You Need To Get Started</a:t>
            </a:r>
          </a:p>
        </p:txBody>
      </p:sp>
      <p:sp>
        <p:nvSpPr>
          <p:cNvPr id="38918" name="Text Box 6"/>
          <p:cNvSpPr txBox="1">
            <a:spLocks noChangeArrowheads="1"/>
          </p:cNvSpPr>
          <p:nvPr/>
        </p:nvSpPr>
        <p:spPr bwMode="auto">
          <a:xfrm>
            <a:off x="3714750" y="2595563"/>
            <a:ext cx="5214938" cy="2914636"/>
          </a:xfrm>
          <a:prstGeom prst="rect">
            <a:avLst/>
          </a:prstGeom>
          <a:noFill/>
          <a:ln w="9525">
            <a:noFill/>
            <a:miter lim="800000"/>
            <a:headEnd type="none" w="sm" len="sm"/>
            <a:tailEnd type="none" w="sm" len="sm"/>
          </a:ln>
          <a:effectLst/>
        </p:spPr>
        <p:txBody>
          <a:bodyPr lIns="91430" tIns="45716" rIns="91430" bIns="45716">
            <a:spAutoFit/>
          </a:bodyPr>
          <a:lstStyle/>
          <a:p>
            <a:pPr marL="228600" indent="-228600" fontAlgn="auto">
              <a:lnSpc>
                <a:spcPct val="90000"/>
              </a:lnSpc>
              <a:spcBef>
                <a:spcPts val="0"/>
              </a:spcBef>
              <a:spcAft>
                <a:spcPts val="600"/>
              </a:spcAft>
              <a:defRPr/>
            </a:pPr>
            <a:endParaRPr lang="en-CA" sz="2200" dirty="0">
              <a:latin typeface="+mn-lt"/>
            </a:endParaRPr>
          </a:p>
          <a:p>
            <a:pPr marL="228600" indent="-228600" fontAlgn="auto">
              <a:lnSpc>
                <a:spcPct val="90000"/>
              </a:lnSpc>
              <a:spcBef>
                <a:spcPts val="0"/>
              </a:spcBef>
              <a:spcAft>
                <a:spcPts val="600"/>
              </a:spcAft>
              <a:defRPr/>
            </a:pPr>
            <a:r>
              <a:rPr lang="en-CA" sz="2200" dirty="0">
                <a:latin typeface="+mn-lt"/>
              </a:rPr>
              <a:t>Computer running:</a:t>
            </a:r>
          </a:p>
          <a:p>
            <a:pPr marL="228600" indent="-228600" fontAlgn="auto">
              <a:lnSpc>
                <a:spcPct val="90000"/>
              </a:lnSpc>
              <a:spcBef>
                <a:spcPts val="0"/>
              </a:spcBef>
              <a:spcAft>
                <a:spcPts val="600"/>
              </a:spcAft>
              <a:buFont typeface="Arial" pitchFamily="34" charset="0"/>
              <a:buChar char="•"/>
              <a:defRPr/>
            </a:pPr>
            <a:r>
              <a:rPr lang="en-CA" sz="2200" dirty="0">
                <a:latin typeface="+mn-lt"/>
              </a:rPr>
              <a:t>Windows </a:t>
            </a:r>
            <a:r>
              <a:rPr lang="en-CA" sz="2200" dirty="0" smtClean="0">
                <a:latin typeface="+mn-lt"/>
              </a:rPr>
              <a:t>Vista, 7 </a:t>
            </a:r>
            <a:r>
              <a:rPr lang="en-CA" sz="2200" dirty="0">
                <a:latin typeface="+mn-lt"/>
              </a:rPr>
              <a:t>or </a:t>
            </a:r>
            <a:r>
              <a:rPr lang="en-CA" sz="2200" dirty="0" smtClean="0">
                <a:latin typeface="+mn-lt"/>
              </a:rPr>
              <a:t>8 </a:t>
            </a:r>
            <a:endParaRPr lang="en-CA" sz="2200" dirty="0">
              <a:latin typeface="+mn-lt"/>
            </a:endParaRPr>
          </a:p>
          <a:p>
            <a:pPr marL="228600" indent="-228600" fontAlgn="auto">
              <a:lnSpc>
                <a:spcPct val="90000"/>
              </a:lnSpc>
              <a:spcBef>
                <a:spcPts val="0"/>
              </a:spcBef>
              <a:spcAft>
                <a:spcPts val="600"/>
              </a:spcAft>
              <a:buFont typeface="Arial" pitchFamily="34" charset="0"/>
              <a:buChar char="•"/>
              <a:defRPr/>
            </a:pPr>
            <a:r>
              <a:rPr lang="en-CA" sz="2200" dirty="0">
                <a:latin typeface="+mn-lt"/>
              </a:rPr>
              <a:t>Multisim </a:t>
            </a:r>
            <a:r>
              <a:rPr lang="en-CA" sz="2200" dirty="0" smtClean="0">
                <a:latin typeface="+mn-lt"/>
              </a:rPr>
              <a:t>14.0 </a:t>
            </a:r>
            <a:r>
              <a:rPr lang="en-CA" sz="2200" dirty="0">
                <a:latin typeface="+mn-lt"/>
              </a:rPr>
              <a:t>or higher (Power </a:t>
            </a:r>
            <a:r>
              <a:rPr lang="en-CA" sz="2200" dirty="0" smtClean="0">
                <a:latin typeface="+mn-lt"/>
              </a:rPr>
              <a:t>Pro)</a:t>
            </a:r>
            <a:endParaRPr lang="en-CA" sz="2200" dirty="0">
              <a:latin typeface="+mn-lt"/>
            </a:endParaRPr>
          </a:p>
          <a:p>
            <a:pPr marL="228600" indent="-228600" fontAlgn="auto">
              <a:lnSpc>
                <a:spcPct val="90000"/>
              </a:lnSpc>
              <a:spcBef>
                <a:spcPts val="0"/>
              </a:spcBef>
              <a:spcAft>
                <a:spcPts val="600"/>
              </a:spcAft>
              <a:buFont typeface="Arial" pitchFamily="34" charset="0"/>
              <a:buChar char="•"/>
              <a:defRPr/>
            </a:pPr>
            <a:r>
              <a:rPr lang="en-CA" sz="2200" dirty="0">
                <a:latin typeface="+mn-lt"/>
              </a:rPr>
              <a:t>Ultiboard </a:t>
            </a:r>
            <a:r>
              <a:rPr lang="en-CA" sz="2200" dirty="0" smtClean="0">
                <a:latin typeface="+mn-lt"/>
              </a:rPr>
              <a:t>14.0 </a:t>
            </a:r>
            <a:r>
              <a:rPr lang="en-CA" sz="2200" dirty="0">
                <a:latin typeface="+mn-lt"/>
              </a:rPr>
              <a:t>or higher</a:t>
            </a:r>
            <a:endParaRPr lang="en-US" sz="2200" dirty="0">
              <a:latin typeface="+mn-lt"/>
            </a:endParaRPr>
          </a:p>
          <a:p>
            <a:pPr fontAlgn="auto">
              <a:lnSpc>
                <a:spcPct val="90000"/>
              </a:lnSpc>
              <a:spcBef>
                <a:spcPts val="0"/>
              </a:spcBef>
              <a:spcAft>
                <a:spcPts val="0"/>
              </a:spcAft>
              <a:defRPr/>
            </a:pPr>
            <a:endParaRPr lang="en-US" sz="2200" dirty="0">
              <a:latin typeface="+mn-lt"/>
            </a:endParaRPr>
          </a:p>
          <a:p>
            <a:pPr fontAlgn="auto">
              <a:lnSpc>
                <a:spcPct val="90000"/>
              </a:lnSpc>
              <a:spcBef>
                <a:spcPts val="0"/>
              </a:spcBef>
              <a:spcAft>
                <a:spcPts val="0"/>
              </a:spcAft>
              <a:defRPr/>
            </a:pPr>
            <a:endParaRPr lang="en-US" sz="2200" dirty="0">
              <a:latin typeface="+mn-lt"/>
            </a:endParaRPr>
          </a:p>
        </p:txBody>
      </p:sp>
      <p:pic>
        <p:nvPicPr>
          <p:cNvPr id="106501" name="Picture 6" descr="Multisim.bmp"/>
          <p:cNvPicPr>
            <a:picLocks noChangeAspect="1"/>
          </p:cNvPicPr>
          <p:nvPr/>
        </p:nvPicPr>
        <p:blipFill>
          <a:blip r:embed="rId4" cstate="print"/>
          <a:srcRect/>
          <a:stretch>
            <a:fillRect/>
          </a:stretch>
        </p:blipFill>
        <p:spPr bwMode="auto">
          <a:xfrm>
            <a:off x="71438" y="2143125"/>
            <a:ext cx="3675062" cy="3500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Content Placeholder 23"/>
          <p:cNvSpPr>
            <a:spLocks noGrp="1"/>
          </p:cNvSpPr>
          <p:nvPr>
            <p:ph sz="half" idx="2"/>
          </p:nvPr>
        </p:nvSpPr>
        <p:spPr>
          <a:xfrm>
            <a:off x="4543425" y="1124712"/>
            <a:ext cx="4038600" cy="4949008"/>
          </a:xfrm>
        </p:spPr>
        <p:txBody>
          <a:bodyPr/>
          <a:lstStyle/>
          <a:p>
            <a:endParaRPr lang="en-US" dirty="0"/>
          </a:p>
        </p:txBody>
      </p:sp>
      <p:sp>
        <p:nvSpPr>
          <p:cNvPr id="13" name="TextBox 12"/>
          <p:cNvSpPr txBox="1"/>
          <p:nvPr/>
        </p:nvSpPr>
        <p:spPr>
          <a:xfrm>
            <a:off x="7562760" y="1905000"/>
            <a:ext cx="1572866" cy="261610"/>
          </a:xfrm>
          <a:prstGeom prst="rect">
            <a:avLst/>
          </a:prstGeom>
          <a:noFill/>
        </p:spPr>
        <p:txBody>
          <a:bodyPr wrap="none" rtlCol="0">
            <a:spAutoFit/>
          </a:bodyPr>
          <a:lstStyle/>
          <a:p>
            <a:r>
              <a:rPr lang="en-CA" sz="1100" dirty="0" smtClean="0">
                <a:latin typeface="+mn-lt"/>
              </a:rPr>
              <a:t>Main design file name</a:t>
            </a:r>
            <a:endParaRPr lang="en-CA" sz="1100" dirty="0">
              <a:latin typeface="+mn-lt"/>
            </a:endParaRPr>
          </a:p>
        </p:txBody>
      </p:sp>
      <p:sp>
        <p:nvSpPr>
          <p:cNvPr id="14" name="TextBox 13"/>
          <p:cNvSpPr txBox="1"/>
          <p:nvPr/>
        </p:nvSpPr>
        <p:spPr>
          <a:xfrm>
            <a:off x="7562760" y="4514850"/>
            <a:ext cx="1234633" cy="261610"/>
          </a:xfrm>
          <a:prstGeom prst="rect">
            <a:avLst/>
          </a:prstGeom>
          <a:noFill/>
        </p:spPr>
        <p:txBody>
          <a:bodyPr wrap="none" rtlCol="0">
            <a:spAutoFit/>
          </a:bodyPr>
          <a:lstStyle/>
          <a:p>
            <a:r>
              <a:rPr lang="en-CA" sz="1100" dirty="0" smtClean="0">
                <a:latin typeface="+mn-lt"/>
              </a:rPr>
              <a:t>MCU workspace</a:t>
            </a:r>
            <a:endParaRPr lang="en-CA" sz="1100" dirty="0">
              <a:latin typeface="+mn-lt"/>
            </a:endParaRPr>
          </a:p>
        </p:txBody>
      </p:sp>
      <p:sp>
        <p:nvSpPr>
          <p:cNvPr id="15" name="TextBox 14"/>
          <p:cNvSpPr txBox="1"/>
          <p:nvPr/>
        </p:nvSpPr>
        <p:spPr>
          <a:xfrm>
            <a:off x="7562760" y="2628900"/>
            <a:ext cx="1696298" cy="261610"/>
          </a:xfrm>
          <a:prstGeom prst="rect">
            <a:avLst/>
          </a:prstGeom>
          <a:noFill/>
        </p:spPr>
        <p:txBody>
          <a:bodyPr wrap="none" rtlCol="0">
            <a:spAutoFit/>
          </a:bodyPr>
          <a:lstStyle/>
          <a:p>
            <a:r>
              <a:rPr lang="en-CA" sz="1100" dirty="0" smtClean="0">
                <a:latin typeface="+mn-lt"/>
              </a:rPr>
              <a:t>1</a:t>
            </a:r>
            <a:r>
              <a:rPr lang="en-CA" sz="1100" baseline="30000" dirty="0" smtClean="0">
                <a:latin typeface="+mn-lt"/>
              </a:rPr>
              <a:t>st</a:t>
            </a:r>
            <a:r>
              <a:rPr lang="en-CA" sz="1100" dirty="0" smtClean="0">
                <a:latin typeface="+mn-lt"/>
              </a:rPr>
              <a:t> page/sheet of design</a:t>
            </a:r>
            <a:endParaRPr lang="en-CA" sz="1100" dirty="0">
              <a:latin typeface="+mn-lt"/>
            </a:endParaRPr>
          </a:p>
        </p:txBody>
      </p:sp>
      <p:cxnSp>
        <p:nvCxnSpPr>
          <p:cNvPr id="25" name="Straight Arrow Connector 24"/>
          <p:cNvCxnSpPr/>
          <p:nvPr/>
        </p:nvCxnSpPr>
        <p:spPr>
          <a:xfrm flipH="1">
            <a:off x="7208324" y="2788217"/>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ight Brace 26"/>
          <p:cNvSpPr/>
          <p:nvPr/>
        </p:nvSpPr>
        <p:spPr>
          <a:xfrm>
            <a:off x="7283975" y="2176718"/>
            <a:ext cx="288399" cy="49957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sp>
        <p:nvSpPr>
          <p:cNvPr id="29" name="TextBox 28"/>
          <p:cNvSpPr txBox="1"/>
          <p:nvPr/>
        </p:nvSpPr>
        <p:spPr>
          <a:xfrm>
            <a:off x="7562760" y="3114675"/>
            <a:ext cx="1620957" cy="600164"/>
          </a:xfrm>
          <a:prstGeom prst="rect">
            <a:avLst/>
          </a:prstGeom>
          <a:noFill/>
        </p:spPr>
        <p:txBody>
          <a:bodyPr wrap="none" rtlCol="0">
            <a:spAutoFit/>
          </a:bodyPr>
          <a:lstStyle/>
          <a:p>
            <a:r>
              <a:rPr lang="en-CA" sz="1100" dirty="0" smtClean="0">
                <a:latin typeface="+mn-lt"/>
              </a:rPr>
              <a:t>Hierarchical blocks and</a:t>
            </a:r>
          </a:p>
          <a:p>
            <a:r>
              <a:rPr lang="en-US" sz="1100" dirty="0" smtClean="0">
                <a:latin typeface="+mn-lt"/>
              </a:rPr>
              <a:t>subcircuits of the 1</a:t>
            </a:r>
            <a:r>
              <a:rPr lang="en-US" sz="1100" baseline="30000" dirty="0" smtClean="0">
                <a:latin typeface="+mn-lt"/>
              </a:rPr>
              <a:t>st</a:t>
            </a:r>
            <a:r>
              <a:rPr lang="en-US" sz="1100" dirty="0" smtClean="0">
                <a:latin typeface="+mn-lt"/>
              </a:rPr>
              <a:t> </a:t>
            </a:r>
          </a:p>
          <a:p>
            <a:r>
              <a:rPr lang="en-US" sz="1100" dirty="0">
                <a:latin typeface="+mn-lt"/>
              </a:rPr>
              <a:t>s</a:t>
            </a:r>
            <a:r>
              <a:rPr lang="en-US" sz="1100" dirty="0" smtClean="0">
                <a:latin typeface="+mn-lt"/>
              </a:rPr>
              <a:t>heet</a:t>
            </a:r>
            <a:endParaRPr lang="en-CA" sz="1100" dirty="0">
              <a:latin typeface="+mn-lt"/>
            </a:endParaRPr>
          </a:p>
        </p:txBody>
      </p:sp>
      <p:sp>
        <p:nvSpPr>
          <p:cNvPr id="31" name="Right Brace 30"/>
          <p:cNvSpPr/>
          <p:nvPr/>
        </p:nvSpPr>
        <p:spPr>
          <a:xfrm>
            <a:off x="7274451" y="2919668"/>
            <a:ext cx="250300" cy="88080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sp>
        <p:nvSpPr>
          <p:cNvPr id="32" name="TextBox 31"/>
          <p:cNvSpPr txBox="1"/>
          <p:nvPr/>
        </p:nvSpPr>
        <p:spPr>
          <a:xfrm>
            <a:off x="7562760" y="3819525"/>
            <a:ext cx="1393330" cy="261610"/>
          </a:xfrm>
          <a:prstGeom prst="rect">
            <a:avLst/>
          </a:prstGeom>
          <a:noFill/>
        </p:spPr>
        <p:txBody>
          <a:bodyPr wrap="none" rtlCol="0">
            <a:spAutoFit/>
          </a:bodyPr>
          <a:lstStyle/>
          <a:p>
            <a:r>
              <a:rPr lang="en-CA" sz="1100" dirty="0" smtClean="0">
                <a:latin typeface="+mn-lt"/>
              </a:rPr>
              <a:t>Description box file</a:t>
            </a:r>
            <a:endParaRPr lang="en-CA" sz="1100" dirty="0">
              <a:latin typeface="+mn-lt"/>
            </a:endParaRPr>
          </a:p>
        </p:txBody>
      </p:sp>
      <p:cxnSp>
        <p:nvCxnSpPr>
          <p:cNvPr id="33" name="Straight Arrow Connector 32"/>
          <p:cNvCxnSpPr/>
          <p:nvPr/>
        </p:nvCxnSpPr>
        <p:spPr>
          <a:xfrm flipH="1">
            <a:off x="7217849" y="3969317"/>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ight Brace 35"/>
          <p:cNvSpPr/>
          <p:nvPr/>
        </p:nvSpPr>
        <p:spPr>
          <a:xfrm>
            <a:off x="7264925" y="4338893"/>
            <a:ext cx="278875" cy="64268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dirty="0"/>
          </a:p>
        </p:txBody>
      </p:sp>
      <p:pic>
        <p:nvPicPr>
          <p:cNvPr id="12290" name="Picture 2" descr="C:\Users\fdomingu\Desktop\Course Update 12 to 13\Presentationv13\Msm_screenshots\s20.png"/>
          <p:cNvPicPr>
            <a:picLocks noChangeAspect="1" noChangeArrowheads="1"/>
          </p:cNvPicPr>
          <p:nvPr/>
        </p:nvPicPr>
        <p:blipFill>
          <a:blip r:embed="rId3" cstate="print"/>
          <a:srcRect/>
          <a:stretch>
            <a:fillRect/>
          </a:stretch>
        </p:blipFill>
        <p:spPr bwMode="auto">
          <a:xfrm>
            <a:off x="4081463" y="1428750"/>
            <a:ext cx="3133725" cy="4343400"/>
          </a:xfrm>
          <a:prstGeom prst="rect">
            <a:avLst/>
          </a:prstGeom>
          <a:noFill/>
        </p:spPr>
      </p:pic>
      <p:sp>
        <p:nvSpPr>
          <p:cNvPr id="124930" name="Rectangle 2"/>
          <p:cNvSpPr>
            <a:spLocks noGrp="1" noChangeArrowheads="1"/>
          </p:cNvSpPr>
          <p:nvPr>
            <p:ph type="title"/>
          </p:nvPr>
        </p:nvSpPr>
        <p:spPr/>
        <p:txBody>
          <a:bodyPr/>
          <a:lstStyle/>
          <a:p>
            <a:r>
              <a:rPr lang="en-CA" dirty="0" smtClean="0"/>
              <a:t>Design Toolbox       Hierarchy tab</a:t>
            </a:r>
            <a:endParaRPr lang="en-US" dirty="0" smtClean="0"/>
          </a:p>
        </p:txBody>
      </p:sp>
      <p:sp>
        <p:nvSpPr>
          <p:cNvPr id="124931" name="Rectangle 3"/>
          <p:cNvSpPr>
            <a:spLocks noGrp="1" noChangeArrowheads="1"/>
          </p:cNvSpPr>
          <p:nvPr>
            <p:ph sz="half" idx="1"/>
          </p:nvPr>
        </p:nvSpPr>
        <p:spPr/>
        <p:txBody>
          <a:bodyPr/>
          <a:lstStyle/>
          <a:p>
            <a:r>
              <a:rPr lang="en-CA" dirty="0" smtClean="0"/>
              <a:t>Design files</a:t>
            </a:r>
          </a:p>
          <a:p>
            <a:r>
              <a:rPr lang="en-CA" dirty="0" smtClean="0"/>
              <a:t>Design blocks</a:t>
            </a:r>
          </a:p>
          <a:p>
            <a:r>
              <a:rPr lang="en-CA" dirty="0" smtClean="0"/>
              <a:t>Variants</a:t>
            </a:r>
          </a:p>
          <a:p>
            <a:r>
              <a:rPr lang="en-CA" dirty="0" smtClean="0"/>
              <a:t>Description Box </a:t>
            </a:r>
          </a:p>
          <a:p>
            <a:r>
              <a:rPr lang="en-CA" dirty="0" smtClean="0"/>
              <a:t>Breadboard </a:t>
            </a:r>
            <a:r>
              <a:rPr lang="en-CA" sz="2200" dirty="0" smtClean="0"/>
              <a:t>(</a:t>
            </a:r>
            <a:r>
              <a:rPr lang="en-CA" sz="2200" i="1" dirty="0" smtClean="0"/>
              <a:t>Educational Edition)</a:t>
            </a:r>
            <a:endParaRPr lang="en-CA" sz="2200" dirty="0" smtClean="0"/>
          </a:p>
          <a:p>
            <a:r>
              <a:rPr lang="en-CA" dirty="0" smtClean="0"/>
              <a:t>MCU Projects</a:t>
            </a:r>
            <a:endParaRPr lang="en-US" dirty="0" smtClean="0"/>
          </a:p>
        </p:txBody>
      </p:sp>
      <p:pic>
        <p:nvPicPr>
          <p:cNvPr id="124933" name="Picture 5"/>
          <p:cNvPicPr>
            <a:picLocks noChangeAspect="1" noChangeArrowheads="1"/>
          </p:cNvPicPr>
          <p:nvPr/>
        </p:nvPicPr>
        <p:blipFill>
          <a:blip r:embed="rId4" cstate="print"/>
          <a:srcRect/>
          <a:stretch>
            <a:fillRect/>
          </a:stretch>
        </p:blipFill>
        <p:spPr bwMode="auto">
          <a:xfrm>
            <a:off x="3209544" y="393192"/>
            <a:ext cx="431800" cy="412750"/>
          </a:xfrm>
          <a:prstGeom prst="rect">
            <a:avLst/>
          </a:prstGeom>
          <a:noFill/>
          <a:ln w="9525">
            <a:noFill/>
            <a:miter lim="800000"/>
            <a:headEnd/>
            <a:tailEnd/>
          </a:ln>
        </p:spPr>
      </p:pic>
      <p:grpSp>
        <p:nvGrpSpPr>
          <p:cNvPr id="124934" name="Group 6"/>
          <p:cNvGrpSpPr>
            <a:grpSpLocks/>
          </p:cNvGrpSpPr>
          <p:nvPr/>
        </p:nvGrpSpPr>
        <p:grpSpPr bwMode="auto">
          <a:xfrm>
            <a:off x="192088" y="4849813"/>
            <a:ext cx="3743325" cy="1366837"/>
            <a:chOff x="295" y="2614"/>
            <a:chExt cx="2358" cy="861"/>
          </a:xfrm>
        </p:grpSpPr>
        <p:sp>
          <p:nvSpPr>
            <p:cNvPr id="124935" name="Text Box 7"/>
            <p:cNvSpPr txBox="1">
              <a:spLocks noChangeArrowheads="1"/>
            </p:cNvSpPr>
            <p:nvPr/>
          </p:nvSpPr>
          <p:spPr bwMode="auto">
            <a:xfrm>
              <a:off x="567" y="2704"/>
              <a:ext cx="2086" cy="674"/>
            </a:xfrm>
            <a:prstGeom prst="rect">
              <a:avLst/>
            </a:prstGeom>
            <a:noFill/>
            <a:ln w="9525">
              <a:noFill/>
              <a:miter lim="800000"/>
              <a:headEnd/>
              <a:tailEnd/>
            </a:ln>
          </p:spPr>
          <p:txBody>
            <a:bodyPr>
              <a:spAutoFit/>
            </a:bodyPr>
            <a:lstStyle/>
            <a:p>
              <a:r>
                <a:rPr lang="en-CA" sz="1600" b="1" dirty="0">
                  <a:latin typeface="Arial Narrow" pitchFamily="34" charset="0"/>
                </a:rPr>
                <a:t>Tip:</a:t>
              </a:r>
              <a:r>
                <a:rPr lang="en-CA" sz="1600" dirty="0">
                  <a:latin typeface="Arial Narrow" pitchFamily="34" charset="0"/>
                </a:rPr>
                <a:t> You can open, close, rename files from the design toolbox. You can also set active variants, active MCU projects and so on.</a:t>
              </a:r>
              <a:endParaRPr lang="en-US" sz="1600" dirty="0">
                <a:latin typeface="Arial Narrow" pitchFamily="34" charset="0"/>
              </a:endParaRPr>
            </a:p>
          </p:txBody>
        </p:sp>
        <p:pic>
          <p:nvPicPr>
            <p:cNvPr id="124936" name="Picture 8"/>
            <p:cNvPicPr>
              <a:picLocks noChangeAspect="1" noChangeArrowheads="1"/>
            </p:cNvPicPr>
            <p:nvPr/>
          </p:nvPicPr>
          <p:blipFill>
            <a:blip r:embed="rId5" cstate="print"/>
            <a:srcRect/>
            <a:stretch>
              <a:fillRect/>
            </a:stretch>
          </p:blipFill>
          <p:spPr bwMode="auto">
            <a:xfrm>
              <a:off x="342" y="2659"/>
              <a:ext cx="168" cy="246"/>
            </a:xfrm>
            <a:prstGeom prst="rect">
              <a:avLst/>
            </a:prstGeom>
            <a:noFill/>
            <a:ln w="9525">
              <a:noFill/>
              <a:miter lim="800000"/>
              <a:headEnd/>
              <a:tailEnd/>
            </a:ln>
          </p:spPr>
        </p:pic>
        <p:sp>
          <p:nvSpPr>
            <p:cNvPr id="124937" name="Rectangle 9"/>
            <p:cNvSpPr>
              <a:spLocks noChangeArrowheads="1"/>
            </p:cNvSpPr>
            <p:nvPr/>
          </p:nvSpPr>
          <p:spPr bwMode="auto">
            <a:xfrm>
              <a:off x="295" y="2614"/>
              <a:ext cx="2358" cy="861"/>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cxnSp>
        <p:nvCxnSpPr>
          <p:cNvPr id="23" name="Straight Arrow Connector 22"/>
          <p:cNvCxnSpPr/>
          <p:nvPr/>
        </p:nvCxnSpPr>
        <p:spPr>
          <a:xfrm flipH="1">
            <a:off x="7217849" y="2054792"/>
            <a:ext cx="330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7553235" y="2257425"/>
            <a:ext cx="686406" cy="261610"/>
          </a:xfrm>
          <a:prstGeom prst="rect">
            <a:avLst/>
          </a:prstGeom>
          <a:noFill/>
        </p:spPr>
        <p:txBody>
          <a:bodyPr wrap="none" rtlCol="0">
            <a:spAutoFit/>
          </a:bodyPr>
          <a:lstStyle/>
          <a:p>
            <a:r>
              <a:rPr lang="en-CA" sz="1100" dirty="0" smtClean="0">
                <a:latin typeface="+mn-lt"/>
              </a:rPr>
              <a:t>Variants</a:t>
            </a:r>
            <a:endParaRPr lang="en-CA" sz="11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CA" dirty="0" smtClean="0"/>
              <a:t>Spreadsheet View</a:t>
            </a:r>
            <a:endParaRPr lang="en-US" dirty="0" smtClean="0"/>
          </a:p>
        </p:txBody>
      </p:sp>
      <p:sp>
        <p:nvSpPr>
          <p:cNvPr id="125955" name="Rectangle 3"/>
          <p:cNvSpPr>
            <a:spLocks noGrp="1" noChangeArrowheads="1"/>
          </p:cNvSpPr>
          <p:nvPr>
            <p:ph sz="quarter" idx="10"/>
          </p:nvPr>
        </p:nvSpPr>
        <p:spPr/>
        <p:txBody>
          <a:bodyPr/>
          <a:lstStyle/>
          <a:p>
            <a:r>
              <a:rPr lang="en-CA" dirty="0" smtClean="0"/>
              <a:t>Advanced parameter viewing and editing</a:t>
            </a:r>
          </a:p>
          <a:p>
            <a:r>
              <a:rPr lang="en-CA" dirty="0" smtClean="0"/>
              <a:t>Global perspective of objects and properties</a:t>
            </a:r>
          </a:p>
          <a:p>
            <a:r>
              <a:rPr lang="en-CA" dirty="0" smtClean="0"/>
              <a:t>Find and select components</a:t>
            </a:r>
          </a:p>
          <a:p>
            <a:r>
              <a:rPr lang="en-CA" dirty="0" smtClean="0"/>
              <a:t>Modify component or net properties</a:t>
            </a:r>
          </a:p>
          <a:p>
            <a:r>
              <a:rPr lang="en-CA" dirty="0" smtClean="0"/>
              <a:t>Review ERC, Simulation and other results</a:t>
            </a:r>
            <a:endParaRPr lang="en-US" dirty="0" smtClean="0"/>
          </a:p>
        </p:txBody>
      </p:sp>
      <p:sp>
        <p:nvSpPr>
          <p:cNvPr id="10" name="Content Placeholder 9"/>
          <p:cNvSpPr>
            <a:spLocks noGrp="1"/>
          </p:cNvSpPr>
          <p:nvPr>
            <p:ph sz="quarter" idx="11"/>
          </p:nvPr>
        </p:nvSpPr>
        <p:spPr/>
        <p:txBody>
          <a:bodyPr/>
          <a:lstStyle/>
          <a:p>
            <a:endParaRPr lang="en-US" dirty="0"/>
          </a:p>
        </p:txBody>
      </p:sp>
      <p:pic>
        <p:nvPicPr>
          <p:cNvPr id="125956" name="Picture 4" descr="spreadsheet_view_icon"/>
          <p:cNvPicPr>
            <a:picLocks noChangeAspect="1" noChangeArrowheads="1"/>
          </p:cNvPicPr>
          <p:nvPr/>
        </p:nvPicPr>
        <p:blipFill>
          <a:blip r:embed="rId3" cstate="print"/>
          <a:srcRect/>
          <a:stretch>
            <a:fillRect/>
          </a:stretch>
        </p:blipFill>
        <p:spPr bwMode="auto">
          <a:xfrm>
            <a:off x="3742944" y="393192"/>
            <a:ext cx="422275" cy="403225"/>
          </a:xfrm>
          <a:prstGeom prst="rect">
            <a:avLst/>
          </a:prstGeom>
          <a:noFill/>
          <a:ln w="9525">
            <a:solidFill>
              <a:srgbClr val="000000"/>
            </a:solidFill>
            <a:miter lim="800000"/>
            <a:headEnd/>
            <a:tailEnd/>
          </a:ln>
        </p:spPr>
      </p:pic>
      <p:grpSp>
        <p:nvGrpSpPr>
          <p:cNvPr id="125957" name="Group 13"/>
          <p:cNvGrpSpPr>
            <a:grpSpLocks/>
          </p:cNvGrpSpPr>
          <p:nvPr/>
        </p:nvGrpSpPr>
        <p:grpSpPr bwMode="auto">
          <a:xfrm>
            <a:off x="5651500" y="88900"/>
            <a:ext cx="3384550" cy="1152525"/>
            <a:chOff x="3560" y="164"/>
            <a:chExt cx="2132" cy="726"/>
          </a:xfrm>
        </p:grpSpPr>
        <p:sp>
          <p:nvSpPr>
            <p:cNvPr id="104456" name="Text Box 8"/>
            <p:cNvSpPr txBox="1">
              <a:spLocks noChangeArrowheads="1"/>
            </p:cNvSpPr>
            <p:nvPr/>
          </p:nvSpPr>
          <p:spPr bwMode="auto">
            <a:xfrm>
              <a:off x="3832" y="254"/>
              <a:ext cx="1860" cy="601"/>
            </a:xfrm>
            <a:prstGeom prst="rect">
              <a:avLst/>
            </a:prstGeom>
            <a:noFill/>
            <a:ln w="9525">
              <a:noFill/>
              <a:miter lim="800000"/>
              <a:headEnd/>
              <a:tailEnd/>
            </a:ln>
            <a:effectLst/>
          </p:spPr>
          <p:txBody>
            <a:bodyPr>
              <a:spAutoFit/>
            </a:bodyPr>
            <a:lstStyle/>
            <a:p>
              <a:pPr fontAlgn="auto">
                <a:spcBef>
                  <a:spcPts val="0"/>
                </a:spcBef>
                <a:spcAft>
                  <a:spcPts val="0"/>
                </a:spcAft>
                <a:defRPr/>
              </a:pPr>
              <a:r>
                <a:rPr lang="en-CA" sz="1400" b="1" dirty="0">
                  <a:latin typeface="Arial Narrow" pitchFamily="34" charset="0"/>
                </a:rPr>
                <a:t>Tip:</a:t>
              </a:r>
              <a:r>
                <a:rPr lang="en-CA" sz="1400" dirty="0">
                  <a:latin typeface="Arial Narrow" pitchFamily="34" charset="0"/>
                </a:rPr>
                <a:t> You can modify properties for multiple components or nets at once if you use the </a:t>
              </a:r>
              <a:r>
                <a:rPr lang="en-CA" sz="1400" dirty="0">
                  <a:latin typeface="+mj-lt"/>
                </a:rPr>
                <a:t>&lt;SHIFT&gt; or &lt;CTRL&gt; keys </a:t>
              </a:r>
              <a:r>
                <a:rPr lang="en-CA" sz="1400" dirty="0">
                  <a:latin typeface="Arial Narrow" pitchFamily="34" charset="0"/>
                </a:rPr>
                <a:t>for multiple selection.</a:t>
              </a:r>
              <a:endParaRPr lang="en-US" sz="1400" dirty="0">
                <a:latin typeface="Arial Narrow" pitchFamily="34" charset="0"/>
              </a:endParaRPr>
            </a:p>
          </p:txBody>
        </p:sp>
        <p:pic>
          <p:nvPicPr>
            <p:cNvPr id="125960" name="Picture 9"/>
            <p:cNvPicPr>
              <a:picLocks noChangeAspect="1" noChangeArrowheads="1"/>
            </p:cNvPicPr>
            <p:nvPr/>
          </p:nvPicPr>
          <p:blipFill>
            <a:blip r:embed="rId4" cstate="print"/>
            <a:srcRect/>
            <a:stretch>
              <a:fillRect/>
            </a:stretch>
          </p:blipFill>
          <p:spPr bwMode="auto">
            <a:xfrm>
              <a:off x="3607" y="209"/>
              <a:ext cx="168" cy="246"/>
            </a:xfrm>
            <a:prstGeom prst="rect">
              <a:avLst/>
            </a:prstGeom>
            <a:noFill/>
            <a:ln w="9525">
              <a:noFill/>
              <a:miter lim="800000"/>
              <a:headEnd/>
              <a:tailEnd/>
            </a:ln>
          </p:spPr>
        </p:pic>
        <p:sp>
          <p:nvSpPr>
            <p:cNvPr id="125961" name="Rectangle 10"/>
            <p:cNvSpPr>
              <a:spLocks noChangeArrowheads="1"/>
            </p:cNvSpPr>
            <p:nvPr/>
          </p:nvSpPr>
          <p:spPr bwMode="auto">
            <a:xfrm>
              <a:off x="3560" y="164"/>
              <a:ext cx="2132" cy="726"/>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pic>
        <p:nvPicPr>
          <p:cNvPr id="125970" name="Picture 18" descr="C:\Users\fdomingu\Desktop\NEW Multisim Files\Presentation\Screenshots\png\S 21.png"/>
          <p:cNvPicPr>
            <a:picLocks noChangeAspect="1" noChangeArrowheads="1"/>
          </p:cNvPicPr>
          <p:nvPr/>
        </p:nvPicPr>
        <p:blipFill>
          <a:blip r:embed="rId5" cstate="print"/>
          <a:srcRect/>
          <a:stretch>
            <a:fillRect/>
          </a:stretch>
        </p:blipFill>
        <p:spPr bwMode="auto">
          <a:xfrm>
            <a:off x="722107" y="3793424"/>
            <a:ext cx="7173912" cy="21145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4643252" y="1977651"/>
            <a:ext cx="4061361" cy="3190796"/>
          </a:xfrm>
          <a:prstGeom prst="rect">
            <a:avLst/>
          </a:prstGeom>
          <a:noFill/>
          <a:ln w="9525">
            <a:noFill/>
            <a:miter lim="800000"/>
            <a:headEnd/>
            <a:tailEnd/>
          </a:ln>
        </p:spPr>
      </p:pic>
      <p:sp>
        <p:nvSpPr>
          <p:cNvPr id="128002" name="Rectangle 2"/>
          <p:cNvSpPr>
            <a:spLocks noGrp="1" noChangeArrowheads="1"/>
          </p:cNvSpPr>
          <p:nvPr>
            <p:ph type="title"/>
          </p:nvPr>
        </p:nvSpPr>
        <p:spPr/>
        <p:txBody>
          <a:bodyPr/>
          <a:lstStyle/>
          <a:p>
            <a:r>
              <a:rPr lang="en-CA" dirty="0" smtClean="0"/>
              <a:t>Workspace Area</a:t>
            </a:r>
            <a:endParaRPr lang="en-US" dirty="0" smtClean="0"/>
          </a:p>
        </p:txBody>
      </p:sp>
      <p:sp>
        <p:nvSpPr>
          <p:cNvPr id="128003" name="Rectangle 3"/>
          <p:cNvSpPr>
            <a:spLocks noGrp="1" noChangeArrowheads="1"/>
          </p:cNvSpPr>
          <p:nvPr>
            <p:ph sz="half" idx="1"/>
          </p:nvPr>
        </p:nvSpPr>
        <p:spPr>
          <a:xfrm>
            <a:off x="478333" y="1124712"/>
            <a:ext cx="3436442" cy="4949008"/>
          </a:xfrm>
        </p:spPr>
        <p:txBody>
          <a:bodyPr/>
          <a:lstStyle/>
          <a:p>
            <a:r>
              <a:rPr lang="en-CA" dirty="0" smtClean="0"/>
              <a:t>Schematic area</a:t>
            </a:r>
          </a:p>
          <a:p>
            <a:r>
              <a:rPr lang="en-CA" dirty="0" smtClean="0"/>
              <a:t>Multiple tabs</a:t>
            </a:r>
          </a:p>
          <a:p>
            <a:r>
              <a:rPr lang="en-CA" dirty="0" smtClean="0"/>
              <a:t>Zoom in and out with the mouse wheel </a:t>
            </a:r>
            <a:r>
              <a:rPr lang="en-CA" sz="2200" dirty="0" smtClean="0"/>
              <a:t>(default)</a:t>
            </a:r>
          </a:p>
          <a:p>
            <a:r>
              <a:rPr lang="en-CA" dirty="0" smtClean="0"/>
              <a:t>Use </a:t>
            </a:r>
            <a:r>
              <a:rPr lang="en-CA" b="1" dirty="0" smtClean="0"/>
              <a:t>View </a:t>
            </a:r>
            <a:r>
              <a:rPr lang="en-CA" dirty="0" smtClean="0"/>
              <a:t>menu to show/hide Grid and Page Border</a:t>
            </a:r>
            <a:endParaRPr lang="en-US" dirty="0" smtClean="0"/>
          </a:p>
        </p:txBody>
      </p:sp>
      <p:sp>
        <p:nvSpPr>
          <p:cNvPr id="13" name="Content Placeholder 12"/>
          <p:cNvSpPr>
            <a:spLocks noGrp="1"/>
          </p:cNvSpPr>
          <p:nvPr>
            <p:ph sz="half" idx="2"/>
          </p:nvPr>
        </p:nvSpPr>
        <p:spPr/>
        <p:txBody>
          <a:bodyPr/>
          <a:lstStyle/>
          <a:p>
            <a:endParaRPr lang="en-US" dirty="0"/>
          </a:p>
        </p:txBody>
      </p:sp>
      <p:sp>
        <p:nvSpPr>
          <p:cNvPr id="128005" name="TextBox 10"/>
          <p:cNvSpPr txBox="1">
            <a:spLocks noChangeArrowheads="1"/>
          </p:cNvSpPr>
          <p:nvPr/>
        </p:nvSpPr>
        <p:spPr bwMode="auto">
          <a:xfrm>
            <a:off x="7689849" y="946150"/>
            <a:ext cx="949325" cy="600075"/>
          </a:xfrm>
          <a:prstGeom prst="rect">
            <a:avLst/>
          </a:prstGeom>
          <a:noFill/>
          <a:ln w="9525">
            <a:noFill/>
            <a:miter lim="800000"/>
            <a:headEnd/>
            <a:tailEnd/>
          </a:ln>
        </p:spPr>
        <p:txBody>
          <a:bodyPr wrap="square">
            <a:spAutoFit/>
          </a:bodyPr>
          <a:lstStyle/>
          <a:p>
            <a:pPr algn="ctr"/>
            <a:r>
              <a:rPr lang="en-CA" sz="1100" dirty="0">
                <a:latin typeface="Arial Narrow" pitchFamily="34" charset="0"/>
              </a:rPr>
              <a:t>Design</a:t>
            </a:r>
          </a:p>
          <a:p>
            <a:pPr algn="ctr"/>
            <a:r>
              <a:rPr lang="en-CA" sz="1100" dirty="0">
                <a:latin typeface="Arial Narrow" pitchFamily="34" charset="0"/>
              </a:rPr>
              <a:t>Workspace Area</a:t>
            </a:r>
            <a:endParaRPr lang="en-US" sz="1100" dirty="0">
              <a:latin typeface="Arial Narrow" pitchFamily="34" charset="0"/>
            </a:endParaRPr>
          </a:p>
        </p:txBody>
      </p:sp>
      <p:sp>
        <p:nvSpPr>
          <p:cNvPr id="128006" name="TextBox 12"/>
          <p:cNvSpPr txBox="1">
            <a:spLocks noChangeArrowheads="1"/>
          </p:cNvSpPr>
          <p:nvPr/>
        </p:nvSpPr>
        <p:spPr bwMode="auto">
          <a:xfrm>
            <a:off x="5518150" y="5441950"/>
            <a:ext cx="860425" cy="430213"/>
          </a:xfrm>
          <a:prstGeom prst="rect">
            <a:avLst/>
          </a:prstGeom>
          <a:noFill/>
          <a:ln w="9525">
            <a:noFill/>
            <a:miter lim="800000"/>
            <a:headEnd/>
            <a:tailEnd/>
          </a:ln>
        </p:spPr>
        <p:txBody>
          <a:bodyPr>
            <a:spAutoFit/>
          </a:bodyPr>
          <a:lstStyle/>
          <a:p>
            <a:pPr algn="ctr"/>
            <a:r>
              <a:rPr lang="en-CA" sz="1100" dirty="0">
                <a:latin typeface="Arial Narrow" pitchFamily="34" charset="0"/>
              </a:rPr>
              <a:t>Multiple Design Tabs</a:t>
            </a:r>
            <a:endParaRPr lang="en-US" sz="1100" dirty="0">
              <a:latin typeface="Arial Narrow" pitchFamily="34" charset="0"/>
            </a:endParaRPr>
          </a:p>
        </p:txBody>
      </p:sp>
      <p:sp>
        <p:nvSpPr>
          <p:cNvPr id="128010" name="TextBox 22"/>
          <p:cNvSpPr txBox="1">
            <a:spLocks noChangeArrowheads="1"/>
          </p:cNvSpPr>
          <p:nvPr/>
        </p:nvSpPr>
        <p:spPr bwMode="auto">
          <a:xfrm>
            <a:off x="5581650" y="1030288"/>
            <a:ext cx="781050" cy="431800"/>
          </a:xfrm>
          <a:prstGeom prst="rect">
            <a:avLst/>
          </a:prstGeom>
          <a:noFill/>
          <a:ln w="9525">
            <a:noFill/>
            <a:miter lim="800000"/>
            <a:headEnd/>
            <a:tailEnd/>
          </a:ln>
        </p:spPr>
        <p:txBody>
          <a:bodyPr>
            <a:spAutoFit/>
          </a:bodyPr>
          <a:lstStyle/>
          <a:p>
            <a:pPr algn="ctr"/>
            <a:r>
              <a:rPr lang="en-CA" sz="1100" dirty="0">
                <a:latin typeface="Arial Narrow" pitchFamily="34" charset="0"/>
              </a:rPr>
              <a:t>Page Borders</a:t>
            </a:r>
            <a:endParaRPr lang="en-US" sz="1100" dirty="0">
              <a:latin typeface="Arial Narrow" pitchFamily="34" charset="0"/>
            </a:endParaRPr>
          </a:p>
        </p:txBody>
      </p:sp>
      <p:cxnSp>
        <p:nvCxnSpPr>
          <p:cNvPr id="15" name="Straight Arrow Connector 14"/>
          <p:cNvCxnSpPr>
            <a:stCxn id="128010" idx="2"/>
          </p:cNvCxnSpPr>
          <p:nvPr/>
        </p:nvCxnSpPr>
        <p:spPr>
          <a:xfrm flipH="1">
            <a:off x="5522026" y="1462088"/>
            <a:ext cx="450149" cy="10911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28005" idx="2"/>
          </p:cNvCxnSpPr>
          <p:nvPr/>
        </p:nvCxnSpPr>
        <p:spPr>
          <a:xfrm flipH="1">
            <a:off x="7010400" y="1546225"/>
            <a:ext cx="1154112" cy="1435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8006" idx="0"/>
          </p:cNvCxnSpPr>
          <p:nvPr/>
        </p:nvCxnSpPr>
        <p:spPr>
          <a:xfrm flipH="1" flipV="1">
            <a:off x="5657850" y="4343400"/>
            <a:ext cx="290513" cy="1098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28006" idx="0"/>
          </p:cNvCxnSpPr>
          <p:nvPr/>
        </p:nvCxnSpPr>
        <p:spPr>
          <a:xfrm flipV="1">
            <a:off x="5948363" y="4333875"/>
            <a:ext cx="357187" cy="11080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28006" idx="0"/>
          </p:cNvCxnSpPr>
          <p:nvPr/>
        </p:nvCxnSpPr>
        <p:spPr>
          <a:xfrm flipV="1">
            <a:off x="5948363" y="4343400"/>
            <a:ext cx="1262062" cy="1098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Fig 03-01"/>
          <p:cNvPicPr>
            <a:picLocks noChangeAspect="1" noChangeArrowheads="1"/>
          </p:cNvPicPr>
          <p:nvPr/>
        </p:nvPicPr>
        <p:blipFill>
          <a:blip r:embed="rId3" cstate="print"/>
          <a:srcRect/>
          <a:stretch>
            <a:fillRect/>
          </a:stretch>
        </p:blipFill>
        <p:spPr bwMode="auto">
          <a:xfrm>
            <a:off x="4714875" y="1276350"/>
            <a:ext cx="4213225" cy="2579688"/>
          </a:xfrm>
          <a:prstGeom prst="rect">
            <a:avLst/>
          </a:prstGeom>
          <a:noFill/>
          <a:ln w="9525">
            <a:noFill/>
            <a:miter lim="800000"/>
            <a:headEnd/>
            <a:tailEnd/>
          </a:ln>
        </p:spPr>
      </p:pic>
      <p:sp>
        <p:nvSpPr>
          <p:cNvPr id="129026" name="Rectangle 2"/>
          <p:cNvSpPr>
            <a:spLocks noGrp="1" noChangeArrowheads="1"/>
          </p:cNvSpPr>
          <p:nvPr>
            <p:ph type="title"/>
          </p:nvPr>
        </p:nvSpPr>
        <p:spPr/>
        <p:txBody>
          <a:bodyPr/>
          <a:lstStyle/>
          <a:p>
            <a:r>
              <a:rPr lang="en-CA" dirty="0" smtClean="0"/>
              <a:t>Schematic Capture</a:t>
            </a:r>
            <a:endParaRPr lang="en-US" dirty="0" smtClean="0"/>
          </a:p>
        </p:txBody>
      </p:sp>
      <p:sp>
        <p:nvSpPr>
          <p:cNvPr id="129027" name="Rectangle 3"/>
          <p:cNvSpPr>
            <a:spLocks noGrp="1" noChangeArrowheads="1"/>
          </p:cNvSpPr>
          <p:nvPr>
            <p:ph sz="quarter" idx="10"/>
          </p:nvPr>
        </p:nvSpPr>
        <p:spPr/>
        <p:txBody>
          <a:bodyPr>
            <a:normAutofit/>
          </a:bodyPr>
          <a:lstStyle/>
          <a:p>
            <a:r>
              <a:rPr lang="en-CA" dirty="0" smtClean="0"/>
              <a:t>Multisim offers click-and-place capture mode</a:t>
            </a:r>
          </a:p>
          <a:p>
            <a:r>
              <a:rPr lang="en-CA" dirty="0" smtClean="0"/>
              <a:t>Integrated with simulation</a:t>
            </a:r>
          </a:p>
          <a:p>
            <a:endParaRPr lang="en-CA" dirty="0" smtClean="0"/>
          </a:p>
          <a:p>
            <a:pPr>
              <a:buNone/>
            </a:pPr>
            <a:endParaRPr lang="en-CA" dirty="0" smtClean="0"/>
          </a:p>
          <a:p>
            <a:pPr>
              <a:buNone/>
            </a:pPr>
            <a:r>
              <a:rPr lang="en-CA" dirty="0" smtClean="0"/>
              <a:t>Three step process:</a:t>
            </a:r>
            <a:endParaRPr lang="en-US" dirty="0" smtClean="0"/>
          </a:p>
        </p:txBody>
      </p:sp>
      <p:sp>
        <p:nvSpPr>
          <p:cNvPr id="16" name="Content Placeholder 15"/>
          <p:cNvSpPr>
            <a:spLocks noGrp="1"/>
          </p:cNvSpPr>
          <p:nvPr>
            <p:ph sz="quarter" idx="11"/>
          </p:nvPr>
        </p:nvSpPr>
        <p:spPr/>
        <p:txBody>
          <a:bodyPr/>
          <a:lstStyle/>
          <a:p>
            <a:endParaRPr lang="en-US" dirty="0"/>
          </a:p>
        </p:txBody>
      </p:sp>
      <p:grpSp>
        <p:nvGrpSpPr>
          <p:cNvPr id="129029" name="Group 15"/>
          <p:cNvGrpSpPr>
            <a:grpSpLocks/>
          </p:cNvGrpSpPr>
          <p:nvPr/>
        </p:nvGrpSpPr>
        <p:grpSpPr bwMode="auto">
          <a:xfrm>
            <a:off x="539750" y="4071938"/>
            <a:ext cx="7993063" cy="1724025"/>
            <a:chOff x="340" y="2614"/>
            <a:chExt cx="5035" cy="1086"/>
          </a:xfrm>
        </p:grpSpPr>
        <p:grpSp>
          <p:nvGrpSpPr>
            <p:cNvPr id="129030" name="Group 10"/>
            <p:cNvGrpSpPr>
              <a:grpSpLocks/>
            </p:cNvGrpSpPr>
            <p:nvPr/>
          </p:nvGrpSpPr>
          <p:grpSpPr bwMode="auto">
            <a:xfrm>
              <a:off x="385" y="2614"/>
              <a:ext cx="4990" cy="303"/>
              <a:chOff x="385" y="2523"/>
              <a:chExt cx="4990" cy="576"/>
            </a:xfrm>
          </p:grpSpPr>
          <p:sp>
            <p:nvSpPr>
              <p:cNvPr id="129034" name="AutoShape 5"/>
              <p:cNvSpPr>
                <a:spLocks noChangeArrowheads="1"/>
              </p:cNvSpPr>
              <p:nvPr/>
            </p:nvSpPr>
            <p:spPr bwMode="auto">
              <a:xfrm>
                <a:off x="385"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Select</a:t>
                </a:r>
                <a:endParaRPr lang="en-US" sz="2000" b="1" dirty="0">
                  <a:solidFill>
                    <a:schemeClr val="bg1"/>
                  </a:solidFill>
                  <a:latin typeface="Arial Narrow" pitchFamily="34" charset="0"/>
                </a:endParaRPr>
              </a:p>
            </p:txBody>
          </p:sp>
          <p:sp>
            <p:nvSpPr>
              <p:cNvPr id="129035" name="AutoShape 6"/>
              <p:cNvSpPr>
                <a:spLocks noChangeArrowheads="1"/>
              </p:cNvSpPr>
              <p:nvPr/>
            </p:nvSpPr>
            <p:spPr bwMode="auto">
              <a:xfrm>
                <a:off x="2199"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Place</a:t>
                </a:r>
                <a:endParaRPr lang="en-US" sz="2000" b="1" dirty="0">
                  <a:solidFill>
                    <a:schemeClr val="bg1"/>
                  </a:solidFill>
                  <a:latin typeface="Arial Narrow" pitchFamily="34" charset="0"/>
                </a:endParaRPr>
              </a:p>
            </p:txBody>
          </p:sp>
          <p:sp>
            <p:nvSpPr>
              <p:cNvPr id="129036" name="AutoShape 7"/>
              <p:cNvSpPr>
                <a:spLocks noChangeArrowheads="1"/>
              </p:cNvSpPr>
              <p:nvPr/>
            </p:nvSpPr>
            <p:spPr bwMode="auto">
              <a:xfrm>
                <a:off x="4014" y="2523"/>
                <a:ext cx="1361" cy="576"/>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Wire</a:t>
                </a:r>
                <a:endParaRPr lang="en-US" sz="2000" b="1" dirty="0">
                  <a:solidFill>
                    <a:schemeClr val="bg1"/>
                  </a:solidFill>
                  <a:latin typeface="Arial Narrow" pitchFamily="34" charset="0"/>
                </a:endParaRPr>
              </a:p>
            </p:txBody>
          </p:sp>
          <p:cxnSp>
            <p:nvCxnSpPr>
              <p:cNvPr id="129037" name="AutoShape 8"/>
              <p:cNvCxnSpPr>
                <a:cxnSpLocks noChangeShapeType="1"/>
                <a:stCxn id="129034" idx="3"/>
                <a:endCxn id="129035" idx="1"/>
              </p:cNvCxnSpPr>
              <p:nvPr/>
            </p:nvCxnSpPr>
            <p:spPr bwMode="auto">
              <a:xfrm>
                <a:off x="1746" y="2811"/>
                <a:ext cx="453" cy="0"/>
              </a:xfrm>
              <a:prstGeom prst="straightConnector1">
                <a:avLst/>
              </a:prstGeom>
              <a:noFill/>
              <a:ln w="76200">
                <a:solidFill>
                  <a:srgbClr val="99CCFF"/>
                </a:solidFill>
                <a:round/>
                <a:headEnd/>
                <a:tailEnd type="triangle" w="med" len="med"/>
              </a:ln>
            </p:spPr>
          </p:cxnSp>
          <p:cxnSp>
            <p:nvCxnSpPr>
              <p:cNvPr id="129038" name="AutoShape 9"/>
              <p:cNvCxnSpPr>
                <a:cxnSpLocks noChangeShapeType="1"/>
                <a:stCxn id="129035" idx="3"/>
                <a:endCxn id="129036" idx="1"/>
              </p:cNvCxnSpPr>
              <p:nvPr/>
            </p:nvCxnSpPr>
            <p:spPr bwMode="auto">
              <a:xfrm>
                <a:off x="3560" y="2811"/>
                <a:ext cx="454" cy="0"/>
              </a:xfrm>
              <a:prstGeom prst="straightConnector1">
                <a:avLst/>
              </a:prstGeom>
              <a:noFill/>
              <a:ln w="76200">
                <a:solidFill>
                  <a:srgbClr val="99CCFF"/>
                </a:solidFill>
                <a:round/>
                <a:headEnd/>
                <a:tailEnd type="triangle" w="med" len="med"/>
              </a:ln>
            </p:spPr>
          </p:cxnSp>
        </p:grpSp>
        <p:sp>
          <p:nvSpPr>
            <p:cNvPr id="129031" name="Text Box 11"/>
            <p:cNvSpPr txBox="1">
              <a:spLocks noChangeArrowheads="1"/>
            </p:cNvSpPr>
            <p:nvPr/>
          </p:nvSpPr>
          <p:spPr bwMode="auto">
            <a:xfrm>
              <a:off x="340" y="2944"/>
              <a:ext cx="1522" cy="756"/>
            </a:xfrm>
            <a:prstGeom prst="rect">
              <a:avLst/>
            </a:prstGeom>
            <a:noFill/>
            <a:ln w="9525">
              <a:noFill/>
              <a:miter lim="800000"/>
              <a:headEnd/>
              <a:tailEnd/>
            </a:ln>
          </p:spPr>
          <p:txBody>
            <a:bodyPr wrap="none">
              <a:spAutoFit/>
            </a:bodyPr>
            <a:lstStyle/>
            <a:p>
              <a:r>
                <a:rPr lang="en-CA" dirty="0">
                  <a:latin typeface="+mn-lt"/>
                </a:rPr>
                <a:t>Component Database</a:t>
              </a:r>
            </a:p>
            <a:p>
              <a:r>
                <a:rPr lang="en-CA" dirty="0">
                  <a:latin typeface="+mn-lt"/>
                </a:rPr>
                <a:t>In-Use List</a:t>
              </a:r>
            </a:p>
            <a:p>
              <a:r>
                <a:rPr lang="en-CA" dirty="0">
                  <a:latin typeface="+mn-lt"/>
                </a:rPr>
                <a:t>Copy</a:t>
              </a:r>
            </a:p>
            <a:p>
              <a:r>
                <a:rPr lang="en-CA" dirty="0">
                  <a:latin typeface="+mn-lt"/>
                </a:rPr>
                <a:t>Replace</a:t>
              </a:r>
              <a:endParaRPr lang="en-US" dirty="0">
                <a:latin typeface="+mn-lt"/>
              </a:endParaRPr>
            </a:p>
          </p:txBody>
        </p:sp>
        <p:sp>
          <p:nvSpPr>
            <p:cNvPr id="129032" name="Text Box 12"/>
            <p:cNvSpPr txBox="1">
              <a:spLocks noChangeArrowheads="1"/>
            </p:cNvSpPr>
            <p:nvPr/>
          </p:nvSpPr>
          <p:spPr bwMode="auto">
            <a:xfrm>
              <a:off x="2156" y="2931"/>
              <a:ext cx="957" cy="582"/>
            </a:xfrm>
            <a:prstGeom prst="rect">
              <a:avLst/>
            </a:prstGeom>
            <a:noFill/>
            <a:ln w="9525">
              <a:noFill/>
              <a:miter lim="800000"/>
              <a:headEnd/>
              <a:tailEnd/>
            </a:ln>
          </p:spPr>
          <p:txBody>
            <a:bodyPr wrap="none">
              <a:spAutoFit/>
            </a:bodyPr>
            <a:lstStyle/>
            <a:p>
              <a:r>
                <a:rPr lang="en-CA" dirty="0">
                  <a:latin typeface="+mn-lt"/>
                </a:rPr>
                <a:t>Rotate</a:t>
              </a:r>
            </a:p>
            <a:p>
              <a:r>
                <a:rPr lang="en-CA" dirty="0">
                  <a:latin typeface="+mn-lt"/>
                </a:rPr>
                <a:t>Flip</a:t>
              </a:r>
            </a:p>
            <a:p>
              <a:r>
                <a:rPr lang="en-CA" dirty="0">
                  <a:latin typeface="+mn-lt"/>
                </a:rPr>
                <a:t>Multi-section</a:t>
              </a:r>
              <a:endParaRPr lang="en-US" dirty="0">
                <a:latin typeface="+mn-lt"/>
              </a:endParaRPr>
            </a:p>
          </p:txBody>
        </p:sp>
        <p:sp>
          <p:nvSpPr>
            <p:cNvPr id="129033" name="Text Box 13"/>
            <p:cNvSpPr txBox="1">
              <a:spLocks noChangeArrowheads="1"/>
            </p:cNvSpPr>
            <p:nvPr/>
          </p:nvSpPr>
          <p:spPr bwMode="auto">
            <a:xfrm>
              <a:off x="4051" y="2931"/>
              <a:ext cx="996" cy="756"/>
            </a:xfrm>
            <a:prstGeom prst="rect">
              <a:avLst/>
            </a:prstGeom>
            <a:noFill/>
            <a:ln w="9525">
              <a:noFill/>
              <a:miter lim="800000"/>
              <a:headEnd/>
              <a:tailEnd/>
            </a:ln>
          </p:spPr>
          <p:txBody>
            <a:bodyPr wrap="none">
              <a:spAutoFit/>
            </a:bodyPr>
            <a:lstStyle/>
            <a:p>
              <a:r>
                <a:rPr lang="en-CA" dirty="0">
                  <a:latin typeface="+mn-lt"/>
                </a:rPr>
                <a:t>Automatic</a:t>
              </a:r>
            </a:p>
            <a:p>
              <a:r>
                <a:rPr lang="en-CA" dirty="0">
                  <a:latin typeface="+mn-lt"/>
                </a:rPr>
                <a:t>Touching-pins</a:t>
              </a:r>
            </a:p>
            <a:p>
              <a:r>
                <a:rPr lang="en-CA" dirty="0">
                  <a:latin typeface="+mn-lt"/>
                </a:rPr>
                <a:t>Dropping</a:t>
              </a:r>
            </a:p>
            <a:p>
              <a:endParaRPr lang="en-US" dirty="0">
                <a:latin typeface="+mn-l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CA" dirty="0" smtClean="0"/>
              <a:t>Components</a:t>
            </a:r>
            <a:endParaRPr lang="en-US" dirty="0" smtClean="0"/>
          </a:p>
        </p:txBody>
      </p:sp>
      <p:sp>
        <p:nvSpPr>
          <p:cNvPr id="130051" name="Rectangle 3"/>
          <p:cNvSpPr>
            <a:spLocks noGrp="1" noChangeArrowheads="1"/>
          </p:cNvSpPr>
          <p:nvPr>
            <p:ph sz="quarter" idx="10"/>
          </p:nvPr>
        </p:nvSpPr>
        <p:spPr/>
        <p:txBody>
          <a:bodyPr/>
          <a:lstStyle/>
          <a:p>
            <a:r>
              <a:rPr lang="en-CA" dirty="0" smtClean="0"/>
              <a:t>Symbolic representation of actual parts</a:t>
            </a:r>
          </a:p>
          <a:p>
            <a:r>
              <a:rPr lang="en-CA" dirty="0" smtClean="0"/>
              <a:t>All components have a symbol</a:t>
            </a:r>
          </a:p>
          <a:p>
            <a:r>
              <a:rPr lang="en-CA" dirty="0" smtClean="0"/>
              <a:t>Many components have a SPICE model and footprint</a:t>
            </a:r>
          </a:p>
        </p:txBody>
      </p:sp>
      <p:sp>
        <p:nvSpPr>
          <p:cNvPr id="14" name="Content Placeholder 13"/>
          <p:cNvSpPr>
            <a:spLocks noGrp="1"/>
          </p:cNvSpPr>
          <p:nvPr>
            <p:ph sz="quarter" idx="11"/>
          </p:nvPr>
        </p:nvSpPr>
        <p:spPr/>
        <p:txBody>
          <a:bodyPr/>
          <a:lstStyle/>
          <a:p>
            <a:endParaRPr lang="en-US" dirty="0"/>
          </a:p>
        </p:txBody>
      </p:sp>
      <p:grpSp>
        <p:nvGrpSpPr>
          <p:cNvPr id="130052" name="Group 20"/>
          <p:cNvGrpSpPr>
            <a:grpSpLocks/>
          </p:cNvGrpSpPr>
          <p:nvPr/>
        </p:nvGrpSpPr>
        <p:grpSpPr bwMode="auto">
          <a:xfrm>
            <a:off x="539750" y="3022600"/>
            <a:ext cx="8064500" cy="3024188"/>
            <a:chOff x="340" y="2024"/>
            <a:chExt cx="5080" cy="1905"/>
          </a:xfrm>
        </p:grpSpPr>
        <p:pic>
          <p:nvPicPr>
            <p:cNvPr id="130053" name="Picture 6" descr="Fig 03-04"/>
            <p:cNvPicPr>
              <a:picLocks noChangeAspect="1" noChangeArrowheads="1"/>
            </p:cNvPicPr>
            <p:nvPr/>
          </p:nvPicPr>
          <p:blipFill>
            <a:blip r:embed="rId3" cstate="print"/>
            <a:srcRect/>
            <a:stretch>
              <a:fillRect/>
            </a:stretch>
          </p:blipFill>
          <p:spPr bwMode="auto">
            <a:xfrm>
              <a:off x="431" y="2558"/>
              <a:ext cx="1270" cy="1039"/>
            </a:xfrm>
            <a:prstGeom prst="rect">
              <a:avLst/>
            </a:prstGeom>
            <a:noFill/>
            <a:ln w="9525">
              <a:noFill/>
              <a:miter lim="800000"/>
              <a:headEnd/>
              <a:tailEnd/>
            </a:ln>
          </p:spPr>
        </p:pic>
        <p:pic>
          <p:nvPicPr>
            <p:cNvPr id="130054" name="Picture 7" descr="Fig03-05_FootprintExample"/>
            <p:cNvPicPr>
              <a:picLocks noChangeAspect="1" noChangeArrowheads="1"/>
            </p:cNvPicPr>
            <p:nvPr/>
          </p:nvPicPr>
          <p:blipFill>
            <a:blip r:embed="rId4" cstate="print"/>
            <a:srcRect/>
            <a:stretch>
              <a:fillRect/>
            </a:stretch>
          </p:blipFill>
          <p:spPr bwMode="auto">
            <a:xfrm>
              <a:off x="4411" y="2644"/>
              <a:ext cx="737" cy="817"/>
            </a:xfrm>
            <a:prstGeom prst="rect">
              <a:avLst/>
            </a:prstGeom>
            <a:noFill/>
            <a:ln w="9525">
              <a:noFill/>
              <a:miter lim="800000"/>
              <a:headEnd/>
              <a:tailEnd/>
            </a:ln>
          </p:spPr>
        </p:pic>
        <p:sp>
          <p:nvSpPr>
            <p:cNvPr id="130055" name="AutoShape 10"/>
            <p:cNvSpPr>
              <a:spLocks noChangeArrowheads="1"/>
            </p:cNvSpPr>
            <p:nvPr/>
          </p:nvSpPr>
          <p:spPr bwMode="auto">
            <a:xfrm>
              <a:off x="340"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Capture Area</a:t>
              </a:r>
              <a:endParaRPr lang="en-US" sz="2000" b="1" dirty="0">
                <a:solidFill>
                  <a:schemeClr val="bg1"/>
                </a:solidFill>
                <a:latin typeface="Arial Narrow" pitchFamily="34" charset="0"/>
              </a:endParaRPr>
            </a:p>
          </p:txBody>
        </p:sp>
        <p:sp>
          <p:nvSpPr>
            <p:cNvPr id="130056" name="AutoShape 11"/>
            <p:cNvSpPr>
              <a:spLocks noChangeArrowheads="1"/>
            </p:cNvSpPr>
            <p:nvPr/>
          </p:nvSpPr>
          <p:spPr bwMode="auto">
            <a:xfrm>
              <a:off x="2199"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Simulation Engine</a:t>
              </a:r>
              <a:endParaRPr lang="en-US" sz="2000" b="1" dirty="0">
                <a:solidFill>
                  <a:schemeClr val="bg1"/>
                </a:solidFill>
                <a:latin typeface="Arial Narrow" pitchFamily="34" charset="0"/>
              </a:endParaRPr>
            </a:p>
          </p:txBody>
        </p:sp>
        <p:sp>
          <p:nvSpPr>
            <p:cNvPr id="130057" name="AutoShape 12"/>
            <p:cNvSpPr>
              <a:spLocks noChangeArrowheads="1"/>
            </p:cNvSpPr>
            <p:nvPr/>
          </p:nvSpPr>
          <p:spPr bwMode="auto">
            <a:xfrm>
              <a:off x="4059" y="2024"/>
              <a:ext cx="1361" cy="258"/>
            </a:xfrm>
            <a:prstGeom prst="roundRect">
              <a:avLst>
                <a:gd name="adj" fmla="val 16667"/>
              </a:avLst>
            </a:prstGeom>
            <a:solidFill>
              <a:srgbClr val="5E84B8"/>
            </a:solidFill>
            <a:ln w="9525">
              <a:noFill/>
              <a:round/>
              <a:headEnd/>
              <a:tailEnd/>
            </a:ln>
          </p:spPr>
          <p:txBody>
            <a:bodyPr wrap="none" anchor="ctr"/>
            <a:lstStyle/>
            <a:p>
              <a:pPr algn="ctr"/>
              <a:r>
                <a:rPr lang="en-CA" sz="2000" b="1" dirty="0">
                  <a:solidFill>
                    <a:schemeClr val="bg1"/>
                  </a:solidFill>
                  <a:latin typeface="Arial Narrow" pitchFamily="34" charset="0"/>
                </a:rPr>
                <a:t>PCB Layout</a:t>
              </a:r>
              <a:endParaRPr lang="en-US" sz="2000" b="1" dirty="0">
                <a:solidFill>
                  <a:schemeClr val="bg1"/>
                </a:solidFill>
                <a:latin typeface="Arial Narrow" pitchFamily="34" charset="0"/>
              </a:endParaRPr>
            </a:p>
          </p:txBody>
        </p:sp>
        <p:pic>
          <p:nvPicPr>
            <p:cNvPr id="130058" name="Picture 13"/>
            <p:cNvPicPr>
              <a:picLocks noChangeAspect="1" noChangeArrowheads="1"/>
            </p:cNvPicPr>
            <p:nvPr/>
          </p:nvPicPr>
          <p:blipFill>
            <a:blip r:embed="rId5" cstate="print"/>
            <a:srcRect/>
            <a:stretch>
              <a:fillRect/>
            </a:stretch>
          </p:blipFill>
          <p:spPr bwMode="auto">
            <a:xfrm>
              <a:off x="2200" y="2523"/>
              <a:ext cx="1032" cy="1406"/>
            </a:xfrm>
            <a:prstGeom prst="rect">
              <a:avLst/>
            </a:prstGeom>
            <a:noFill/>
            <a:ln w="9525">
              <a:noFill/>
              <a:miter lim="800000"/>
              <a:headEnd/>
              <a:tailEnd/>
            </a:ln>
          </p:spPr>
        </p:pic>
        <p:sp>
          <p:nvSpPr>
            <p:cNvPr id="130059" name="AutoShape 16"/>
            <p:cNvSpPr>
              <a:spLocks noChangeArrowheads="1"/>
            </p:cNvSpPr>
            <p:nvPr/>
          </p:nvSpPr>
          <p:spPr bwMode="auto">
            <a:xfrm>
              <a:off x="340"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Symbol</a:t>
              </a:r>
              <a:endParaRPr lang="en-US" sz="1400" dirty="0">
                <a:latin typeface="+mn-lt"/>
              </a:endParaRPr>
            </a:p>
          </p:txBody>
        </p:sp>
        <p:sp>
          <p:nvSpPr>
            <p:cNvPr id="130060" name="AutoShape 17"/>
            <p:cNvSpPr>
              <a:spLocks noChangeArrowheads="1"/>
            </p:cNvSpPr>
            <p:nvPr/>
          </p:nvSpPr>
          <p:spPr bwMode="auto">
            <a:xfrm>
              <a:off x="2200"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SPICE Model</a:t>
              </a:r>
              <a:endParaRPr lang="en-US" sz="1400" dirty="0">
                <a:latin typeface="+mn-lt"/>
              </a:endParaRPr>
            </a:p>
          </p:txBody>
        </p:sp>
        <p:sp>
          <p:nvSpPr>
            <p:cNvPr id="130061" name="AutoShape 18"/>
            <p:cNvSpPr>
              <a:spLocks noChangeArrowheads="1"/>
            </p:cNvSpPr>
            <p:nvPr/>
          </p:nvSpPr>
          <p:spPr bwMode="auto">
            <a:xfrm>
              <a:off x="4059" y="2296"/>
              <a:ext cx="1361" cy="167"/>
            </a:xfrm>
            <a:prstGeom prst="roundRect">
              <a:avLst>
                <a:gd name="adj" fmla="val 16667"/>
              </a:avLst>
            </a:prstGeom>
            <a:solidFill>
              <a:srgbClr val="99CCFF"/>
            </a:solidFill>
            <a:ln w="9525">
              <a:noFill/>
              <a:round/>
              <a:headEnd/>
              <a:tailEnd/>
            </a:ln>
          </p:spPr>
          <p:txBody>
            <a:bodyPr wrap="none" anchor="ctr"/>
            <a:lstStyle/>
            <a:p>
              <a:pPr algn="ctr"/>
              <a:r>
                <a:rPr lang="en-CA" sz="1400" dirty="0">
                  <a:latin typeface="+mn-lt"/>
                </a:rPr>
                <a:t>Footprint</a:t>
              </a:r>
              <a:endParaRPr lang="en-US" sz="1400" dirty="0">
                <a:latin typeface="+mn-l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CA" dirty="0" smtClean="0"/>
              <a:t>Components—Properties</a:t>
            </a:r>
            <a:endParaRPr lang="en-US" dirty="0" smtClean="0"/>
          </a:p>
        </p:txBody>
      </p:sp>
      <p:sp>
        <p:nvSpPr>
          <p:cNvPr id="131075" name="Rectangle 46"/>
          <p:cNvSpPr>
            <a:spLocks noGrp="1" noChangeArrowheads="1"/>
          </p:cNvSpPr>
          <p:nvPr>
            <p:ph idx="1"/>
          </p:nvPr>
        </p:nvSpPr>
        <p:spPr/>
        <p:txBody>
          <a:bodyPr/>
          <a:lstStyle/>
          <a:p>
            <a:pPr>
              <a:buNone/>
            </a:pPr>
            <a:r>
              <a:rPr lang="en-CA" dirty="0" smtClean="0"/>
              <a:t>Double-click component to:</a:t>
            </a:r>
          </a:p>
          <a:p>
            <a:r>
              <a:rPr lang="en-CA" dirty="0" smtClean="0"/>
              <a:t>Change Label, RefDes</a:t>
            </a:r>
          </a:p>
          <a:p>
            <a:r>
              <a:rPr lang="en-CA" dirty="0" smtClean="0"/>
              <a:t>Display properties</a:t>
            </a:r>
          </a:p>
          <a:p>
            <a:r>
              <a:rPr lang="en-CA" dirty="0" smtClean="0"/>
              <a:t>Value</a:t>
            </a:r>
          </a:p>
          <a:p>
            <a:r>
              <a:rPr lang="en-CA" dirty="0" smtClean="0"/>
              <a:t>Faults </a:t>
            </a:r>
          </a:p>
          <a:p>
            <a:r>
              <a:rPr lang="en-CA" dirty="0" smtClean="0"/>
              <a:t>Check Pin assignment</a:t>
            </a:r>
          </a:p>
          <a:p>
            <a:r>
              <a:rPr lang="en-CA" dirty="0" smtClean="0"/>
              <a:t>Set Variant information</a:t>
            </a:r>
          </a:p>
          <a:p>
            <a:r>
              <a:rPr lang="en-CA" dirty="0" smtClean="0"/>
              <a:t>Modify User Field information</a:t>
            </a:r>
            <a:endParaRPr lang="en-US" dirty="0" smtClean="0"/>
          </a:p>
        </p:txBody>
      </p:sp>
      <p:sp>
        <p:nvSpPr>
          <p:cNvPr id="131076" name="Line 49"/>
          <p:cNvSpPr>
            <a:spLocks noChangeShapeType="1"/>
          </p:cNvSpPr>
          <p:nvPr/>
        </p:nvSpPr>
        <p:spPr bwMode="auto">
          <a:xfrm>
            <a:off x="2195513" y="2736850"/>
            <a:ext cx="3529012" cy="0"/>
          </a:xfrm>
          <a:prstGeom prst="line">
            <a:avLst/>
          </a:prstGeom>
          <a:noFill/>
          <a:ln w="9525">
            <a:solidFill>
              <a:srgbClr val="5E84B8"/>
            </a:solidFill>
            <a:round/>
            <a:headEnd/>
            <a:tailEnd type="triangle" w="med" len="med"/>
          </a:ln>
        </p:spPr>
        <p:txBody>
          <a:bodyPr/>
          <a:lstStyle/>
          <a:p>
            <a:endParaRPr lang="en-CA" dirty="0"/>
          </a:p>
        </p:txBody>
      </p:sp>
      <p:sp>
        <p:nvSpPr>
          <p:cNvPr id="131077" name="Text Box 50"/>
          <p:cNvSpPr txBox="1">
            <a:spLocks noChangeArrowheads="1"/>
          </p:cNvSpPr>
          <p:nvPr/>
        </p:nvSpPr>
        <p:spPr bwMode="auto">
          <a:xfrm>
            <a:off x="5919788" y="1878013"/>
            <a:ext cx="2252662" cy="1465262"/>
          </a:xfrm>
          <a:prstGeom prst="rect">
            <a:avLst/>
          </a:prstGeom>
          <a:noFill/>
          <a:ln w="9525">
            <a:noFill/>
            <a:miter lim="800000"/>
            <a:headEnd/>
            <a:tailEnd/>
          </a:ln>
        </p:spPr>
        <p:txBody>
          <a:bodyPr>
            <a:spAutoFit/>
          </a:bodyPr>
          <a:lstStyle/>
          <a:p>
            <a:r>
              <a:rPr lang="en-CA" dirty="0">
                <a:latin typeface="Arial Narrow" pitchFamily="34" charset="0"/>
              </a:rPr>
              <a:t>In the </a:t>
            </a:r>
            <a:r>
              <a:rPr lang="en-CA" b="1" dirty="0">
                <a:latin typeface="Arial Narrow" pitchFamily="34" charset="0"/>
              </a:rPr>
              <a:t>Value</a:t>
            </a:r>
            <a:r>
              <a:rPr lang="en-CA" dirty="0">
                <a:latin typeface="Arial Narrow" pitchFamily="34" charset="0"/>
              </a:rPr>
              <a:t> tab, click </a:t>
            </a:r>
            <a:r>
              <a:rPr lang="en-CA" b="1" dirty="0">
                <a:latin typeface="Arial Narrow" pitchFamily="34" charset="0"/>
              </a:rPr>
              <a:t>Edit </a:t>
            </a:r>
            <a:r>
              <a:rPr lang="en-CA" b="1" dirty="0" smtClean="0">
                <a:latin typeface="Arial Narrow" pitchFamily="34" charset="0"/>
              </a:rPr>
              <a:t>component </a:t>
            </a:r>
            <a:r>
              <a:rPr lang="en-CA" b="1" dirty="0">
                <a:latin typeface="Arial Narrow" pitchFamily="34" charset="0"/>
              </a:rPr>
              <a:t>in DB</a:t>
            </a:r>
            <a:r>
              <a:rPr lang="en-CA" dirty="0">
                <a:latin typeface="Arial Narrow" pitchFamily="34" charset="0"/>
              </a:rPr>
              <a:t> to customize the component.</a:t>
            </a:r>
          </a:p>
          <a:p>
            <a:r>
              <a:rPr lang="en-CA" dirty="0">
                <a:latin typeface="Arial Narrow" pitchFamily="34" charset="0"/>
              </a:rPr>
              <a:t> </a:t>
            </a:r>
            <a:r>
              <a:rPr lang="en-CA" sz="1400" dirty="0">
                <a:latin typeface="Arial Narrow" pitchFamily="34" charset="0"/>
              </a:rPr>
              <a:t>(</a:t>
            </a:r>
            <a:r>
              <a:rPr lang="en-CA" sz="1400" i="1" dirty="0">
                <a:latin typeface="Arial Narrow" pitchFamily="34" charset="0"/>
              </a:rPr>
              <a:t>not for RLC components</a:t>
            </a:r>
            <a:r>
              <a:rPr lang="en-CA" sz="1400" dirty="0">
                <a:latin typeface="Arial Narrow" pitchFamily="34" charset="0"/>
              </a:rPr>
              <a:t>)</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CA" dirty="0" smtClean="0"/>
              <a:t>Components—Edit Component in DB</a:t>
            </a:r>
            <a:endParaRPr lang="en-US" dirty="0" smtClean="0"/>
          </a:p>
        </p:txBody>
      </p:sp>
      <p:pic>
        <p:nvPicPr>
          <p:cNvPr id="132099" name="Picture 4"/>
          <p:cNvPicPr>
            <a:picLocks noChangeAspect="1" noChangeArrowheads="1"/>
          </p:cNvPicPr>
          <p:nvPr/>
        </p:nvPicPr>
        <p:blipFill>
          <a:blip r:embed="rId3" cstate="print"/>
          <a:srcRect/>
          <a:stretch>
            <a:fillRect/>
          </a:stretch>
        </p:blipFill>
        <p:spPr bwMode="auto">
          <a:xfrm>
            <a:off x="539750" y="1628775"/>
            <a:ext cx="8066088" cy="4330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CA" dirty="0" smtClean="0"/>
              <a:t>Components —Virtual, Real, Layout-only</a:t>
            </a:r>
            <a:endParaRPr lang="en-US" dirty="0" smtClean="0"/>
          </a:p>
        </p:txBody>
      </p:sp>
      <p:pic>
        <p:nvPicPr>
          <p:cNvPr id="133123" name="Picture 183"/>
          <p:cNvPicPr>
            <a:picLocks noChangeAspect="1" noChangeArrowheads="1"/>
          </p:cNvPicPr>
          <p:nvPr/>
        </p:nvPicPr>
        <p:blipFill>
          <a:blip r:embed="rId3" cstate="print"/>
          <a:srcRect/>
          <a:stretch>
            <a:fillRect/>
          </a:stretch>
        </p:blipFill>
        <p:spPr bwMode="auto">
          <a:xfrm>
            <a:off x="754063" y="1484313"/>
            <a:ext cx="7705725" cy="443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CA" dirty="0" smtClean="0"/>
              <a:t>Component Database</a:t>
            </a:r>
            <a:endParaRPr lang="en-US" dirty="0" smtClean="0"/>
          </a:p>
        </p:txBody>
      </p:sp>
      <p:sp>
        <p:nvSpPr>
          <p:cNvPr id="89091" name="Rectangle 3"/>
          <p:cNvSpPr>
            <a:spLocks noGrp="1" noChangeArrowheads="1"/>
          </p:cNvSpPr>
          <p:nvPr>
            <p:ph idx="1"/>
          </p:nvPr>
        </p:nvSpPr>
        <p:spPr/>
        <p:txBody>
          <a:bodyPr/>
          <a:lstStyle/>
          <a:p>
            <a:pPr>
              <a:buNone/>
            </a:pPr>
            <a:r>
              <a:rPr lang="en-CA" b="1" dirty="0" smtClean="0"/>
              <a:t>Tools»Database»Database manager</a:t>
            </a:r>
          </a:p>
          <a:p>
            <a:r>
              <a:rPr lang="en-CA" dirty="0" smtClean="0"/>
              <a:t>Three levels:</a:t>
            </a:r>
          </a:p>
          <a:p>
            <a:endParaRPr lang="en-CA" dirty="0" smtClean="0"/>
          </a:p>
          <a:p>
            <a:endParaRPr lang="en-CA" dirty="0" smtClean="0"/>
          </a:p>
          <a:p>
            <a:endParaRPr lang="en-CA" dirty="0" smtClean="0"/>
          </a:p>
          <a:p>
            <a:r>
              <a:rPr lang="en-CA" dirty="0" smtClean="0"/>
              <a:t>26,000+ parts (Power Pro edition)</a:t>
            </a:r>
          </a:p>
          <a:p>
            <a:r>
              <a:rPr lang="en-CA" dirty="0" smtClean="0"/>
              <a:t>Master database cannot be edited</a:t>
            </a:r>
          </a:p>
          <a:p>
            <a:r>
              <a:rPr lang="en-CA" dirty="0" smtClean="0"/>
              <a:t>Database utilities let you merge other users database, or convert a database from a previous version</a:t>
            </a:r>
            <a:endParaRPr lang="en-US" dirty="0"/>
          </a:p>
        </p:txBody>
      </p:sp>
      <p:pic>
        <p:nvPicPr>
          <p:cNvPr id="134148" name="Picture 4"/>
          <p:cNvPicPr>
            <a:picLocks noChangeAspect="1" noChangeArrowheads="1"/>
          </p:cNvPicPr>
          <p:nvPr/>
        </p:nvPicPr>
        <p:blipFill>
          <a:blip r:embed="rId3" cstate="print"/>
          <a:srcRect/>
          <a:stretch>
            <a:fillRect/>
          </a:stretch>
        </p:blipFill>
        <p:spPr bwMode="auto">
          <a:xfrm>
            <a:off x="4386263" y="393192"/>
            <a:ext cx="396875" cy="37941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61989" y="2237815"/>
            <a:ext cx="2005011" cy="943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CA" dirty="0" smtClean="0"/>
              <a:t>Component Database</a:t>
            </a:r>
            <a:endParaRPr lang="en-US" dirty="0" smtClean="0"/>
          </a:p>
        </p:txBody>
      </p:sp>
      <p:sp>
        <p:nvSpPr>
          <p:cNvPr id="135171" name="Rectangle 3"/>
          <p:cNvSpPr>
            <a:spLocks noGrp="1" noChangeArrowheads="1"/>
          </p:cNvSpPr>
          <p:nvPr>
            <p:ph idx="1"/>
          </p:nvPr>
        </p:nvSpPr>
        <p:spPr/>
        <p:txBody>
          <a:bodyPr/>
          <a:lstStyle/>
          <a:p>
            <a:pPr>
              <a:buNone/>
            </a:pPr>
            <a:r>
              <a:rPr lang="en-CA" b="1" dirty="0" smtClean="0"/>
              <a:t>Corporate database</a:t>
            </a:r>
          </a:p>
          <a:p>
            <a:r>
              <a:rPr lang="en-CA" dirty="0" smtClean="0"/>
              <a:t>Share components with colleagues</a:t>
            </a:r>
          </a:p>
          <a:p>
            <a:r>
              <a:rPr lang="en-CA" dirty="0" smtClean="0"/>
              <a:t>Located in local disk or network drive</a:t>
            </a:r>
          </a:p>
          <a:p>
            <a:pPr>
              <a:buNone/>
            </a:pPr>
            <a:r>
              <a:rPr lang="en-CA" b="1" dirty="0" smtClean="0"/>
              <a:t>User database</a:t>
            </a:r>
          </a:p>
          <a:p>
            <a:r>
              <a:rPr lang="en-CA" dirty="0" smtClean="0"/>
              <a:t>Store your own custom components</a:t>
            </a:r>
          </a:p>
          <a:p>
            <a:pPr marL="0" indent="0">
              <a:buNone/>
            </a:pPr>
            <a:r>
              <a:rPr lang="en-CA" dirty="0" smtClean="0"/>
              <a:t>If you modify a Master database component, save it into the Corporate or the User database.</a:t>
            </a:r>
            <a:endParaRPr lang="en-US" dirty="0" smtClean="0"/>
          </a:p>
        </p:txBody>
      </p:sp>
      <p:pic>
        <p:nvPicPr>
          <p:cNvPr id="135172" name="Picture 4"/>
          <p:cNvPicPr>
            <a:picLocks noChangeAspect="1" noChangeArrowheads="1"/>
          </p:cNvPicPr>
          <p:nvPr/>
        </p:nvPicPr>
        <p:blipFill>
          <a:blip r:embed="rId3" cstate="print"/>
          <a:srcRect/>
          <a:stretch>
            <a:fillRect/>
          </a:stretch>
        </p:blipFill>
        <p:spPr bwMode="auto">
          <a:xfrm>
            <a:off x="4462463" y="393192"/>
            <a:ext cx="396875" cy="379413"/>
          </a:xfrm>
          <a:prstGeom prst="rect">
            <a:avLst/>
          </a:prstGeom>
          <a:noFill/>
          <a:ln w="9525">
            <a:noFill/>
            <a:miter lim="800000"/>
            <a:headEnd/>
            <a:tailEnd/>
          </a:ln>
        </p:spPr>
      </p:pic>
      <p:grpSp>
        <p:nvGrpSpPr>
          <p:cNvPr id="135173" name="Group 9"/>
          <p:cNvGrpSpPr>
            <a:grpSpLocks/>
          </p:cNvGrpSpPr>
          <p:nvPr/>
        </p:nvGrpSpPr>
        <p:grpSpPr bwMode="auto">
          <a:xfrm>
            <a:off x="5759450" y="5445125"/>
            <a:ext cx="3384550" cy="647700"/>
            <a:chOff x="2699" y="2024"/>
            <a:chExt cx="2132" cy="408"/>
          </a:xfrm>
        </p:grpSpPr>
        <p:pic>
          <p:nvPicPr>
            <p:cNvPr id="135174" name="Picture 6"/>
            <p:cNvPicPr>
              <a:picLocks noChangeAspect="1" noChangeArrowheads="1"/>
            </p:cNvPicPr>
            <p:nvPr/>
          </p:nvPicPr>
          <p:blipFill>
            <a:blip r:embed="rId4" cstate="print"/>
            <a:srcRect/>
            <a:stretch>
              <a:fillRect/>
            </a:stretch>
          </p:blipFill>
          <p:spPr bwMode="auto">
            <a:xfrm>
              <a:off x="2753" y="2061"/>
              <a:ext cx="220" cy="235"/>
            </a:xfrm>
            <a:prstGeom prst="rect">
              <a:avLst/>
            </a:prstGeom>
            <a:noFill/>
            <a:ln w="9525">
              <a:noFill/>
              <a:miter lim="800000"/>
              <a:headEnd/>
              <a:tailEnd/>
            </a:ln>
          </p:spPr>
        </p:pic>
        <p:sp>
          <p:nvSpPr>
            <p:cNvPr id="135175" name="Text Box 7"/>
            <p:cNvSpPr txBox="1">
              <a:spLocks noChangeArrowheads="1"/>
            </p:cNvSpPr>
            <p:nvPr/>
          </p:nvSpPr>
          <p:spPr bwMode="auto">
            <a:xfrm>
              <a:off x="2971" y="2069"/>
              <a:ext cx="1860" cy="326"/>
            </a:xfrm>
            <a:prstGeom prst="rect">
              <a:avLst/>
            </a:prstGeom>
            <a:noFill/>
            <a:ln w="9525">
              <a:noFill/>
              <a:miter lim="800000"/>
              <a:headEnd/>
              <a:tailEnd/>
            </a:ln>
          </p:spPr>
          <p:txBody>
            <a:bodyPr>
              <a:spAutoFit/>
            </a:bodyPr>
            <a:lstStyle/>
            <a:p>
              <a:r>
                <a:rPr lang="en-CA" sz="1400" b="1" dirty="0">
                  <a:latin typeface="Arial Narrow" pitchFamily="34" charset="0"/>
                </a:rPr>
                <a:t>Caution:</a:t>
              </a:r>
              <a:r>
                <a:rPr lang="en-CA" sz="1400" dirty="0">
                  <a:latin typeface="Arial Narrow" pitchFamily="34" charset="0"/>
                </a:rPr>
                <a:t> Always backup your Corporate or User database.</a:t>
              </a:r>
              <a:endParaRPr lang="en-US" sz="1400" dirty="0">
                <a:latin typeface="Arial Narrow" pitchFamily="34" charset="0"/>
              </a:endParaRPr>
            </a:p>
          </p:txBody>
        </p:sp>
        <p:sp>
          <p:nvSpPr>
            <p:cNvPr id="135176" name="Rectangle 8"/>
            <p:cNvSpPr>
              <a:spLocks noChangeArrowheads="1"/>
            </p:cNvSpPr>
            <p:nvPr/>
          </p:nvSpPr>
          <p:spPr bwMode="auto">
            <a:xfrm>
              <a:off x="2699" y="2024"/>
              <a:ext cx="2041" cy="408"/>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Diagram 14"/>
          <p:cNvGraphicFramePr/>
          <p:nvPr/>
        </p:nvGraphicFramePr>
        <p:xfrm>
          <a:off x="533400" y="1219200"/>
          <a:ext cx="82296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3" name="Rectangle 2"/>
          <p:cNvSpPr>
            <a:spLocks noGrp="1" noChangeArrowheads="1"/>
          </p:cNvSpPr>
          <p:nvPr>
            <p:ph type="title"/>
          </p:nvPr>
        </p:nvSpPr>
        <p:spPr/>
        <p:txBody>
          <a:bodyPr/>
          <a:lstStyle/>
          <a:p>
            <a:r>
              <a:rPr lang="en-US" dirty="0" smtClean="0"/>
              <a:t>File Locations</a:t>
            </a:r>
          </a:p>
        </p:txBody>
      </p:sp>
      <p:sp>
        <p:nvSpPr>
          <p:cNvPr id="107524" name="Content Placeholder 4"/>
          <p:cNvSpPr>
            <a:spLocks noGrp="1"/>
          </p:cNvSpPr>
          <p:nvPr>
            <p:ph idx="1"/>
          </p:nvPr>
        </p:nvSpPr>
        <p:spPr>
          <a:xfrm>
            <a:off x="478333" y="1121384"/>
            <a:ext cx="7389318" cy="4949008"/>
          </a:xfrm>
        </p:spPr>
        <p:txBody>
          <a:bodyPr/>
          <a:lstStyle/>
          <a:p>
            <a:pPr marL="0" indent="0">
              <a:buNone/>
            </a:pPr>
            <a:r>
              <a:rPr lang="en-US" dirty="0" smtClean="0"/>
              <a:t>The course installer places the course files in the following location:</a:t>
            </a:r>
          </a:p>
        </p:txBody>
      </p:sp>
      <p:pic>
        <p:nvPicPr>
          <p:cNvPr id="1027" name="Picture 3" descr="noloc_missing_art_imagefile"/>
          <p:cNvPicPr>
            <a:picLocks noChangeAspect="1" noChangeArrowheads="1"/>
          </p:cNvPicPr>
          <p:nvPr/>
        </p:nvPicPr>
        <p:blipFill>
          <a:blip r:embed="rId8" cstate="print"/>
          <a:srcRect/>
          <a:stretch>
            <a:fillRect/>
          </a:stretch>
        </p:blipFill>
        <p:spPr bwMode="auto">
          <a:xfrm>
            <a:off x="7478196" y="76200"/>
            <a:ext cx="1589604" cy="1600200"/>
          </a:xfrm>
          <a:prstGeom prst="rect">
            <a:avLst/>
          </a:prstGeom>
          <a:ln>
            <a:noFill/>
          </a:ln>
          <a:effectLst>
            <a:softEdge rad="3175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CA" dirty="0" smtClean="0"/>
              <a:t>Component Browser</a:t>
            </a:r>
            <a:endParaRPr lang="en-US" dirty="0" smtClean="0"/>
          </a:p>
        </p:txBody>
      </p:sp>
      <p:sp>
        <p:nvSpPr>
          <p:cNvPr id="136195" name="Rectangle 3"/>
          <p:cNvSpPr>
            <a:spLocks noGrp="1" noChangeArrowheads="1"/>
          </p:cNvSpPr>
          <p:nvPr>
            <p:ph idx="1"/>
          </p:nvPr>
        </p:nvSpPr>
        <p:spPr/>
        <p:txBody>
          <a:bodyPr/>
          <a:lstStyle/>
          <a:p>
            <a:pPr>
              <a:buNone/>
            </a:pPr>
            <a:r>
              <a:rPr lang="en-CA" b="1" dirty="0" smtClean="0"/>
              <a:t>Place»Component</a:t>
            </a:r>
          </a:p>
          <a:p>
            <a:r>
              <a:rPr lang="en-CA" dirty="0" smtClean="0"/>
              <a:t>Most common tool to place components.</a:t>
            </a:r>
          </a:p>
          <a:p>
            <a:r>
              <a:rPr lang="en-CA" dirty="0" smtClean="0"/>
              <a:t>You can select:</a:t>
            </a:r>
          </a:p>
          <a:p>
            <a:pPr lvl="1"/>
            <a:r>
              <a:rPr lang="en-CA" dirty="0" smtClean="0"/>
              <a:t>Database</a:t>
            </a:r>
          </a:p>
          <a:p>
            <a:pPr lvl="1"/>
            <a:r>
              <a:rPr lang="en-CA" dirty="0" smtClean="0"/>
              <a:t>Component</a:t>
            </a:r>
          </a:p>
          <a:p>
            <a:pPr lvl="1"/>
            <a:r>
              <a:rPr lang="en-CA" dirty="0" smtClean="0"/>
              <a:t>Model</a:t>
            </a:r>
          </a:p>
          <a:p>
            <a:pPr lvl="1"/>
            <a:r>
              <a:rPr lang="en-CA" dirty="0" smtClean="0"/>
              <a:t>Footprint</a:t>
            </a:r>
          </a:p>
          <a:p>
            <a:pPr lvl="1"/>
            <a:r>
              <a:rPr lang="en-CA" dirty="0" smtClean="0"/>
              <a:t>Search for components</a:t>
            </a:r>
            <a:endParaRPr lang="en-US" dirty="0" smtClean="0"/>
          </a:p>
        </p:txBody>
      </p:sp>
      <p:grpSp>
        <p:nvGrpSpPr>
          <p:cNvPr id="136196" name="Group 10"/>
          <p:cNvGrpSpPr>
            <a:grpSpLocks/>
          </p:cNvGrpSpPr>
          <p:nvPr/>
        </p:nvGrpSpPr>
        <p:grpSpPr bwMode="auto">
          <a:xfrm>
            <a:off x="5580063" y="5013325"/>
            <a:ext cx="3384550" cy="1008063"/>
            <a:chOff x="3515" y="3158"/>
            <a:chExt cx="2132" cy="635"/>
          </a:xfrm>
        </p:grpSpPr>
        <p:sp>
          <p:nvSpPr>
            <p:cNvPr id="136197" name="Text Box 7"/>
            <p:cNvSpPr txBox="1">
              <a:spLocks noChangeArrowheads="1"/>
            </p:cNvSpPr>
            <p:nvPr/>
          </p:nvSpPr>
          <p:spPr bwMode="auto">
            <a:xfrm>
              <a:off x="3787" y="3248"/>
              <a:ext cx="1860" cy="460"/>
            </a:xfrm>
            <a:prstGeom prst="rect">
              <a:avLst/>
            </a:prstGeom>
            <a:noFill/>
            <a:ln w="9525">
              <a:noFill/>
              <a:miter lim="800000"/>
              <a:headEnd/>
              <a:tailEnd/>
            </a:ln>
          </p:spPr>
          <p:txBody>
            <a:bodyPr>
              <a:spAutoFit/>
            </a:bodyPr>
            <a:lstStyle/>
            <a:p>
              <a:r>
                <a:rPr lang="en-CA" sz="1400" b="1" dirty="0">
                  <a:latin typeface="Arial Narrow" pitchFamily="34" charset="0"/>
                </a:rPr>
                <a:t>Tip:</a:t>
              </a:r>
              <a:r>
                <a:rPr lang="en-CA" sz="1400" dirty="0">
                  <a:latin typeface="Arial Narrow" pitchFamily="34" charset="0"/>
                </a:rPr>
                <a:t> Right-click anywhere in the workspace and select </a:t>
              </a:r>
              <a:r>
                <a:rPr lang="en-CA" sz="1400" b="1" dirty="0">
                  <a:latin typeface="Arial Narrow" pitchFamily="34" charset="0"/>
                </a:rPr>
                <a:t>Place Component</a:t>
              </a:r>
              <a:r>
                <a:rPr lang="en-CA" sz="1400" dirty="0">
                  <a:latin typeface="Arial Narrow" pitchFamily="34" charset="0"/>
                </a:rPr>
                <a:t> to access the </a:t>
              </a:r>
              <a:r>
                <a:rPr lang="en-CA" sz="1400" b="1" dirty="0">
                  <a:latin typeface="Arial Narrow" pitchFamily="34" charset="0"/>
                </a:rPr>
                <a:t>Component Browser</a:t>
              </a:r>
              <a:r>
                <a:rPr lang="en-CA" sz="1400" dirty="0">
                  <a:latin typeface="Arial Narrow" pitchFamily="34" charset="0"/>
                </a:rPr>
                <a:t>.</a:t>
              </a:r>
              <a:endParaRPr lang="en-US" sz="1400" dirty="0">
                <a:latin typeface="Arial Narrow" pitchFamily="34" charset="0"/>
              </a:endParaRPr>
            </a:p>
          </p:txBody>
        </p:sp>
        <p:pic>
          <p:nvPicPr>
            <p:cNvPr id="136198" name="Picture 8"/>
            <p:cNvPicPr>
              <a:picLocks noChangeAspect="1" noChangeArrowheads="1"/>
            </p:cNvPicPr>
            <p:nvPr/>
          </p:nvPicPr>
          <p:blipFill>
            <a:blip r:embed="rId3" cstate="print"/>
            <a:srcRect/>
            <a:stretch>
              <a:fillRect/>
            </a:stretch>
          </p:blipFill>
          <p:spPr bwMode="auto">
            <a:xfrm>
              <a:off x="3619" y="3203"/>
              <a:ext cx="168" cy="246"/>
            </a:xfrm>
            <a:prstGeom prst="rect">
              <a:avLst/>
            </a:prstGeom>
            <a:noFill/>
            <a:ln w="9525">
              <a:noFill/>
              <a:miter lim="800000"/>
              <a:headEnd/>
              <a:tailEnd/>
            </a:ln>
          </p:spPr>
        </p:pic>
        <p:sp>
          <p:nvSpPr>
            <p:cNvPr id="136199" name="Rectangle 9"/>
            <p:cNvSpPr>
              <a:spLocks noChangeArrowheads="1"/>
            </p:cNvSpPr>
            <p:nvPr/>
          </p:nvSpPr>
          <p:spPr bwMode="auto">
            <a:xfrm>
              <a:off x="3515" y="3158"/>
              <a:ext cx="2132" cy="635"/>
            </a:xfrm>
            <a:prstGeom prst="rect">
              <a:avLst/>
            </a:prstGeom>
            <a:noFill/>
            <a:ln w="9525">
              <a:solidFill>
                <a:schemeClr val="tx1"/>
              </a:solidFill>
              <a:prstDash val="dash"/>
              <a:miter lim="800000"/>
              <a:headEnd/>
              <a:tailEnd/>
            </a:ln>
          </p:spPr>
          <p:txBody>
            <a:bodyPr wrap="none" anchor="ctr"/>
            <a:lstStyle/>
            <a:p>
              <a:endParaRPr lang="en-US" dirty="0">
                <a:latin typeface="Arial Narrow"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domingu\Desktop\NEW Multisim Files\Presentation\Screenshots\png\S 32.png"/>
          <p:cNvPicPr>
            <a:picLocks noChangeAspect="1" noChangeArrowheads="1"/>
          </p:cNvPicPr>
          <p:nvPr/>
        </p:nvPicPr>
        <p:blipFill>
          <a:blip r:embed="rId2" cstate="print"/>
          <a:srcRect/>
          <a:stretch>
            <a:fillRect/>
          </a:stretch>
        </p:blipFill>
        <p:spPr bwMode="auto">
          <a:xfrm>
            <a:off x="2990850" y="823913"/>
            <a:ext cx="5676900" cy="5191125"/>
          </a:xfrm>
          <a:prstGeom prst="rect">
            <a:avLst/>
          </a:prstGeom>
          <a:noFill/>
        </p:spPr>
      </p:pic>
      <p:sp>
        <p:nvSpPr>
          <p:cNvPr id="3" name="Oval 2"/>
          <p:cNvSpPr/>
          <p:nvPr/>
        </p:nvSpPr>
        <p:spPr>
          <a:xfrm>
            <a:off x="4035425" y="129540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1</a:t>
            </a:r>
            <a:endParaRPr lang="en-US" b="1" dirty="0"/>
          </a:p>
        </p:txBody>
      </p:sp>
      <p:sp>
        <p:nvSpPr>
          <p:cNvPr id="4" name="Oval 3"/>
          <p:cNvSpPr/>
          <p:nvPr/>
        </p:nvSpPr>
        <p:spPr>
          <a:xfrm>
            <a:off x="4035425" y="169545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2</a:t>
            </a:r>
            <a:endParaRPr lang="en-US" b="1" dirty="0"/>
          </a:p>
        </p:txBody>
      </p:sp>
      <p:sp>
        <p:nvSpPr>
          <p:cNvPr id="5" name="Oval 4"/>
          <p:cNvSpPr/>
          <p:nvPr/>
        </p:nvSpPr>
        <p:spPr>
          <a:xfrm>
            <a:off x="4044950" y="207010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3</a:t>
            </a:r>
            <a:endParaRPr lang="en-US" b="1" dirty="0"/>
          </a:p>
        </p:txBody>
      </p:sp>
      <p:sp>
        <p:nvSpPr>
          <p:cNvPr id="6" name="Oval 5"/>
          <p:cNvSpPr/>
          <p:nvPr/>
        </p:nvSpPr>
        <p:spPr>
          <a:xfrm>
            <a:off x="5356225" y="1698625"/>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4</a:t>
            </a:r>
            <a:endParaRPr lang="en-US" b="1" dirty="0"/>
          </a:p>
        </p:txBody>
      </p:sp>
      <p:sp>
        <p:nvSpPr>
          <p:cNvPr id="7" name="Oval 6"/>
          <p:cNvSpPr/>
          <p:nvPr/>
        </p:nvSpPr>
        <p:spPr>
          <a:xfrm>
            <a:off x="7702550" y="3851275"/>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5</a:t>
            </a:r>
            <a:endParaRPr lang="en-US" b="1" dirty="0"/>
          </a:p>
        </p:txBody>
      </p:sp>
      <p:sp>
        <p:nvSpPr>
          <p:cNvPr id="8" name="Oval 7"/>
          <p:cNvSpPr/>
          <p:nvPr/>
        </p:nvSpPr>
        <p:spPr>
          <a:xfrm>
            <a:off x="7731125" y="4654550"/>
            <a:ext cx="317500" cy="298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6</a:t>
            </a:r>
            <a:endParaRPr lang="en-US" b="1" dirty="0"/>
          </a:p>
        </p:txBody>
      </p:sp>
      <p:sp>
        <p:nvSpPr>
          <p:cNvPr id="11" name="Title 10"/>
          <p:cNvSpPr>
            <a:spLocks noGrp="1"/>
          </p:cNvSpPr>
          <p:nvPr>
            <p:ph type="title"/>
          </p:nvPr>
        </p:nvSpPr>
        <p:spPr/>
        <p:txBody>
          <a:bodyPr/>
          <a:lstStyle/>
          <a:p>
            <a:endParaRPr lang="en-US" dirty="0"/>
          </a:p>
        </p:txBody>
      </p:sp>
      <p:sp>
        <p:nvSpPr>
          <p:cNvPr id="12" name="Content Placeholder 11"/>
          <p:cNvSpPr>
            <a:spLocks noGrp="1"/>
          </p:cNvSpPr>
          <p:nvPr>
            <p:ph sz="half" idx="1"/>
          </p:nvPr>
        </p:nvSpPr>
        <p:spPr>
          <a:xfrm>
            <a:off x="478333" y="1124712"/>
            <a:ext cx="2493467" cy="4949008"/>
          </a:xfrm>
        </p:spPr>
        <p:txBody>
          <a:bodyPr>
            <a:normAutofit/>
          </a:bodyPr>
          <a:lstStyle/>
          <a:p>
            <a:pPr marL="0" indent="0" fontAlgn="auto">
              <a:spcBef>
                <a:spcPts val="0"/>
              </a:spcBef>
              <a:spcAft>
                <a:spcPts val="0"/>
              </a:spcAft>
              <a:buNone/>
              <a:defRPr/>
            </a:pPr>
            <a:r>
              <a:rPr lang="en-CA" sz="1800" dirty="0" smtClean="0"/>
              <a:t>To place a part, select:</a:t>
            </a:r>
          </a:p>
          <a:p>
            <a:pPr marL="342900" indent="-342900" fontAlgn="auto">
              <a:spcBef>
                <a:spcPts val="0"/>
              </a:spcBef>
              <a:spcAft>
                <a:spcPts val="0"/>
              </a:spcAft>
              <a:buFont typeface="+mj-lt"/>
              <a:buAutoNum type="arabicPeriod"/>
              <a:defRPr/>
            </a:pPr>
            <a:r>
              <a:rPr lang="en-CA" sz="1800" dirty="0" smtClean="0"/>
              <a:t>Database</a:t>
            </a:r>
          </a:p>
          <a:p>
            <a:pPr marL="342900" indent="-342900" fontAlgn="auto">
              <a:spcBef>
                <a:spcPts val="0"/>
              </a:spcBef>
              <a:spcAft>
                <a:spcPts val="0"/>
              </a:spcAft>
              <a:buFont typeface="+mj-lt"/>
              <a:buAutoNum type="arabicPeriod"/>
              <a:defRPr/>
            </a:pPr>
            <a:r>
              <a:rPr lang="en-CA" sz="1800" dirty="0" smtClean="0"/>
              <a:t>Group</a:t>
            </a:r>
          </a:p>
          <a:p>
            <a:pPr marL="342900" indent="-342900" fontAlgn="auto">
              <a:spcBef>
                <a:spcPts val="0"/>
              </a:spcBef>
              <a:spcAft>
                <a:spcPts val="0"/>
              </a:spcAft>
              <a:buFont typeface="+mj-lt"/>
              <a:buAutoNum type="arabicPeriod"/>
              <a:defRPr/>
            </a:pPr>
            <a:r>
              <a:rPr lang="en-CA" sz="1800" dirty="0" smtClean="0"/>
              <a:t>Family</a:t>
            </a:r>
          </a:p>
          <a:p>
            <a:pPr marL="342900" indent="-342900" fontAlgn="auto">
              <a:spcBef>
                <a:spcPts val="0"/>
              </a:spcBef>
              <a:spcAft>
                <a:spcPts val="0"/>
              </a:spcAft>
              <a:buFont typeface="+mj-lt"/>
              <a:buAutoNum type="arabicPeriod"/>
              <a:defRPr/>
            </a:pPr>
            <a:r>
              <a:rPr lang="en-CA" sz="1800" dirty="0" smtClean="0"/>
              <a:t>Part</a:t>
            </a:r>
          </a:p>
          <a:p>
            <a:pPr marL="342900" indent="-342900" fontAlgn="auto">
              <a:spcBef>
                <a:spcPts val="0"/>
              </a:spcBef>
              <a:spcAft>
                <a:spcPts val="0"/>
              </a:spcAft>
              <a:buFont typeface="+mj-lt"/>
              <a:buAutoNum type="arabicPeriod"/>
              <a:defRPr/>
            </a:pPr>
            <a:r>
              <a:rPr lang="en-CA" sz="1800" dirty="0" smtClean="0"/>
              <a:t>Model</a:t>
            </a:r>
          </a:p>
          <a:p>
            <a:pPr marL="342900" indent="-342900" fontAlgn="auto">
              <a:spcBef>
                <a:spcPts val="0"/>
              </a:spcBef>
              <a:spcAft>
                <a:spcPts val="0"/>
              </a:spcAft>
              <a:buFont typeface="+mj-lt"/>
              <a:buAutoNum type="arabicPeriod"/>
              <a:defRPr/>
            </a:pPr>
            <a:r>
              <a:rPr lang="en-CA" sz="1800" dirty="0" smtClean="0"/>
              <a:t>Footprint</a:t>
            </a:r>
          </a:p>
          <a:p>
            <a:pPr marL="342900" indent="-342900" fontAlgn="auto">
              <a:spcBef>
                <a:spcPts val="0"/>
              </a:spcBef>
              <a:spcAft>
                <a:spcPts val="0"/>
              </a:spcAft>
              <a:buFont typeface="+mj-lt"/>
              <a:buAutoNum type="arabicPeriod"/>
              <a:defRPr/>
            </a:pPr>
            <a:endParaRPr lang="en-CA" sz="1800" dirty="0" smtClean="0"/>
          </a:p>
          <a:p>
            <a:r>
              <a:rPr lang="en-CA" sz="1800" dirty="0" smtClean="0"/>
              <a:t>You can also:</a:t>
            </a:r>
          </a:p>
          <a:p>
            <a:pPr>
              <a:buFont typeface="Arial" charset="0"/>
              <a:buChar char="•"/>
            </a:pPr>
            <a:r>
              <a:rPr lang="en-CA" sz="1800" dirty="0" smtClean="0"/>
              <a:t>Search</a:t>
            </a:r>
          </a:p>
          <a:p>
            <a:pPr>
              <a:buFont typeface="Arial" charset="0"/>
              <a:buChar char="•"/>
            </a:pPr>
            <a:r>
              <a:rPr lang="en-CA" sz="1800" dirty="0" smtClean="0"/>
              <a:t>Obtain datasheet</a:t>
            </a:r>
          </a:p>
          <a:p>
            <a:pPr>
              <a:buFont typeface="Arial" charset="0"/>
              <a:buChar char="•"/>
            </a:pPr>
            <a:r>
              <a:rPr lang="en-CA" sz="1800" dirty="0" smtClean="0"/>
              <a:t>Print a detail report</a:t>
            </a:r>
          </a:p>
          <a:p>
            <a:pPr>
              <a:buFont typeface="Arial" charset="0"/>
              <a:buChar char="•"/>
            </a:pPr>
            <a:r>
              <a:rPr lang="en-CA" sz="1800" dirty="0" smtClean="0"/>
              <a:t>View model</a:t>
            </a:r>
          </a:p>
          <a:p>
            <a:pPr marL="342900" indent="-342900" fontAlgn="auto">
              <a:spcBef>
                <a:spcPts val="0"/>
              </a:spcBef>
              <a:spcAft>
                <a:spcPts val="0"/>
              </a:spcAft>
              <a:buFont typeface="+mj-lt"/>
              <a:buAutoNum type="arabicPeriod"/>
              <a:defRPr/>
            </a:pPr>
            <a:endParaRPr lang="en-US" dirty="0"/>
          </a:p>
        </p:txBody>
      </p:sp>
      <p:sp>
        <p:nvSpPr>
          <p:cNvPr id="13" name="Content Placeholder 12"/>
          <p:cNvSpPr>
            <a:spLocks noGrp="1"/>
          </p:cNvSpPr>
          <p:nvPr>
            <p:ph sz="half" idx="2"/>
          </p:nvPr>
        </p:nvSpPr>
        <p:spPr/>
        <p:txBody>
          <a:bodyPr>
            <a:norm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CA" dirty="0" smtClean="0"/>
              <a:t>Placing a Component</a:t>
            </a:r>
            <a:endParaRPr lang="en-US" dirty="0" smtClean="0"/>
          </a:p>
        </p:txBody>
      </p:sp>
      <p:sp>
        <p:nvSpPr>
          <p:cNvPr id="138243" name="Rectangle 3"/>
          <p:cNvSpPr>
            <a:spLocks noGrp="1" noChangeArrowheads="1"/>
          </p:cNvSpPr>
          <p:nvPr>
            <p:ph idx="1"/>
          </p:nvPr>
        </p:nvSpPr>
        <p:spPr/>
        <p:txBody>
          <a:bodyPr/>
          <a:lstStyle/>
          <a:p>
            <a:r>
              <a:rPr lang="en-CA" dirty="0" smtClean="0"/>
              <a:t>After selecting a component, a ghost image is attached to the mouse pointer</a:t>
            </a:r>
          </a:p>
          <a:p>
            <a:r>
              <a:rPr lang="en-CA" dirty="0" smtClean="0"/>
              <a:t>Click to place</a:t>
            </a:r>
          </a:p>
          <a:p>
            <a:r>
              <a:rPr lang="en-CA" dirty="0" smtClean="0"/>
              <a:t>Next RefDes is assigned</a:t>
            </a:r>
            <a:endParaRPr lang="en-US" dirty="0" smtClean="0"/>
          </a:p>
        </p:txBody>
      </p:sp>
      <p:pic>
        <p:nvPicPr>
          <p:cNvPr id="138244" name="Picture 4" descr="Fig03-14_PlaceComponent_Pointer"/>
          <p:cNvPicPr>
            <a:picLocks noChangeAspect="1" noChangeArrowheads="1"/>
          </p:cNvPicPr>
          <p:nvPr/>
        </p:nvPicPr>
        <p:blipFill>
          <a:blip r:embed="rId3" cstate="print"/>
          <a:srcRect/>
          <a:stretch>
            <a:fillRect/>
          </a:stretch>
        </p:blipFill>
        <p:spPr bwMode="auto">
          <a:xfrm>
            <a:off x="539750" y="3565525"/>
            <a:ext cx="3438525" cy="2590800"/>
          </a:xfrm>
          <a:prstGeom prst="rect">
            <a:avLst/>
          </a:prstGeom>
          <a:noFill/>
          <a:ln w="9525">
            <a:noFill/>
            <a:miter lim="800000"/>
            <a:headEnd/>
            <a:tailEnd/>
          </a:ln>
        </p:spPr>
      </p:pic>
      <p:pic>
        <p:nvPicPr>
          <p:cNvPr id="138245" name="Picture 5" descr="Fig03-15_PlaceComponent_End"/>
          <p:cNvPicPr>
            <a:picLocks noChangeAspect="1" noChangeArrowheads="1"/>
          </p:cNvPicPr>
          <p:nvPr/>
        </p:nvPicPr>
        <p:blipFill>
          <a:blip r:embed="rId4" cstate="print"/>
          <a:srcRect/>
          <a:stretch>
            <a:fillRect/>
          </a:stretch>
        </p:blipFill>
        <p:spPr bwMode="auto">
          <a:xfrm>
            <a:off x="5167313" y="3565525"/>
            <a:ext cx="3581400" cy="2600325"/>
          </a:xfrm>
          <a:prstGeom prst="rect">
            <a:avLst/>
          </a:prstGeom>
          <a:noFill/>
          <a:ln w="9525">
            <a:noFill/>
            <a:miter lim="800000"/>
            <a:headEnd/>
            <a:tailEnd/>
          </a:ln>
        </p:spPr>
      </p:pic>
      <p:sp>
        <p:nvSpPr>
          <p:cNvPr id="138246" name="Line 6"/>
          <p:cNvSpPr>
            <a:spLocks noChangeShapeType="1"/>
          </p:cNvSpPr>
          <p:nvPr/>
        </p:nvSpPr>
        <p:spPr bwMode="auto">
          <a:xfrm>
            <a:off x="4284663" y="4940300"/>
            <a:ext cx="503237" cy="0"/>
          </a:xfrm>
          <a:prstGeom prst="line">
            <a:avLst/>
          </a:prstGeom>
          <a:noFill/>
          <a:ln w="76200">
            <a:solidFill>
              <a:srgbClr val="5E84B8"/>
            </a:solidFill>
            <a:round/>
            <a:headEnd/>
            <a:tailEnd type="triangle" w="med" len="med"/>
          </a:ln>
        </p:spPr>
        <p:txBody>
          <a:bodyPr/>
          <a:lstStyle/>
          <a:p>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CA" dirty="0" smtClean="0"/>
              <a:t>Placing Multi-section Components</a:t>
            </a:r>
            <a:endParaRPr lang="en-US" dirty="0" smtClean="0"/>
          </a:p>
        </p:txBody>
      </p:sp>
      <p:pic>
        <p:nvPicPr>
          <p:cNvPr id="139268" name="Picture 3"/>
          <p:cNvPicPr>
            <a:picLocks noChangeAspect="1" noChangeArrowheads="1"/>
          </p:cNvPicPr>
          <p:nvPr/>
        </p:nvPicPr>
        <p:blipFill>
          <a:blip r:embed="rId3" cstate="print"/>
          <a:srcRect/>
          <a:stretch>
            <a:fillRect/>
          </a:stretch>
        </p:blipFill>
        <p:spPr bwMode="auto">
          <a:xfrm>
            <a:off x="5043488" y="3840163"/>
            <a:ext cx="2162175" cy="1133475"/>
          </a:xfrm>
          <a:prstGeom prst="rect">
            <a:avLst/>
          </a:prstGeom>
          <a:noFill/>
          <a:ln w="9525">
            <a:noFill/>
            <a:miter lim="800000"/>
            <a:headEnd/>
            <a:tailEnd/>
          </a:ln>
        </p:spPr>
      </p:pic>
      <p:sp>
        <p:nvSpPr>
          <p:cNvPr id="139269" name="TextBox 5"/>
          <p:cNvSpPr txBox="1">
            <a:spLocks noChangeArrowheads="1"/>
          </p:cNvSpPr>
          <p:nvPr/>
        </p:nvSpPr>
        <p:spPr bwMode="auto">
          <a:xfrm>
            <a:off x="2044700" y="1651000"/>
            <a:ext cx="1752600" cy="923330"/>
          </a:xfrm>
          <a:prstGeom prst="rect">
            <a:avLst/>
          </a:prstGeom>
          <a:noFill/>
          <a:ln w="9525">
            <a:noFill/>
            <a:miter lim="800000"/>
            <a:headEnd/>
            <a:tailEnd/>
          </a:ln>
        </p:spPr>
        <p:txBody>
          <a:bodyPr>
            <a:spAutoFit/>
          </a:bodyPr>
          <a:lstStyle/>
          <a:p>
            <a:r>
              <a:rPr lang="en-CA" dirty="0">
                <a:latin typeface="+mn-lt"/>
              </a:rPr>
              <a:t>Select any section for a new IC</a:t>
            </a:r>
            <a:endParaRPr lang="en-US" dirty="0">
              <a:latin typeface="+mn-lt"/>
            </a:endParaRPr>
          </a:p>
        </p:txBody>
      </p:sp>
      <p:sp>
        <p:nvSpPr>
          <p:cNvPr id="139270" name="TextBox 6"/>
          <p:cNvSpPr txBox="1">
            <a:spLocks noChangeArrowheads="1"/>
          </p:cNvSpPr>
          <p:nvPr/>
        </p:nvSpPr>
        <p:spPr bwMode="auto">
          <a:xfrm>
            <a:off x="2044700" y="2628900"/>
            <a:ext cx="1752600" cy="1200329"/>
          </a:xfrm>
          <a:prstGeom prst="rect">
            <a:avLst/>
          </a:prstGeom>
          <a:noFill/>
          <a:ln w="9525">
            <a:noFill/>
            <a:miter lim="800000"/>
            <a:headEnd/>
            <a:tailEnd/>
          </a:ln>
        </p:spPr>
        <p:txBody>
          <a:bodyPr>
            <a:spAutoFit/>
          </a:bodyPr>
          <a:lstStyle/>
          <a:p>
            <a:r>
              <a:rPr lang="en-CA" dirty="0">
                <a:latin typeface="+mn-lt"/>
              </a:rPr>
              <a:t>Select C or D to place unused sections of U1</a:t>
            </a:r>
            <a:endParaRPr lang="en-US" dirty="0">
              <a:latin typeface="+mn-lt"/>
            </a:endParaRPr>
          </a:p>
        </p:txBody>
      </p:sp>
      <p:sp>
        <p:nvSpPr>
          <p:cNvPr id="139271" name="TextBox 7"/>
          <p:cNvSpPr txBox="1">
            <a:spLocks noChangeArrowheads="1"/>
          </p:cNvSpPr>
          <p:nvPr/>
        </p:nvSpPr>
        <p:spPr bwMode="auto">
          <a:xfrm>
            <a:off x="2044700" y="3898900"/>
            <a:ext cx="2857500" cy="923925"/>
          </a:xfrm>
          <a:prstGeom prst="rect">
            <a:avLst/>
          </a:prstGeom>
          <a:noFill/>
          <a:ln w="9525">
            <a:noFill/>
            <a:miter lim="800000"/>
            <a:headEnd/>
            <a:tailEnd/>
          </a:ln>
        </p:spPr>
        <p:txBody>
          <a:bodyPr>
            <a:spAutoFit/>
          </a:bodyPr>
          <a:lstStyle/>
          <a:p>
            <a:r>
              <a:rPr lang="en-CA" dirty="0">
                <a:latin typeface="+mn-lt"/>
              </a:rPr>
              <a:t>U1, section A and B are already placed, therefore they are not selectable</a:t>
            </a:r>
            <a:endParaRPr lang="en-US" dirty="0">
              <a:latin typeface="+mn-lt"/>
            </a:endParaRPr>
          </a:p>
        </p:txBody>
      </p:sp>
      <p:pic>
        <p:nvPicPr>
          <p:cNvPr id="2051" name="Picture 3" descr="C:\Users\fdomingu\Desktop\NEW Multisim Files\Presentation\Screenshots\png\S 34.png"/>
          <p:cNvPicPr>
            <a:picLocks noChangeAspect="1" noChangeArrowheads="1"/>
          </p:cNvPicPr>
          <p:nvPr/>
        </p:nvPicPr>
        <p:blipFill>
          <a:blip r:embed="rId4" cstate="print"/>
          <a:srcRect/>
          <a:stretch>
            <a:fillRect/>
          </a:stretch>
        </p:blipFill>
        <p:spPr bwMode="auto">
          <a:xfrm>
            <a:off x="5086350" y="1985963"/>
            <a:ext cx="2228850" cy="733425"/>
          </a:xfrm>
          <a:prstGeom prst="rect">
            <a:avLst/>
          </a:prstGeom>
          <a:noFill/>
        </p:spPr>
      </p:pic>
      <p:cxnSp>
        <p:nvCxnSpPr>
          <p:cNvPr id="14" name="Straight Arrow Connector 13"/>
          <p:cNvCxnSpPr>
            <a:stCxn id="139269" idx="3"/>
          </p:cNvCxnSpPr>
          <p:nvPr/>
        </p:nvCxnSpPr>
        <p:spPr>
          <a:xfrm>
            <a:off x="3797300" y="2112665"/>
            <a:ext cx="1298575" cy="114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39270" idx="3"/>
            <a:endCxn id="2051" idx="1"/>
          </p:cNvCxnSpPr>
          <p:nvPr/>
        </p:nvCxnSpPr>
        <p:spPr>
          <a:xfrm flipV="1">
            <a:off x="3797300" y="2352676"/>
            <a:ext cx="1289050" cy="8763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CA" dirty="0" smtClean="0"/>
              <a:t>Component Toolbar and the In-Use List</a:t>
            </a:r>
            <a:endParaRPr lang="en-US" dirty="0" smtClean="0"/>
          </a:p>
        </p:txBody>
      </p:sp>
      <p:sp>
        <p:nvSpPr>
          <p:cNvPr id="140291" name="Rectangle 3"/>
          <p:cNvSpPr>
            <a:spLocks noGrp="1" noChangeArrowheads="1"/>
          </p:cNvSpPr>
          <p:nvPr>
            <p:ph idx="1"/>
          </p:nvPr>
        </p:nvSpPr>
        <p:spPr/>
        <p:txBody>
          <a:bodyPr/>
          <a:lstStyle/>
          <a:p>
            <a:r>
              <a:rPr lang="en-CA" dirty="0" smtClean="0"/>
              <a:t>Access Master database </a:t>
            </a:r>
            <a:r>
              <a:rPr lang="en-CA" b="1" dirty="0" smtClean="0"/>
              <a:t>Groups</a:t>
            </a:r>
            <a:r>
              <a:rPr lang="en-CA" dirty="0" smtClean="0"/>
              <a:t> from the </a:t>
            </a:r>
            <a:r>
              <a:rPr lang="en-CA" b="1" dirty="0" smtClean="0"/>
              <a:t>Components</a:t>
            </a:r>
            <a:r>
              <a:rPr lang="en-CA" dirty="0" smtClean="0"/>
              <a:t> toolbar.</a:t>
            </a:r>
          </a:p>
          <a:p>
            <a:endParaRPr lang="en-CA" dirty="0" smtClean="0"/>
          </a:p>
          <a:p>
            <a:r>
              <a:rPr lang="en-CA" dirty="0" smtClean="0"/>
              <a:t>Use the </a:t>
            </a:r>
            <a:r>
              <a:rPr lang="en-CA" b="1" dirty="0" smtClean="0"/>
              <a:t>In Use List</a:t>
            </a:r>
            <a:r>
              <a:rPr lang="en-CA" dirty="0" smtClean="0"/>
              <a:t> to place another instance of an already placed component.</a:t>
            </a:r>
            <a:endParaRPr lang="en-US" dirty="0" smtClean="0"/>
          </a:p>
        </p:txBody>
      </p:sp>
      <p:pic>
        <p:nvPicPr>
          <p:cNvPr id="3075" name="Picture 3" descr="C:\Users\fdomingu\Desktop\NEW Multisim Files\Presentation\Screenshots\png\S 35a.png"/>
          <p:cNvPicPr>
            <a:picLocks noChangeAspect="1" noChangeArrowheads="1"/>
          </p:cNvPicPr>
          <p:nvPr/>
        </p:nvPicPr>
        <p:blipFill>
          <a:blip r:embed="rId3" cstate="print"/>
          <a:srcRect/>
          <a:stretch>
            <a:fillRect/>
          </a:stretch>
        </p:blipFill>
        <p:spPr bwMode="auto">
          <a:xfrm>
            <a:off x="2300288" y="1681163"/>
            <a:ext cx="4524375" cy="542925"/>
          </a:xfrm>
          <a:prstGeom prst="rect">
            <a:avLst/>
          </a:prstGeom>
          <a:noFill/>
        </p:spPr>
      </p:pic>
      <p:pic>
        <p:nvPicPr>
          <p:cNvPr id="3077" name="Picture 5" descr="C:\Users\fdomingu\Desktop\NEW Multisim Files\Presentation\Screenshots\png\S 35b.png"/>
          <p:cNvPicPr>
            <a:picLocks noChangeAspect="1" noChangeArrowheads="1"/>
          </p:cNvPicPr>
          <p:nvPr/>
        </p:nvPicPr>
        <p:blipFill>
          <a:blip r:embed="rId4" cstate="print"/>
          <a:srcRect/>
          <a:stretch>
            <a:fillRect/>
          </a:stretch>
        </p:blipFill>
        <p:spPr bwMode="auto">
          <a:xfrm>
            <a:off x="2233613" y="3328988"/>
            <a:ext cx="4733925" cy="17430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CA" dirty="0" smtClean="0"/>
              <a:t>Rotating a Component</a:t>
            </a:r>
            <a:endParaRPr lang="en-US" dirty="0" smtClean="0"/>
          </a:p>
        </p:txBody>
      </p:sp>
      <p:sp>
        <p:nvSpPr>
          <p:cNvPr id="141315" name="Rectangle 3"/>
          <p:cNvSpPr>
            <a:spLocks noGrp="1" noChangeArrowheads="1"/>
          </p:cNvSpPr>
          <p:nvPr>
            <p:ph sz="half" idx="1"/>
          </p:nvPr>
        </p:nvSpPr>
        <p:spPr/>
        <p:txBody>
          <a:bodyPr/>
          <a:lstStyle/>
          <a:p>
            <a:r>
              <a:rPr lang="en-CA" dirty="0" smtClean="0"/>
              <a:t>If already placed</a:t>
            </a:r>
            <a:endParaRPr lang="en-US" dirty="0" smtClean="0"/>
          </a:p>
        </p:txBody>
      </p:sp>
      <p:sp>
        <p:nvSpPr>
          <p:cNvPr id="11" name="Content Placeholder 10"/>
          <p:cNvSpPr>
            <a:spLocks noGrp="1"/>
          </p:cNvSpPr>
          <p:nvPr>
            <p:ph sz="half" idx="2"/>
          </p:nvPr>
        </p:nvSpPr>
        <p:spPr/>
        <p:txBody>
          <a:bodyPr/>
          <a:lstStyle/>
          <a:p>
            <a:r>
              <a:rPr lang="en-CA" dirty="0" smtClean="0"/>
              <a:t>While placing</a:t>
            </a:r>
            <a:endParaRPr lang="en-US" dirty="0" smtClean="0"/>
          </a:p>
        </p:txBody>
      </p:sp>
      <p:pic>
        <p:nvPicPr>
          <p:cNvPr id="141316" name="Picture 4" descr="Fig03-21_RotatePlace"/>
          <p:cNvPicPr>
            <a:picLocks noChangeAspect="1" noChangeArrowheads="1"/>
          </p:cNvPicPr>
          <p:nvPr/>
        </p:nvPicPr>
        <p:blipFill>
          <a:blip r:embed="rId3" cstate="print"/>
          <a:srcRect/>
          <a:stretch>
            <a:fillRect/>
          </a:stretch>
        </p:blipFill>
        <p:spPr bwMode="auto">
          <a:xfrm>
            <a:off x="4248150" y="2571750"/>
            <a:ext cx="4737100" cy="1643063"/>
          </a:xfrm>
          <a:prstGeom prst="rect">
            <a:avLst/>
          </a:prstGeom>
          <a:noFill/>
          <a:ln w="9525">
            <a:noFill/>
            <a:miter lim="800000"/>
            <a:headEnd/>
            <a:tailEnd/>
          </a:ln>
        </p:spPr>
      </p:pic>
      <p:pic>
        <p:nvPicPr>
          <p:cNvPr id="4100" name="Picture 4" descr="C:\Users\fdomingu\Desktop\NEW Multisim Files\Presentation\Screenshots\png\S 36.png"/>
          <p:cNvPicPr>
            <a:picLocks noChangeAspect="1" noChangeArrowheads="1"/>
          </p:cNvPicPr>
          <p:nvPr/>
        </p:nvPicPr>
        <p:blipFill>
          <a:blip r:embed="rId4" cstate="print"/>
          <a:srcRect/>
          <a:stretch>
            <a:fillRect/>
          </a:stretch>
        </p:blipFill>
        <p:spPr bwMode="auto">
          <a:xfrm>
            <a:off x="171450" y="2576513"/>
            <a:ext cx="3924300" cy="2828925"/>
          </a:xfrm>
          <a:prstGeom prst="rect">
            <a:avLst/>
          </a:prstGeom>
          <a:noFill/>
        </p:spPr>
      </p:pic>
      <p:pic>
        <p:nvPicPr>
          <p:cNvPr id="10" name="Picture 9" descr="C:\Users\fdomingu\Desktop\cursors\cursor3.png"/>
          <p:cNvPicPr>
            <a:picLocks noChangeAspect="1" noChangeArrowheads="1"/>
          </p:cNvPicPr>
          <p:nvPr/>
        </p:nvPicPr>
        <p:blipFill>
          <a:blip r:embed="rId5" cstate="print"/>
          <a:srcRect/>
          <a:stretch>
            <a:fillRect/>
          </a:stretch>
        </p:blipFill>
        <p:spPr bwMode="auto">
          <a:xfrm>
            <a:off x="900113" y="3476625"/>
            <a:ext cx="276225" cy="3238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CA" dirty="0" smtClean="0"/>
              <a:t>Component Search</a:t>
            </a:r>
            <a:endParaRPr lang="en-US" dirty="0" smtClean="0"/>
          </a:p>
        </p:txBody>
      </p:sp>
      <p:sp>
        <p:nvSpPr>
          <p:cNvPr id="142339" name="Rectangle 3"/>
          <p:cNvSpPr>
            <a:spLocks noGrp="1" noChangeArrowheads="1"/>
          </p:cNvSpPr>
          <p:nvPr>
            <p:ph idx="1"/>
          </p:nvPr>
        </p:nvSpPr>
        <p:spPr/>
        <p:txBody>
          <a:bodyPr/>
          <a:lstStyle/>
          <a:p>
            <a:r>
              <a:rPr lang="en-CA" dirty="0" smtClean="0"/>
              <a:t>From the </a:t>
            </a:r>
            <a:r>
              <a:rPr lang="en-CA" b="1" dirty="0" smtClean="0"/>
              <a:t>Component Browser</a:t>
            </a:r>
            <a:r>
              <a:rPr lang="en-CA" dirty="0" smtClean="0"/>
              <a:t>, click </a:t>
            </a:r>
            <a:r>
              <a:rPr lang="en-CA" b="1" dirty="0" smtClean="0"/>
              <a:t>Search</a:t>
            </a:r>
          </a:p>
          <a:p>
            <a:r>
              <a:rPr lang="en-CA" dirty="0" smtClean="0"/>
              <a:t>Use </a:t>
            </a:r>
            <a:r>
              <a:rPr lang="en-CA" b="1" dirty="0" smtClean="0"/>
              <a:t>*</a:t>
            </a:r>
            <a:r>
              <a:rPr lang="en-CA" dirty="0" smtClean="0"/>
              <a:t> as a wildcard</a:t>
            </a:r>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3812412" y="1680110"/>
            <a:ext cx="515302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74878" y="1079747"/>
            <a:ext cx="5012809" cy="5179661"/>
          </a:xfrm>
          <a:prstGeom prst="rect">
            <a:avLst/>
          </a:prstGeom>
          <a:noFill/>
          <a:ln w="9525">
            <a:noFill/>
            <a:miter lim="800000"/>
            <a:headEnd/>
            <a:tailEnd/>
          </a:ln>
        </p:spPr>
      </p:pic>
      <p:sp>
        <p:nvSpPr>
          <p:cNvPr id="143362" name="Rectangle 2"/>
          <p:cNvSpPr>
            <a:spLocks noGrp="1" noChangeArrowheads="1"/>
          </p:cNvSpPr>
          <p:nvPr>
            <p:ph type="title"/>
          </p:nvPr>
        </p:nvSpPr>
        <p:spPr/>
        <p:txBody>
          <a:bodyPr/>
          <a:lstStyle/>
          <a:p>
            <a:r>
              <a:rPr lang="en-CA" dirty="0" smtClean="0"/>
              <a:t>Component Search—Results</a:t>
            </a:r>
            <a:endParaRPr lang="en-US" dirty="0" smtClean="0"/>
          </a:p>
        </p:txBody>
      </p:sp>
      <p:sp>
        <p:nvSpPr>
          <p:cNvPr id="143364" name="TextBox 4"/>
          <p:cNvSpPr txBox="1">
            <a:spLocks noChangeArrowheads="1"/>
          </p:cNvSpPr>
          <p:nvPr/>
        </p:nvSpPr>
        <p:spPr bwMode="auto">
          <a:xfrm>
            <a:off x="165100" y="1574800"/>
            <a:ext cx="1473200" cy="1077913"/>
          </a:xfrm>
          <a:prstGeom prst="rect">
            <a:avLst/>
          </a:prstGeom>
          <a:noFill/>
          <a:ln w="9525">
            <a:noFill/>
            <a:miter lim="800000"/>
            <a:headEnd/>
            <a:tailEnd/>
          </a:ln>
        </p:spPr>
        <p:txBody>
          <a:bodyPr>
            <a:spAutoFit/>
          </a:bodyPr>
          <a:lstStyle/>
          <a:p>
            <a:r>
              <a:rPr lang="en-CA" sz="1600" dirty="0">
                <a:latin typeface="+mn-lt"/>
              </a:rPr>
              <a:t>Number of components matching search criteria</a:t>
            </a:r>
            <a:endParaRPr lang="en-US" sz="1600" dirty="0">
              <a:latin typeface="+mn-lt"/>
            </a:endParaRPr>
          </a:p>
        </p:txBody>
      </p:sp>
      <p:sp>
        <p:nvSpPr>
          <p:cNvPr id="143366" name="TextBox 10"/>
          <p:cNvSpPr txBox="1">
            <a:spLocks noChangeArrowheads="1"/>
          </p:cNvSpPr>
          <p:nvPr/>
        </p:nvSpPr>
        <p:spPr bwMode="auto">
          <a:xfrm>
            <a:off x="228600" y="2946400"/>
            <a:ext cx="1473200" cy="1077913"/>
          </a:xfrm>
          <a:prstGeom prst="rect">
            <a:avLst/>
          </a:prstGeom>
          <a:noFill/>
          <a:ln w="9525">
            <a:noFill/>
            <a:miter lim="800000"/>
            <a:headEnd/>
            <a:tailEnd/>
          </a:ln>
        </p:spPr>
        <p:txBody>
          <a:bodyPr>
            <a:spAutoFit/>
          </a:bodyPr>
          <a:lstStyle/>
          <a:p>
            <a:r>
              <a:rPr lang="en-CA" sz="1600" dirty="0">
                <a:latin typeface="+mn-lt"/>
              </a:rPr>
              <a:t>List of components matching search criteria</a:t>
            </a:r>
            <a:endParaRPr lang="en-US" sz="1600" dirty="0">
              <a:latin typeface="+mn-lt"/>
            </a:endParaRPr>
          </a:p>
        </p:txBody>
      </p:sp>
      <p:sp>
        <p:nvSpPr>
          <p:cNvPr id="143368" name="TextBox 13"/>
          <p:cNvSpPr txBox="1">
            <a:spLocks noChangeArrowheads="1"/>
          </p:cNvSpPr>
          <p:nvPr/>
        </p:nvSpPr>
        <p:spPr bwMode="auto">
          <a:xfrm>
            <a:off x="7721600" y="1139425"/>
            <a:ext cx="1066800" cy="1077218"/>
          </a:xfrm>
          <a:prstGeom prst="rect">
            <a:avLst/>
          </a:prstGeom>
          <a:noFill/>
          <a:ln w="9525">
            <a:noFill/>
            <a:miter lim="800000"/>
            <a:headEnd/>
            <a:tailEnd/>
          </a:ln>
        </p:spPr>
        <p:txBody>
          <a:bodyPr>
            <a:spAutoFit/>
          </a:bodyPr>
          <a:lstStyle/>
          <a:p>
            <a:r>
              <a:rPr lang="en-CA" sz="1600" dirty="0">
                <a:latin typeface="+mn-lt"/>
              </a:rPr>
              <a:t>Details of component selected</a:t>
            </a:r>
            <a:endParaRPr lang="en-US" sz="1600" dirty="0">
              <a:latin typeface="+mn-lt"/>
            </a:endParaRPr>
          </a:p>
        </p:txBody>
      </p:sp>
      <p:sp>
        <p:nvSpPr>
          <p:cNvPr id="143370" name="TextBox 25"/>
          <p:cNvSpPr txBox="1">
            <a:spLocks noChangeArrowheads="1"/>
          </p:cNvSpPr>
          <p:nvPr/>
        </p:nvSpPr>
        <p:spPr bwMode="auto">
          <a:xfrm>
            <a:off x="7708900" y="4602613"/>
            <a:ext cx="1435100" cy="1323439"/>
          </a:xfrm>
          <a:prstGeom prst="rect">
            <a:avLst/>
          </a:prstGeom>
          <a:noFill/>
          <a:ln w="9525">
            <a:noFill/>
            <a:miter lim="800000"/>
            <a:headEnd/>
            <a:tailEnd/>
          </a:ln>
        </p:spPr>
        <p:txBody>
          <a:bodyPr>
            <a:spAutoFit/>
          </a:bodyPr>
          <a:lstStyle/>
          <a:p>
            <a:r>
              <a:rPr lang="en-CA" sz="1600" dirty="0">
                <a:latin typeface="+mn-lt"/>
              </a:rPr>
              <a:t>OK will take you to the exact database location</a:t>
            </a:r>
            <a:endParaRPr lang="en-US" sz="1600" dirty="0">
              <a:latin typeface="+mn-lt"/>
            </a:endParaRPr>
          </a:p>
        </p:txBody>
      </p:sp>
      <p:cxnSp>
        <p:nvCxnSpPr>
          <p:cNvPr id="14" name="Straight Arrow Connector 13"/>
          <p:cNvCxnSpPr>
            <a:stCxn id="143364" idx="3"/>
          </p:cNvCxnSpPr>
          <p:nvPr/>
        </p:nvCxnSpPr>
        <p:spPr>
          <a:xfrm flipV="1">
            <a:off x="1638300" y="1800225"/>
            <a:ext cx="409575" cy="313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43366" idx="3"/>
          </p:cNvCxnSpPr>
          <p:nvPr/>
        </p:nvCxnSpPr>
        <p:spPr>
          <a:xfrm flipV="1">
            <a:off x="1701800" y="3352800"/>
            <a:ext cx="374650" cy="1325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a:off x="6148944" y="4916384"/>
            <a:ext cx="1534391" cy="10413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43368" idx="1"/>
          </p:cNvCxnSpPr>
          <p:nvPr/>
        </p:nvCxnSpPr>
        <p:spPr>
          <a:xfrm flipH="1">
            <a:off x="5082643" y="1678034"/>
            <a:ext cx="2638957" cy="1837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CA" dirty="0" smtClean="0"/>
              <a:t>Nets</a:t>
            </a:r>
            <a:endParaRPr lang="en-US" dirty="0" smtClean="0"/>
          </a:p>
        </p:txBody>
      </p:sp>
      <p:sp>
        <p:nvSpPr>
          <p:cNvPr id="144387" name="Rectangle 3"/>
          <p:cNvSpPr>
            <a:spLocks noGrp="1" noChangeArrowheads="1"/>
          </p:cNvSpPr>
          <p:nvPr>
            <p:ph idx="1"/>
          </p:nvPr>
        </p:nvSpPr>
        <p:spPr/>
        <p:txBody>
          <a:bodyPr/>
          <a:lstStyle/>
          <a:p>
            <a:r>
              <a:rPr lang="en-CA" dirty="0" smtClean="0"/>
              <a:t>Wires are the graphical representation of nets</a:t>
            </a:r>
          </a:p>
          <a:p>
            <a:r>
              <a:rPr lang="en-CA" dirty="0" smtClean="0"/>
              <a:t>Modeless (no </a:t>
            </a:r>
            <a:r>
              <a:rPr lang="en-CA" i="1" dirty="0" smtClean="0"/>
              <a:t>placing</a:t>
            </a:r>
            <a:r>
              <a:rPr lang="en-CA" dirty="0" smtClean="0"/>
              <a:t> vs. </a:t>
            </a:r>
            <a:r>
              <a:rPr lang="en-CA" i="1" dirty="0" smtClean="0"/>
              <a:t>wiring</a:t>
            </a:r>
            <a:r>
              <a:rPr lang="en-CA" dirty="0" smtClean="0"/>
              <a:t> mode)</a:t>
            </a:r>
          </a:p>
          <a:p>
            <a:r>
              <a:rPr lang="en-CA" dirty="0" smtClean="0"/>
              <a:t>Mid-air wiring is allowed</a:t>
            </a:r>
          </a:p>
          <a:p>
            <a:r>
              <a:rPr lang="en-CA" dirty="0" smtClean="0"/>
              <a:t>Real-time netlist is updated behind the scenes</a:t>
            </a:r>
          </a:p>
          <a:p>
            <a:r>
              <a:rPr lang="en-CA" dirty="0" smtClean="0"/>
              <a:t>Easy to change wire connections once placed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CA" dirty="0" smtClean="0"/>
              <a:t>Nets</a:t>
            </a:r>
            <a:endParaRPr lang="en-US" dirty="0" smtClean="0"/>
          </a:p>
        </p:txBody>
      </p:sp>
      <p:sp>
        <p:nvSpPr>
          <p:cNvPr id="145411" name="Rectangle 3"/>
          <p:cNvSpPr>
            <a:spLocks noGrp="1" noChangeArrowheads="1"/>
          </p:cNvSpPr>
          <p:nvPr>
            <p:ph idx="1"/>
          </p:nvPr>
        </p:nvSpPr>
        <p:spPr/>
        <p:txBody>
          <a:bodyPr/>
          <a:lstStyle/>
          <a:p>
            <a:pPr>
              <a:buNone/>
            </a:pPr>
            <a:r>
              <a:rPr lang="en-CA" dirty="0" smtClean="0"/>
              <a:t>Multiple wires can make one net or node</a:t>
            </a:r>
            <a:endParaRPr lang="en-US" dirty="0" smtClean="0"/>
          </a:p>
        </p:txBody>
      </p:sp>
      <p:pic>
        <p:nvPicPr>
          <p:cNvPr id="145412" name="Picture 4" descr="Fig03-03_OneMultiWireExample"/>
          <p:cNvPicPr>
            <a:picLocks noChangeAspect="1" noChangeArrowheads="1"/>
          </p:cNvPicPr>
          <p:nvPr/>
        </p:nvPicPr>
        <p:blipFill>
          <a:blip r:embed="rId3" cstate="print"/>
          <a:srcRect/>
          <a:stretch>
            <a:fillRect/>
          </a:stretch>
        </p:blipFill>
        <p:spPr bwMode="auto">
          <a:xfrm>
            <a:off x="1571625" y="2428875"/>
            <a:ext cx="6121400" cy="325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CA" dirty="0" smtClean="0"/>
              <a:t>Getting the Most out of this Course</a:t>
            </a:r>
            <a:endParaRPr lang="en-US" dirty="0" smtClean="0"/>
          </a:p>
        </p:txBody>
      </p:sp>
      <p:sp>
        <p:nvSpPr>
          <p:cNvPr id="15363" name="Rectangle 3"/>
          <p:cNvSpPr>
            <a:spLocks noGrp="1" noChangeArrowheads="1"/>
          </p:cNvSpPr>
          <p:nvPr>
            <p:ph idx="1"/>
          </p:nvPr>
        </p:nvSpPr>
        <p:spPr/>
        <p:txBody>
          <a:bodyPr>
            <a:normAutofit lnSpcReduction="10000"/>
          </a:bodyPr>
          <a:lstStyle/>
          <a:p>
            <a:r>
              <a:rPr lang="en-CA" dirty="0" smtClean="0"/>
              <a:t>Experiment with hands-on exercises</a:t>
            </a:r>
          </a:p>
          <a:p>
            <a:r>
              <a:rPr lang="en-CA" dirty="0" smtClean="0"/>
              <a:t>Do your best to finish all exercises</a:t>
            </a:r>
          </a:p>
          <a:p>
            <a:r>
              <a:rPr lang="en-CA" dirty="0" smtClean="0"/>
              <a:t>If time permits, experiment with different scenarios</a:t>
            </a:r>
          </a:p>
          <a:p>
            <a:r>
              <a:rPr lang="en-CA" dirty="0" smtClean="0"/>
              <a:t>Ask questions</a:t>
            </a:r>
          </a:p>
          <a:p>
            <a:r>
              <a:rPr lang="en-CA" dirty="0" smtClean="0"/>
              <a:t>Please switch your cell phone to vibrator mode</a:t>
            </a:r>
          </a:p>
          <a:p>
            <a:endParaRPr lang="en-CA" dirty="0" smtClean="0"/>
          </a:p>
          <a:p>
            <a:pPr>
              <a:buNone/>
            </a:pPr>
            <a:r>
              <a:rPr lang="en-CA" dirty="0" smtClean="0"/>
              <a:t>This course is not designed or intended for teaching:</a:t>
            </a:r>
          </a:p>
          <a:p>
            <a:r>
              <a:rPr lang="en-CA" dirty="0" smtClean="0"/>
              <a:t>Electronics theory</a:t>
            </a:r>
          </a:p>
          <a:p>
            <a:r>
              <a:rPr lang="en-CA" dirty="0" smtClean="0"/>
              <a:t>SPICE theory</a:t>
            </a:r>
          </a:p>
          <a:p>
            <a:r>
              <a:rPr lang="en-CA" dirty="0" smtClean="0"/>
              <a:t>C/Assembly programming</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CA" dirty="0" smtClean="0"/>
              <a:t>Junction Dots</a:t>
            </a:r>
            <a:endParaRPr lang="en-US" dirty="0" smtClean="0"/>
          </a:p>
        </p:txBody>
      </p:sp>
      <p:sp>
        <p:nvSpPr>
          <p:cNvPr id="146435" name="Rectangle 3"/>
          <p:cNvSpPr>
            <a:spLocks noGrp="1" noChangeArrowheads="1"/>
          </p:cNvSpPr>
          <p:nvPr>
            <p:ph idx="1"/>
          </p:nvPr>
        </p:nvSpPr>
        <p:spPr/>
        <p:txBody>
          <a:bodyPr/>
          <a:lstStyle/>
          <a:p>
            <a:pPr>
              <a:buNone/>
            </a:pPr>
            <a:r>
              <a:rPr lang="en-CA" dirty="0" smtClean="0"/>
              <a:t>Junction dots represent a wire connection</a:t>
            </a:r>
            <a:endParaRPr lang="en-US" dirty="0" smtClean="0"/>
          </a:p>
        </p:txBody>
      </p:sp>
      <p:pic>
        <p:nvPicPr>
          <p:cNvPr id="146436" name="Picture 4" descr="Fig03-22_WiringJunction"/>
          <p:cNvPicPr>
            <a:picLocks noChangeAspect="1" noChangeArrowheads="1"/>
          </p:cNvPicPr>
          <p:nvPr/>
        </p:nvPicPr>
        <p:blipFill>
          <a:blip r:embed="rId3" cstate="print"/>
          <a:srcRect/>
          <a:stretch>
            <a:fillRect/>
          </a:stretch>
        </p:blipFill>
        <p:spPr bwMode="auto">
          <a:xfrm>
            <a:off x="2124075" y="2420938"/>
            <a:ext cx="5256213"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CA" dirty="0" smtClean="0"/>
              <a:t>Methods for Wiring—Automatic</a:t>
            </a:r>
            <a:endParaRPr lang="en-US" dirty="0" smtClean="0"/>
          </a:p>
        </p:txBody>
      </p:sp>
      <p:pic>
        <p:nvPicPr>
          <p:cNvPr id="147459" name="Picture 4" descr="Fig03-23_WiringAutomatic"/>
          <p:cNvPicPr>
            <a:picLocks noChangeAspect="1" noChangeArrowheads="1"/>
          </p:cNvPicPr>
          <p:nvPr/>
        </p:nvPicPr>
        <p:blipFill>
          <a:blip r:embed="rId3" cstate="print"/>
          <a:srcRect/>
          <a:stretch>
            <a:fillRect/>
          </a:stretch>
        </p:blipFill>
        <p:spPr bwMode="auto">
          <a:xfrm>
            <a:off x="1000125" y="1500188"/>
            <a:ext cx="7292975" cy="41386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CA" dirty="0" smtClean="0"/>
              <a:t>Methods for Wiring—Touching Pins</a:t>
            </a:r>
            <a:endParaRPr lang="en-US" dirty="0" smtClean="0"/>
          </a:p>
        </p:txBody>
      </p:sp>
      <p:pic>
        <p:nvPicPr>
          <p:cNvPr id="148483" name="Picture 4" descr="Fig03-24_AutowireTouching"/>
          <p:cNvPicPr>
            <a:picLocks noChangeAspect="1" noChangeArrowheads="1"/>
          </p:cNvPicPr>
          <p:nvPr/>
        </p:nvPicPr>
        <p:blipFill>
          <a:blip r:embed="rId3" cstate="print"/>
          <a:srcRect/>
          <a:stretch>
            <a:fillRect/>
          </a:stretch>
        </p:blipFill>
        <p:spPr bwMode="auto">
          <a:xfrm>
            <a:off x="428625" y="1357313"/>
            <a:ext cx="8429625" cy="46116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CA" dirty="0" smtClean="0"/>
              <a:t>Methods for Wiring—Dropping </a:t>
            </a:r>
            <a:endParaRPr lang="en-US" dirty="0" smtClean="0"/>
          </a:p>
        </p:txBody>
      </p:sp>
      <p:pic>
        <p:nvPicPr>
          <p:cNvPr id="149507" name="Picture 4" descr="Fig03-25_AutowireDropping"/>
          <p:cNvPicPr>
            <a:picLocks noChangeAspect="1" noChangeArrowheads="1"/>
          </p:cNvPicPr>
          <p:nvPr/>
        </p:nvPicPr>
        <p:blipFill>
          <a:blip r:embed="rId3" cstate="print"/>
          <a:srcRect/>
          <a:stretch>
            <a:fillRect/>
          </a:stretch>
        </p:blipFill>
        <p:spPr bwMode="auto">
          <a:xfrm>
            <a:off x="1063625" y="1190625"/>
            <a:ext cx="6723063" cy="4810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CA" dirty="0" smtClean="0"/>
              <a:t>Changing Wire Properties</a:t>
            </a:r>
            <a:endParaRPr lang="en-US" dirty="0" smtClean="0"/>
          </a:p>
        </p:txBody>
      </p:sp>
      <p:sp>
        <p:nvSpPr>
          <p:cNvPr id="150531" name="Rectangle 3"/>
          <p:cNvSpPr>
            <a:spLocks noGrp="1" noChangeArrowheads="1"/>
          </p:cNvSpPr>
          <p:nvPr>
            <p:ph idx="1"/>
          </p:nvPr>
        </p:nvSpPr>
        <p:spPr/>
        <p:txBody>
          <a:bodyPr/>
          <a:lstStyle/>
          <a:p>
            <a:r>
              <a:rPr lang="en-CA" dirty="0" smtClean="0"/>
              <a:t>Right-click the wire to access the run-time menu</a:t>
            </a:r>
          </a:p>
          <a:p>
            <a:r>
              <a:rPr lang="en-CA" dirty="0" smtClean="0"/>
              <a:t>Change colors, net name font and properties</a:t>
            </a:r>
            <a:endParaRPr lang="en-US" dirty="0" smtClean="0"/>
          </a:p>
        </p:txBody>
      </p:sp>
      <p:pic>
        <p:nvPicPr>
          <p:cNvPr id="7171" name="Picture 3" descr="C:\Users\fdomingu\Desktop\NEW Multisim Files\Presentation\Screenshots\png\S 39.png"/>
          <p:cNvPicPr>
            <a:picLocks noChangeAspect="1" noChangeArrowheads="1"/>
          </p:cNvPicPr>
          <p:nvPr/>
        </p:nvPicPr>
        <p:blipFill>
          <a:blip r:embed="rId3" cstate="print"/>
          <a:srcRect/>
          <a:stretch>
            <a:fillRect/>
          </a:stretch>
        </p:blipFill>
        <p:spPr bwMode="auto">
          <a:xfrm>
            <a:off x="2028825" y="2876550"/>
            <a:ext cx="3143250" cy="2800350"/>
          </a:xfrm>
          <a:prstGeom prst="rect">
            <a:avLst/>
          </a:prstGeom>
          <a:noFill/>
        </p:spPr>
      </p:pic>
      <p:sp>
        <p:nvSpPr>
          <p:cNvPr id="7" name="TextBox 6"/>
          <p:cNvSpPr txBox="1"/>
          <p:nvPr/>
        </p:nvSpPr>
        <p:spPr>
          <a:xfrm>
            <a:off x="5533935" y="3981450"/>
            <a:ext cx="550151" cy="276999"/>
          </a:xfrm>
          <a:prstGeom prst="rect">
            <a:avLst/>
          </a:prstGeom>
          <a:noFill/>
        </p:spPr>
        <p:txBody>
          <a:bodyPr wrap="none" rtlCol="0">
            <a:spAutoFit/>
          </a:bodyPr>
          <a:lstStyle/>
          <a:p>
            <a:r>
              <a:rPr lang="en-CA" sz="1200" dirty="0" smtClean="0">
                <a:latin typeface="+mn-lt"/>
              </a:rPr>
              <a:t>Delete</a:t>
            </a:r>
            <a:endParaRPr lang="en-CA" sz="1200" dirty="0">
              <a:latin typeface="+mn-lt"/>
            </a:endParaRPr>
          </a:p>
        </p:txBody>
      </p:sp>
      <p:sp>
        <p:nvSpPr>
          <p:cNvPr id="8" name="TextBox 7"/>
          <p:cNvSpPr txBox="1"/>
          <p:nvPr/>
        </p:nvSpPr>
        <p:spPr>
          <a:xfrm>
            <a:off x="5533935" y="4200525"/>
            <a:ext cx="936475" cy="276999"/>
          </a:xfrm>
          <a:prstGeom prst="rect">
            <a:avLst/>
          </a:prstGeom>
          <a:noFill/>
        </p:spPr>
        <p:txBody>
          <a:bodyPr wrap="none" rtlCol="0">
            <a:spAutoFit/>
          </a:bodyPr>
          <a:lstStyle/>
          <a:p>
            <a:r>
              <a:rPr lang="en-CA" sz="1200" dirty="0" smtClean="0">
                <a:latin typeface="+mn-lt"/>
              </a:rPr>
              <a:t>Change color</a:t>
            </a:r>
            <a:endParaRPr lang="en-CA" sz="1200" dirty="0">
              <a:latin typeface="+mn-lt"/>
            </a:endParaRPr>
          </a:p>
        </p:txBody>
      </p:sp>
      <p:sp>
        <p:nvSpPr>
          <p:cNvPr id="9" name="TextBox 8"/>
          <p:cNvSpPr txBox="1"/>
          <p:nvPr/>
        </p:nvSpPr>
        <p:spPr>
          <a:xfrm>
            <a:off x="5533935" y="5210175"/>
            <a:ext cx="978153" cy="461665"/>
          </a:xfrm>
          <a:prstGeom prst="rect">
            <a:avLst/>
          </a:prstGeom>
          <a:noFill/>
        </p:spPr>
        <p:txBody>
          <a:bodyPr wrap="none" rtlCol="0">
            <a:spAutoFit/>
          </a:bodyPr>
          <a:lstStyle/>
          <a:p>
            <a:r>
              <a:rPr lang="en-CA" sz="1200" dirty="0" smtClean="0">
                <a:latin typeface="+mn-lt"/>
              </a:rPr>
              <a:t>Net properties</a:t>
            </a:r>
          </a:p>
          <a:p>
            <a:r>
              <a:rPr lang="en-US" sz="1200" dirty="0" smtClean="0">
                <a:latin typeface="+mn-lt"/>
              </a:rPr>
              <a:t>(rename)</a:t>
            </a:r>
            <a:endParaRPr lang="en-CA" sz="1200" dirty="0">
              <a:latin typeface="+mn-lt"/>
            </a:endParaRPr>
          </a:p>
        </p:txBody>
      </p:sp>
      <p:cxnSp>
        <p:nvCxnSpPr>
          <p:cNvPr id="21" name="Straight Arrow Connector 20"/>
          <p:cNvCxnSpPr>
            <a:stCxn id="7" idx="1"/>
          </p:cNvCxnSpPr>
          <p:nvPr/>
        </p:nvCxnSpPr>
        <p:spPr>
          <a:xfrm flipH="1" flipV="1">
            <a:off x="5065664" y="4117722"/>
            <a:ext cx="468271" cy="22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8" idx="1"/>
          </p:cNvCxnSpPr>
          <p:nvPr/>
        </p:nvCxnSpPr>
        <p:spPr>
          <a:xfrm flipH="1">
            <a:off x="5057775" y="4339025"/>
            <a:ext cx="476160" cy="4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8" idx="1"/>
          </p:cNvCxnSpPr>
          <p:nvPr/>
        </p:nvCxnSpPr>
        <p:spPr>
          <a:xfrm flipH="1">
            <a:off x="5057775" y="4339025"/>
            <a:ext cx="476160" cy="261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1"/>
          </p:cNvCxnSpPr>
          <p:nvPr/>
        </p:nvCxnSpPr>
        <p:spPr>
          <a:xfrm flipH="1" flipV="1">
            <a:off x="5048251" y="5438776"/>
            <a:ext cx="485684" cy="2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CA" dirty="0" smtClean="0"/>
              <a:t>Moving Wires</a:t>
            </a:r>
            <a:endParaRPr lang="en-US" dirty="0" smtClean="0"/>
          </a:p>
        </p:txBody>
      </p:sp>
      <p:pic>
        <p:nvPicPr>
          <p:cNvPr id="151555" name="Picture 4" descr="Fig03-29_WireMove"/>
          <p:cNvPicPr>
            <a:picLocks noChangeAspect="1" noChangeArrowheads="1"/>
          </p:cNvPicPr>
          <p:nvPr/>
        </p:nvPicPr>
        <p:blipFill>
          <a:blip r:embed="rId3" cstate="print"/>
          <a:srcRect/>
          <a:stretch>
            <a:fillRect/>
          </a:stretch>
        </p:blipFill>
        <p:spPr bwMode="auto">
          <a:xfrm>
            <a:off x="1143000" y="1262063"/>
            <a:ext cx="67373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CA" dirty="0" smtClean="0"/>
              <a:t>Re-wiring a Net</a:t>
            </a:r>
            <a:endParaRPr lang="en-US" dirty="0" smtClean="0"/>
          </a:p>
        </p:txBody>
      </p:sp>
      <p:pic>
        <p:nvPicPr>
          <p:cNvPr id="152579" name="Picture 4" descr="Fig03-30_Rewire"/>
          <p:cNvPicPr>
            <a:picLocks noChangeAspect="1" noChangeArrowheads="1"/>
          </p:cNvPicPr>
          <p:nvPr/>
        </p:nvPicPr>
        <p:blipFill>
          <a:blip r:embed="rId3" cstate="print"/>
          <a:srcRect/>
          <a:stretch>
            <a:fillRect/>
          </a:stretch>
        </p:blipFill>
        <p:spPr bwMode="auto">
          <a:xfrm>
            <a:off x="1476375" y="1322388"/>
            <a:ext cx="62642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CA" dirty="0" smtClean="0"/>
              <a:t>Virtual Wiring</a:t>
            </a:r>
            <a:endParaRPr lang="en-US" dirty="0" smtClean="0"/>
          </a:p>
        </p:txBody>
      </p:sp>
      <p:sp>
        <p:nvSpPr>
          <p:cNvPr id="153603" name="Rectangle 3"/>
          <p:cNvSpPr>
            <a:spLocks noGrp="1" noChangeArrowheads="1"/>
          </p:cNvSpPr>
          <p:nvPr>
            <p:ph idx="1"/>
          </p:nvPr>
        </p:nvSpPr>
        <p:spPr>
          <a:xfrm>
            <a:off x="457200" y="1285875"/>
            <a:ext cx="8229600" cy="4525963"/>
          </a:xfrm>
        </p:spPr>
        <p:txBody>
          <a:bodyPr/>
          <a:lstStyle/>
          <a:p>
            <a:r>
              <a:rPr lang="en-CA" dirty="0" smtClean="0"/>
              <a:t>Useful in large designs</a:t>
            </a:r>
          </a:p>
          <a:p>
            <a:r>
              <a:rPr lang="en-CA" dirty="0" smtClean="0"/>
              <a:t>Avoids unnecessary wires crossing the schematic</a:t>
            </a:r>
          </a:p>
          <a:p>
            <a:r>
              <a:rPr lang="en-CA" dirty="0" smtClean="0"/>
              <a:t>Give a net a name that already exists to create the virtual connection</a:t>
            </a:r>
          </a:p>
          <a:p>
            <a:r>
              <a:rPr lang="en-CA" dirty="0" smtClean="0"/>
              <a:t>Use Global or On-page connectors</a:t>
            </a:r>
          </a:p>
          <a:p>
            <a:pPr lvl="1">
              <a:buFont typeface="Arial Narrow" pitchFamily="34" charset="0"/>
              <a:buNone/>
            </a:pPr>
            <a:r>
              <a:rPr lang="en-CA" dirty="0" smtClean="0"/>
              <a:t>		Global  connectors are visible to the whole design</a:t>
            </a:r>
          </a:p>
          <a:p>
            <a:pPr lvl="1">
              <a:buFont typeface="Arial Narrow" pitchFamily="34" charset="0"/>
              <a:buNone/>
            </a:pPr>
            <a:r>
              <a:rPr lang="en-CA" dirty="0" smtClean="0"/>
              <a:t>		On-page connectors are visible to the sheet</a:t>
            </a:r>
          </a:p>
          <a:p>
            <a:pPr lvl="1">
              <a:buFont typeface="Arial Narrow" pitchFamily="34" charset="0"/>
              <a:buNone/>
            </a:pPr>
            <a:r>
              <a:rPr lang="en-CA" dirty="0" smtClean="0"/>
              <a:t>		On-page connectors may connect to Global connectors</a:t>
            </a:r>
          </a:p>
          <a:p>
            <a:endParaRPr lang="en-US" dirty="0" smtClean="0"/>
          </a:p>
        </p:txBody>
      </p:sp>
      <p:pic>
        <p:nvPicPr>
          <p:cNvPr id="153604" name="Picture 2"/>
          <p:cNvPicPr>
            <a:picLocks noChangeAspect="1" noChangeArrowheads="1"/>
          </p:cNvPicPr>
          <p:nvPr/>
        </p:nvPicPr>
        <p:blipFill>
          <a:blip r:embed="rId3" cstate="print"/>
          <a:srcRect/>
          <a:stretch>
            <a:fillRect/>
          </a:stretch>
        </p:blipFill>
        <p:spPr bwMode="auto">
          <a:xfrm>
            <a:off x="1011238" y="3343275"/>
            <a:ext cx="314325"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CA" dirty="0" smtClean="0"/>
              <a:t>Virtual Wiring</a:t>
            </a:r>
            <a:endParaRPr lang="en-US" dirty="0" smtClean="0"/>
          </a:p>
        </p:txBody>
      </p:sp>
      <p:pic>
        <p:nvPicPr>
          <p:cNvPr id="154627" name="Picture 5"/>
          <p:cNvPicPr>
            <a:picLocks noChangeAspect="1" noChangeArrowheads="1"/>
          </p:cNvPicPr>
          <p:nvPr/>
        </p:nvPicPr>
        <p:blipFill>
          <a:blip r:embed="rId3" cstate="print"/>
          <a:srcRect/>
          <a:stretch>
            <a:fillRect/>
          </a:stretch>
        </p:blipFill>
        <p:spPr bwMode="auto">
          <a:xfrm>
            <a:off x="1739900" y="2794000"/>
            <a:ext cx="4152900" cy="2724150"/>
          </a:xfrm>
          <a:prstGeom prst="rect">
            <a:avLst/>
          </a:prstGeom>
          <a:noFill/>
          <a:ln w="9525">
            <a:noFill/>
            <a:miter lim="800000"/>
            <a:headEnd/>
            <a:tailEnd/>
          </a:ln>
        </p:spPr>
      </p:pic>
      <p:pic>
        <p:nvPicPr>
          <p:cNvPr id="154628" name="Picture 2"/>
          <p:cNvPicPr>
            <a:picLocks noChangeAspect="1" noChangeArrowheads="1"/>
          </p:cNvPicPr>
          <p:nvPr/>
        </p:nvPicPr>
        <p:blipFill>
          <a:blip r:embed="rId4" cstate="print"/>
          <a:srcRect/>
          <a:stretch>
            <a:fillRect/>
          </a:stretch>
        </p:blipFill>
        <p:spPr bwMode="auto">
          <a:xfrm>
            <a:off x="274638" y="1677988"/>
            <a:ext cx="2238375" cy="1343025"/>
          </a:xfrm>
          <a:prstGeom prst="rect">
            <a:avLst/>
          </a:prstGeom>
          <a:noFill/>
          <a:ln w="9525">
            <a:noFill/>
            <a:miter lim="800000"/>
            <a:headEnd/>
            <a:tailEnd/>
          </a:ln>
        </p:spPr>
      </p:pic>
      <p:pic>
        <p:nvPicPr>
          <p:cNvPr id="154629" name="Picture 6"/>
          <p:cNvPicPr>
            <a:picLocks noChangeAspect="1" noChangeArrowheads="1"/>
          </p:cNvPicPr>
          <p:nvPr/>
        </p:nvPicPr>
        <p:blipFill>
          <a:blip r:embed="rId5" cstate="print"/>
          <a:srcRect/>
          <a:stretch>
            <a:fillRect/>
          </a:stretch>
        </p:blipFill>
        <p:spPr bwMode="auto">
          <a:xfrm>
            <a:off x="6181725" y="2446338"/>
            <a:ext cx="2962275" cy="2524125"/>
          </a:xfrm>
          <a:prstGeom prst="rect">
            <a:avLst/>
          </a:prstGeom>
          <a:noFill/>
          <a:ln w="9525">
            <a:noFill/>
            <a:miter lim="800000"/>
            <a:headEnd/>
            <a:tailEnd/>
          </a:ln>
        </p:spPr>
      </p:pic>
      <p:cxnSp>
        <p:nvCxnSpPr>
          <p:cNvPr id="10" name="Straight Connector 9"/>
          <p:cNvCxnSpPr/>
          <p:nvPr/>
        </p:nvCxnSpPr>
        <p:spPr>
          <a:xfrm rot="5400000">
            <a:off x="3905250" y="3838575"/>
            <a:ext cx="4076700" cy="0"/>
          </a:xfrm>
          <a:prstGeom prst="line">
            <a:avLst/>
          </a:prstGeom>
          <a:ln w="28575" cap="rnd" cmpd="dbl">
            <a:solidFill>
              <a:schemeClr val="tx1"/>
            </a:solidFill>
            <a:prstDash val="dash"/>
            <a:bevel/>
          </a:ln>
        </p:spPr>
        <p:style>
          <a:lnRef idx="1">
            <a:schemeClr val="accent1"/>
          </a:lnRef>
          <a:fillRef idx="0">
            <a:schemeClr val="accent1"/>
          </a:fillRef>
          <a:effectRef idx="0">
            <a:schemeClr val="accent1"/>
          </a:effectRef>
          <a:fontRef idx="minor">
            <a:schemeClr val="tx1"/>
          </a:fontRef>
        </p:style>
      </p:cxnSp>
      <p:sp>
        <p:nvSpPr>
          <p:cNvPr id="154631" name="TextBox 10"/>
          <p:cNvSpPr txBox="1">
            <a:spLocks noChangeArrowheads="1"/>
          </p:cNvSpPr>
          <p:nvPr/>
        </p:nvSpPr>
        <p:spPr bwMode="auto">
          <a:xfrm>
            <a:off x="5384800" y="1412875"/>
            <a:ext cx="1177925" cy="400050"/>
          </a:xfrm>
          <a:prstGeom prst="rect">
            <a:avLst/>
          </a:prstGeom>
          <a:noFill/>
          <a:ln w="9525">
            <a:noFill/>
            <a:miter lim="800000"/>
            <a:headEnd/>
            <a:tailEnd/>
          </a:ln>
        </p:spPr>
        <p:txBody>
          <a:bodyPr wrap="none">
            <a:spAutoFit/>
          </a:bodyPr>
          <a:lstStyle/>
          <a:p>
            <a:r>
              <a:rPr lang="en-CA" sz="2000" u="sng" dirty="0">
                <a:latin typeface="Arial Narrow" pitchFamily="34" charset="0"/>
              </a:rPr>
              <a:t>My Design</a:t>
            </a:r>
            <a:endParaRPr lang="en-US" sz="2000" u="sng" dirty="0">
              <a:latin typeface="Arial Narrow" pitchFamily="34" charset="0"/>
            </a:endParaRPr>
          </a:p>
        </p:txBody>
      </p:sp>
      <p:sp>
        <p:nvSpPr>
          <p:cNvPr id="154632" name="TextBox 11"/>
          <p:cNvSpPr txBox="1">
            <a:spLocks noChangeArrowheads="1"/>
          </p:cNvSpPr>
          <p:nvPr/>
        </p:nvSpPr>
        <p:spPr bwMode="auto">
          <a:xfrm>
            <a:off x="5041900" y="1870075"/>
            <a:ext cx="808038" cy="369888"/>
          </a:xfrm>
          <a:prstGeom prst="rect">
            <a:avLst/>
          </a:prstGeom>
          <a:noFill/>
          <a:ln w="9525">
            <a:noFill/>
            <a:miter lim="800000"/>
            <a:headEnd/>
            <a:tailEnd/>
          </a:ln>
        </p:spPr>
        <p:txBody>
          <a:bodyPr wrap="none">
            <a:spAutoFit/>
          </a:bodyPr>
          <a:lstStyle/>
          <a:p>
            <a:r>
              <a:rPr lang="en-CA" dirty="0">
                <a:latin typeface="Arial Narrow" pitchFamily="34" charset="0"/>
              </a:rPr>
              <a:t>Page X</a:t>
            </a:r>
            <a:endParaRPr lang="en-US" dirty="0">
              <a:latin typeface="Arial Narrow" pitchFamily="34" charset="0"/>
            </a:endParaRPr>
          </a:p>
        </p:txBody>
      </p:sp>
      <p:sp>
        <p:nvSpPr>
          <p:cNvPr id="154633" name="TextBox 12"/>
          <p:cNvSpPr txBox="1">
            <a:spLocks noChangeArrowheads="1"/>
          </p:cNvSpPr>
          <p:nvPr/>
        </p:nvSpPr>
        <p:spPr bwMode="auto">
          <a:xfrm>
            <a:off x="6057900" y="1870075"/>
            <a:ext cx="808038" cy="369888"/>
          </a:xfrm>
          <a:prstGeom prst="rect">
            <a:avLst/>
          </a:prstGeom>
          <a:noFill/>
          <a:ln w="9525">
            <a:noFill/>
            <a:miter lim="800000"/>
            <a:headEnd/>
            <a:tailEnd/>
          </a:ln>
        </p:spPr>
        <p:txBody>
          <a:bodyPr wrap="none">
            <a:spAutoFit/>
          </a:bodyPr>
          <a:lstStyle/>
          <a:p>
            <a:r>
              <a:rPr lang="en-CA" dirty="0">
                <a:latin typeface="Arial Narrow" pitchFamily="34" charset="0"/>
              </a:rPr>
              <a:t>Page Y</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n-CA" dirty="0" smtClean="0"/>
              <a:t>Lesson 1 Exercises</a:t>
            </a:r>
            <a:br>
              <a:rPr lang="en-CA" dirty="0" smtClean="0"/>
            </a:br>
            <a:r>
              <a:rPr lang="en-CA" dirty="0" smtClean="0"/>
              <a:t>Drawing a Schematic</a:t>
            </a:r>
            <a:endParaRPr lang="en-US" dirty="0" smtClean="0"/>
          </a:p>
        </p:txBody>
      </p:sp>
      <p:sp>
        <p:nvSpPr>
          <p:cNvPr id="155651" name="Rectangle 3"/>
          <p:cNvSpPr>
            <a:spLocks noGrp="1" noChangeArrowheads="1"/>
          </p:cNvSpPr>
          <p:nvPr>
            <p:ph idx="1"/>
          </p:nvPr>
        </p:nvSpPr>
        <p:spPr/>
        <p:txBody>
          <a:bodyPr/>
          <a:lstStyle/>
          <a:p>
            <a:pPr>
              <a:buFont typeface="Arial" charset="0"/>
              <a:buChar char="•"/>
            </a:pPr>
            <a:r>
              <a:rPr lang="en-CA" dirty="0" smtClean="0"/>
              <a:t>Set environment preferences</a:t>
            </a:r>
          </a:p>
          <a:p>
            <a:pPr>
              <a:buFont typeface="Arial" charset="0"/>
              <a:buChar char="•"/>
            </a:pPr>
            <a:r>
              <a:rPr lang="en-CA" dirty="0" smtClean="0"/>
              <a:t>Build and wire a filter circuit</a:t>
            </a:r>
          </a:p>
          <a:p>
            <a:pPr>
              <a:buFont typeface="Arial" charset="0"/>
              <a:buChar char="•"/>
            </a:pPr>
            <a:r>
              <a:rPr lang="en-CA" dirty="0" smtClean="0"/>
              <a:t>Use different methods for wiring</a:t>
            </a:r>
            <a:endParaRPr lang="en-US" dirty="0" smtClean="0"/>
          </a:p>
        </p:txBody>
      </p:sp>
      <p:sp>
        <p:nvSpPr>
          <p:cNvPr id="155652" name="Text Box 4"/>
          <p:cNvSpPr txBox="1">
            <a:spLocks noChangeArrowheads="1"/>
          </p:cNvSpPr>
          <p:nvPr/>
        </p:nvSpPr>
        <p:spPr bwMode="auto">
          <a:xfrm>
            <a:off x="541338" y="4475163"/>
            <a:ext cx="3332162"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1-1</a:t>
            </a:r>
            <a:endParaRPr lang="en-CA" dirty="0">
              <a:latin typeface="+mn-lt"/>
            </a:endParaRPr>
          </a:p>
          <a:p>
            <a:r>
              <a:rPr lang="en-CA" dirty="0">
                <a:latin typeface="+mn-lt"/>
              </a:rPr>
              <a:t>40 minutes</a:t>
            </a:r>
            <a:endParaRPr lang="en-US"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t>Contents</a:t>
            </a:r>
            <a:endParaRPr lang="en-US" dirty="0" smtClean="0"/>
          </a:p>
        </p:txBody>
      </p:sp>
      <p:graphicFrame>
        <p:nvGraphicFramePr>
          <p:cNvPr id="2" name="图示 1"/>
          <p:cNvGraphicFramePr/>
          <p:nvPr>
            <p:extLst>
              <p:ext uri="{D42A27DB-BD31-4B8C-83A1-F6EECF244321}">
                <p14:modId xmlns:p14="http://schemas.microsoft.com/office/powerpoint/2010/main" val="26788726"/>
              </p:ext>
            </p:extLst>
          </p:nvPr>
        </p:nvGraphicFramePr>
        <p:xfrm>
          <a:off x="-976544" y="1757779"/>
          <a:ext cx="10431261" cy="277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n-CA" dirty="0" smtClean="0"/>
              <a:t>Part</a:t>
            </a:r>
            <a:r>
              <a:rPr lang="en-CA" dirty="0" smtClean="0"/>
              <a:t> </a:t>
            </a:r>
            <a:r>
              <a:rPr lang="en-CA" dirty="0" smtClean="0"/>
              <a:t>2</a:t>
            </a:r>
            <a:br>
              <a:rPr lang="en-CA" dirty="0" smtClean="0"/>
            </a:br>
            <a:r>
              <a:rPr lang="en-CA" dirty="0" smtClean="0"/>
              <a:t>Simulation and Virtual Instruments</a:t>
            </a:r>
            <a:endParaRPr lang="en-US" dirty="0" smtClean="0"/>
          </a:p>
        </p:txBody>
      </p:sp>
      <p:sp>
        <p:nvSpPr>
          <p:cNvPr id="156675" name="Rectangle 3"/>
          <p:cNvSpPr>
            <a:spLocks noGrp="1" noChangeArrowheads="1"/>
          </p:cNvSpPr>
          <p:nvPr>
            <p:ph sz="quarter" idx="10"/>
          </p:nvPr>
        </p:nvSpPr>
        <p:spPr/>
        <p:txBody>
          <a:bodyPr/>
          <a:lstStyle/>
          <a:p>
            <a:r>
              <a:rPr lang="en-CA" dirty="0" smtClean="0"/>
              <a:t>Interactive simulation settings</a:t>
            </a:r>
          </a:p>
          <a:p>
            <a:r>
              <a:rPr lang="en-CA" dirty="0" smtClean="0"/>
              <a:t>Virtual instruments</a:t>
            </a:r>
          </a:p>
          <a:p>
            <a:r>
              <a:rPr lang="en-CA" dirty="0" smtClean="0"/>
              <a:t>Probes</a:t>
            </a:r>
          </a:p>
          <a:p>
            <a:r>
              <a:rPr lang="en-CA" dirty="0" smtClean="0"/>
              <a:t>Circuit Wizards</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CA" dirty="0" smtClean="0"/>
              <a:t>Multisim Treats Simulation Differently</a:t>
            </a:r>
            <a:endParaRPr lang="en-US" dirty="0" smtClean="0"/>
          </a:p>
        </p:txBody>
      </p:sp>
      <p:sp>
        <p:nvSpPr>
          <p:cNvPr id="157699" name="Rectangle 3"/>
          <p:cNvSpPr>
            <a:spLocks noGrp="1" noChangeArrowheads="1"/>
          </p:cNvSpPr>
          <p:nvPr>
            <p:ph idx="1"/>
          </p:nvPr>
        </p:nvSpPr>
        <p:spPr/>
        <p:txBody>
          <a:bodyPr/>
          <a:lstStyle/>
          <a:p>
            <a:r>
              <a:rPr lang="en-CA" dirty="0" smtClean="0"/>
              <a:t>Most users are not experts in simulation</a:t>
            </a:r>
          </a:p>
          <a:p>
            <a:r>
              <a:rPr lang="en-CA" dirty="0" smtClean="0"/>
              <a:t>User wants the benefit of simulation without having to know the details of SPICE</a:t>
            </a:r>
          </a:p>
          <a:p>
            <a:r>
              <a:rPr lang="en-CA" dirty="0" smtClean="0"/>
              <a:t>Netlist is hidden from the main schematic, visible through the </a:t>
            </a:r>
            <a:r>
              <a:rPr lang="en-CA" b="1" dirty="0" smtClean="0"/>
              <a:t>SPICE Netlist Viewer</a:t>
            </a:r>
          </a:p>
          <a:p>
            <a:r>
              <a:rPr lang="en-CA" dirty="0" smtClean="0"/>
              <a:t>If you want to use advanced SPICE syntax you can, using the </a:t>
            </a:r>
            <a:r>
              <a:rPr lang="en-CA" b="1" dirty="0" smtClean="0"/>
              <a:t>Arbitrary SPICE Block </a:t>
            </a:r>
            <a:r>
              <a:rPr lang="en-CA" dirty="0" smtClean="0"/>
              <a:t>or the </a:t>
            </a:r>
            <a:r>
              <a:rPr lang="en-CA" b="1" dirty="0" smtClean="0"/>
              <a:t>XSPICE Command Line</a:t>
            </a:r>
            <a:endParaRPr lang="en-US"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CA" dirty="0" smtClean="0"/>
              <a:t>Types of Simulation</a:t>
            </a:r>
            <a:endParaRPr lang="en-US" dirty="0" smtClean="0"/>
          </a:p>
        </p:txBody>
      </p:sp>
      <p:sp>
        <p:nvSpPr>
          <p:cNvPr id="158723" name="Rectangle 3"/>
          <p:cNvSpPr>
            <a:spLocks noGrp="1" noChangeArrowheads="1"/>
          </p:cNvSpPr>
          <p:nvPr>
            <p:ph idx="1"/>
          </p:nvPr>
        </p:nvSpPr>
        <p:spPr/>
        <p:txBody>
          <a:bodyPr/>
          <a:lstStyle/>
          <a:p>
            <a:r>
              <a:rPr lang="en-CA" dirty="0" smtClean="0"/>
              <a:t>Multisim supports the following types of simulation:</a:t>
            </a:r>
          </a:p>
          <a:p>
            <a:pPr lvl="1"/>
            <a:r>
              <a:rPr lang="en-CA" dirty="0" smtClean="0"/>
              <a:t>SPICE / XSPICE / PSPICE</a:t>
            </a:r>
            <a:r>
              <a:rPr lang="en-CA" baseline="30000" dirty="0" smtClean="0"/>
              <a:t>1</a:t>
            </a:r>
          </a:p>
          <a:p>
            <a:pPr lvl="1"/>
            <a:r>
              <a:rPr lang="en-CA" dirty="0" smtClean="0"/>
              <a:t>MCU / RF</a:t>
            </a:r>
          </a:p>
          <a:p>
            <a:r>
              <a:rPr lang="en-CA" dirty="0" smtClean="0"/>
              <a:t>  Code Modeling</a:t>
            </a:r>
          </a:p>
          <a:p>
            <a:r>
              <a:rPr lang="en-CA" dirty="0" smtClean="0"/>
              <a:t>Multisim supports these types of simulation individually as well as together using a unique patented co-simulation technology.</a:t>
            </a:r>
            <a:endParaRPr lang="en-US" dirty="0" smtClean="0"/>
          </a:p>
        </p:txBody>
      </p:sp>
      <p:sp>
        <p:nvSpPr>
          <p:cNvPr id="158724" name="Text Box 4"/>
          <p:cNvSpPr txBox="1">
            <a:spLocks noChangeArrowheads="1"/>
          </p:cNvSpPr>
          <p:nvPr/>
        </p:nvSpPr>
        <p:spPr bwMode="auto">
          <a:xfrm>
            <a:off x="484188" y="5287963"/>
            <a:ext cx="7964487" cy="646331"/>
          </a:xfrm>
          <a:prstGeom prst="rect">
            <a:avLst/>
          </a:prstGeom>
          <a:noFill/>
          <a:ln w="9525">
            <a:noFill/>
            <a:miter lim="800000"/>
            <a:headEnd/>
            <a:tailEnd/>
          </a:ln>
        </p:spPr>
        <p:txBody>
          <a:bodyPr wrap="square">
            <a:spAutoFit/>
          </a:bodyPr>
          <a:lstStyle/>
          <a:p>
            <a:r>
              <a:rPr lang="en-CA" b="1" baseline="30000" dirty="0">
                <a:latin typeface="+mn-lt"/>
              </a:rPr>
              <a:t>1</a:t>
            </a:r>
            <a:r>
              <a:rPr lang="en-CA" dirty="0">
                <a:latin typeface="+mn-lt"/>
              </a:rPr>
              <a:t> Most PSPICE models will work with no problems, if you have a model that doesn’t, contact Support.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CA" dirty="0" smtClean="0"/>
              <a:t>Simulation Models</a:t>
            </a:r>
            <a:endParaRPr lang="en-US" dirty="0" smtClean="0"/>
          </a:p>
        </p:txBody>
      </p:sp>
      <p:sp>
        <p:nvSpPr>
          <p:cNvPr id="159747" name="Rectangle 3"/>
          <p:cNvSpPr>
            <a:spLocks noGrp="1" noChangeArrowheads="1"/>
          </p:cNvSpPr>
          <p:nvPr>
            <p:ph idx="1"/>
          </p:nvPr>
        </p:nvSpPr>
        <p:spPr/>
        <p:txBody>
          <a:bodyPr/>
          <a:lstStyle/>
          <a:p>
            <a:r>
              <a:rPr lang="en-CA" dirty="0" smtClean="0"/>
              <a:t>SPICE model is required to simulate a component</a:t>
            </a:r>
          </a:p>
          <a:p>
            <a:r>
              <a:rPr lang="en-CA" dirty="0" smtClean="0"/>
              <a:t>SPICE models are usually available from manufacturers</a:t>
            </a:r>
          </a:p>
          <a:p>
            <a:r>
              <a:rPr lang="en-CA" dirty="0" smtClean="0"/>
              <a:t>Accuracy of simulation is directly tied to the complexity of a model</a:t>
            </a:r>
          </a:p>
          <a:p>
            <a:r>
              <a:rPr lang="en-CA" dirty="0" smtClean="0"/>
              <a:t>Not all components have a SPICE model</a:t>
            </a:r>
          </a:p>
          <a:p>
            <a:pPr lvl="1"/>
            <a:endParaRPr lang="en-CA" dirty="0" smtClean="0"/>
          </a:p>
          <a:p>
            <a:pPr marL="0" indent="0">
              <a:buFont typeface="Arial" charset="0"/>
              <a:buNone/>
            </a:pPr>
            <a:endParaRPr lang="en-CA" dirty="0" smtClean="0"/>
          </a:p>
          <a:p>
            <a:pPr marL="0" indent="0">
              <a:buFont typeface="Arial" charset="0"/>
              <a:buNone/>
            </a:pPr>
            <a:r>
              <a:rPr lang="en-CA" dirty="0" smtClean="0"/>
              <a:t>In this course, SPICE models also refer to XSPICE, PSPICE and Code Modeling in most cases.</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652463" y="2633664"/>
            <a:ext cx="3406667" cy="3553334"/>
          </a:xfrm>
          <a:prstGeom prst="rect">
            <a:avLst/>
          </a:prstGeom>
          <a:noFill/>
          <a:ln w="9525">
            <a:noFill/>
            <a:miter lim="800000"/>
            <a:headEnd/>
            <a:tailEnd/>
          </a:ln>
        </p:spPr>
      </p:pic>
      <p:sp>
        <p:nvSpPr>
          <p:cNvPr id="160770" name="Rectangle 2"/>
          <p:cNvSpPr>
            <a:spLocks noGrp="1" noChangeArrowheads="1"/>
          </p:cNvSpPr>
          <p:nvPr>
            <p:ph type="title"/>
          </p:nvPr>
        </p:nvSpPr>
        <p:spPr/>
        <p:txBody>
          <a:bodyPr/>
          <a:lstStyle/>
          <a:p>
            <a:r>
              <a:rPr lang="en-CA" dirty="0" smtClean="0"/>
              <a:t>Multiple Models Available</a:t>
            </a:r>
            <a:endParaRPr lang="en-US" dirty="0" smtClean="0"/>
          </a:p>
        </p:txBody>
      </p:sp>
      <p:sp>
        <p:nvSpPr>
          <p:cNvPr id="160771" name="Rectangle 3"/>
          <p:cNvSpPr>
            <a:spLocks noGrp="1" noChangeArrowheads="1"/>
          </p:cNvSpPr>
          <p:nvPr>
            <p:ph idx="1"/>
          </p:nvPr>
        </p:nvSpPr>
        <p:spPr/>
        <p:txBody>
          <a:bodyPr/>
          <a:lstStyle/>
          <a:p>
            <a:r>
              <a:rPr lang="en-CA" dirty="0" smtClean="0"/>
              <a:t>Some components offer more than one model</a:t>
            </a:r>
          </a:p>
          <a:p>
            <a:r>
              <a:rPr lang="en-CA" dirty="0" smtClean="0"/>
              <a:t>Higher level models simulate more sophisticated or unique effects of the component’s behavior</a:t>
            </a:r>
            <a:endParaRPr lang="en-US" dirty="0" smtClean="0"/>
          </a:p>
        </p:txBody>
      </p:sp>
      <p:sp>
        <p:nvSpPr>
          <p:cNvPr id="14" name="Rounded Rectangle 13"/>
          <p:cNvSpPr/>
          <p:nvPr/>
        </p:nvSpPr>
        <p:spPr>
          <a:xfrm>
            <a:off x="2409825" y="4648200"/>
            <a:ext cx="1714500" cy="514350"/>
          </a:xfrm>
          <a:prstGeom prst="roundRect">
            <a:avLst/>
          </a:prstGeom>
          <a:solidFill>
            <a:srgbClr val="C00000">
              <a:alpha val="14902"/>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Arrow Connector 15"/>
          <p:cNvCxnSpPr>
            <a:stCxn id="14" idx="3"/>
          </p:cNvCxnSpPr>
          <p:nvPr/>
        </p:nvCxnSpPr>
        <p:spPr>
          <a:xfrm flipV="1">
            <a:off x="4124325" y="4305301"/>
            <a:ext cx="1504950" cy="60007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8197" name="Picture 5"/>
          <p:cNvPicPr>
            <a:picLocks noChangeAspect="1" noChangeArrowheads="1"/>
          </p:cNvPicPr>
          <p:nvPr/>
        </p:nvPicPr>
        <p:blipFill>
          <a:blip r:embed="rId4" cstate="print"/>
          <a:srcRect/>
          <a:stretch>
            <a:fillRect/>
          </a:stretch>
        </p:blipFill>
        <p:spPr bwMode="auto">
          <a:xfrm>
            <a:off x="5605463" y="3833813"/>
            <a:ext cx="1952625" cy="8286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Simulation</a:t>
            </a:r>
            <a:endParaRPr lang="en-US" dirty="0"/>
          </a:p>
        </p:txBody>
      </p:sp>
      <p:sp>
        <p:nvSpPr>
          <p:cNvPr id="3" name="Content Placeholder 2"/>
          <p:cNvSpPr>
            <a:spLocks noGrp="1"/>
          </p:cNvSpPr>
          <p:nvPr>
            <p:ph idx="1"/>
          </p:nvPr>
        </p:nvSpPr>
        <p:spPr/>
        <p:txBody>
          <a:bodyPr/>
          <a:lstStyle/>
          <a:p>
            <a:r>
              <a:rPr lang="en-US" dirty="0" smtClean="0"/>
              <a:t>Set the simulation to </a:t>
            </a:r>
            <a:r>
              <a:rPr lang="en-US" b="1" dirty="0" smtClean="0"/>
              <a:t>Interactive </a:t>
            </a:r>
            <a:r>
              <a:rPr lang="en-US" dirty="0" smtClean="0"/>
              <a:t>on the toolbar</a:t>
            </a:r>
            <a:endParaRPr lang="en-US" b="1" dirty="0" smtClean="0"/>
          </a:p>
          <a:p>
            <a:endParaRPr lang="en-US" b="1" dirty="0" smtClean="0"/>
          </a:p>
          <a:p>
            <a:r>
              <a:rPr lang="en-US" dirty="0" smtClean="0"/>
              <a:t>Set simulation to Interactive when:</a:t>
            </a:r>
          </a:p>
          <a:p>
            <a:pPr lvl="1"/>
            <a:r>
              <a:rPr lang="en-US" dirty="0" smtClean="0"/>
              <a:t>Using virtual instruments </a:t>
            </a:r>
          </a:p>
          <a:p>
            <a:pPr lvl="1"/>
            <a:r>
              <a:rPr lang="en-US" dirty="0" smtClean="0"/>
              <a:t>Using interactive  components</a:t>
            </a:r>
          </a:p>
          <a:p>
            <a:pPr lvl="1"/>
            <a:r>
              <a:rPr lang="en-US" dirty="0" smtClean="0"/>
              <a:t>Viewing results from  probes, LEDs and so on</a:t>
            </a:r>
          </a:p>
        </p:txBody>
      </p:sp>
      <p:pic>
        <p:nvPicPr>
          <p:cNvPr id="1028" name="Picture 4"/>
          <p:cNvPicPr>
            <a:picLocks noChangeAspect="1" noChangeArrowheads="1"/>
          </p:cNvPicPr>
          <p:nvPr/>
        </p:nvPicPr>
        <p:blipFill>
          <a:blip r:embed="rId2" cstate="print"/>
          <a:srcRect/>
          <a:stretch>
            <a:fillRect/>
          </a:stretch>
        </p:blipFill>
        <p:spPr bwMode="auto">
          <a:xfrm>
            <a:off x="1253567" y="4367089"/>
            <a:ext cx="1076325" cy="990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265321" y="4782967"/>
            <a:ext cx="851443" cy="654007"/>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052193" y="4776274"/>
            <a:ext cx="762000" cy="54292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6749621" y="3975528"/>
            <a:ext cx="1847850" cy="184785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2726798" y="1615252"/>
            <a:ext cx="3020860" cy="367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CA" dirty="0" smtClean="0"/>
              <a:t>Observing a Circuit Simulation</a:t>
            </a:r>
            <a:endParaRPr lang="en-US" dirty="0" smtClean="0"/>
          </a:p>
        </p:txBody>
      </p:sp>
      <p:sp>
        <p:nvSpPr>
          <p:cNvPr id="161795" name="Rectangle 3"/>
          <p:cNvSpPr>
            <a:spLocks noGrp="1" noChangeArrowheads="1"/>
          </p:cNvSpPr>
          <p:nvPr>
            <p:ph idx="1"/>
          </p:nvPr>
        </p:nvSpPr>
        <p:spPr/>
        <p:txBody>
          <a:bodyPr/>
          <a:lstStyle/>
          <a:p>
            <a:r>
              <a:rPr lang="en-CA" dirty="0" smtClean="0"/>
              <a:t>Start/Pause/Stop functions</a:t>
            </a:r>
            <a:endParaRPr lang="en-US" dirty="0" smtClean="0"/>
          </a:p>
          <a:p>
            <a:r>
              <a:rPr lang="en-CA" dirty="0" smtClean="0"/>
              <a:t>Animated parts</a:t>
            </a:r>
          </a:p>
          <a:p>
            <a:r>
              <a:rPr lang="en-CA" dirty="0" smtClean="0"/>
              <a:t>Virtual Instruments</a:t>
            </a:r>
          </a:p>
          <a:p>
            <a:r>
              <a:rPr lang="en-CA" dirty="0" smtClean="0"/>
              <a:t>Analyses and Graphs</a:t>
            </a:r>
          </a:p>
        </p:txBody>
      </p:sp>
      <p:pic>
        <p:nvPicPr>
          <p:cNvPr id="161796" name="Picture 4"/>
          <p:cNvPicPr>
            <a:picLocks noChangeAspect="1" noChangeArrowheads="1"/>
          </p:cNvPicPr>
          <p:nvPr/>
        </p:nvPicPr>
        <p:blipFill>
          <a:blip r:embed="rId3" cstate="print"/>
          <a:srcRect/>
          <a:stretch>
            <a:fillRect/>
          </a:stretch>
        </p:blipFill>
        <p:spPr bwMode="auto">
          <a:xfrm>
            <a:off x="4778375" y="1785938"/>
            <a:ext cx="360363" cy="344487"/>
          </a:xfrm>
          <a:prstGeom prst="rect">
            <a:avLst/>
          </a:prstGeom>
          <a:noFill/>
          <a:ln w="9525">
            <a:noFill/>
            <a:miter lim="800000"/>
            <a:headEnd/>
            <a:tailEnd/>
          </a:ln>
        </p:spPr>
      </p:pic>
      <p:pic>
        <p:nvPicPr>
          <p:cNvPr id="161797" name="Picture 5"/>
          <p:cNvPicPr>
            <a:picLocks noChangeAspect="1" noChangeArrowheads="1"/>
          </p:cNvPicPr>
          <p:nvPr/>
        </p:nvPicPr>
        <p:blipFill>
          <a:blip r:embed="rId4" cstate="print"/>
          <a:srcRect/>
          <a:stretch>
            <a:fillRect/>
          </a:stretch>
        </p:blipFill>
        <p:spPr bwMode="auto">
          <a:xfrm>
            <a:off x="5210175" y="1785938"/>
            <a:ext cx="360363" cy="344487"/>
          </a:xfrm>
          <a:prstGeom prst="rect">
            <a:avLst/>
          </a:prstGeom>
          <a:noFill/>
          <a:ln w="9525">
            <a:noFill/>
            <a:miter lim="800000"/>
            <a:headEnd/>
            <a:tailEnd/>
          </a:ln>
        </p:spPr>
      </p:pic>
      <p:pic>
        <p:nvPicPr>
          <p:cNvPr id="161798" name="Picture 6"/>
          <p:cNvPicPr>
            <a:picLocks noChangeAspect="1" noChangeArrowheads="1"/>
          </p:cNvPicPr>
          <p:nvPr/>
        </p:nvPicPr>
        <p:blipFill>
          <a:blip r:embed="rId5" cstate="print"/>
          <a:srcRect/>
          <a:stretch>
            <a:fillRect/>
          </a:stretch>
        </p:blipFill>
        <p:spPr bwMode="auto">
          <a:xfrm>
            <a:off x="5643563" y="1785938"/>
            <a:ext cx="360362" cy="344487"/>
          </a:xfrm>
          <a:prstGeom prst="rect">
            <a:avLst/>
          </a:prstGeom>
          <a:noFill/>
          <a:ln w="9525">
            <a:noFill/>
            <a:miter lim="800000"/>
            <a:headEnd/>
            <a:tailEnd/>
          </a:ln>
        </p:spPr>
      </p:pic>
      <p:pic>
        <p:nvPicPr>
          <p:cNvPr id="161799" name="Picture 8"/>
          <p:cNvPicPr>
            <a:picLocks noChangeAspect="1" noChangeArrowheads="1"/>
          </p:cNvPicPr>
          <p:nvPr/>
        </p:nvPicPr>
        <p:blipFill>
          <a:blip r:embed="rId6" cstate="print"/>
          <a:srcRect/>
          <a:stretch>
            <a:fillRect/>
          </a:stretch>
        </p:blipFill>
        <p:spPr bwMode="auto">
          <a:xfrm>
            <a:off x="4786313" y="2357438"/>
            <a:ext cx="1368425" cy="1144587"/>
          </a:xfrm>
          <a:prstGeom prst="rect">
            <a:avLst/>
          </a:prstGeom>
          <a:noFill/>
          <a:ln w="9525">
            <a:noFill/>
            <a:miter lim="800000"/>
            <a:headEnd/>
            <a:tailEnd/>
          </a:ln>
        </p:spPr>
      </p:pic>
      <p:pic>
        <p:nvPicPr>
          <p:cNvPr id="161800" name="Picture 10"/>
          <p:cNvPicPr>
            <a:picLocks noChangeAspect="1" noChangeArrowheads="1"/>
          </p:cNvPicPr>
          <p:nvPr/>
        </p:nvPicPr>
        <p:blipFill>
          <a:blip r:embed="rId7" cstate="print"/>
          <a:srcRect/>
          <a:stretch>
            <a:fillRect/>
          </a:stretch>
        </p:blipFill>
        <p:spPr bwMode="auto">
          <a:xfrm>
            <a:off x="7215188" y="1643063"/>
            <a:ext cx="904875" cy="1762125"/>
          </a:xfrm>
          <a:prstGeom prst="rect">
            <a:avLst/>
          </a:prstGeom>
          <a:noFill/>
          <a:ln w="9525">
            <a:noFill/>
            <a:miter lim="800000"/>
            <a:headEnd/>
            <a:tailEnd/>
          </a:ln>
        </p:spPr>
      </p:pic>
      <p:pic>
        <p:nvPicPr>
          <p:cNvPr id="2050" name="Picture 2" descr="C:\Users\fdomingu\Desktop\Course Update\NEW Multisim Files\Presentation\Screenshots\png\S 56.png"/>
          <p:cNvPicPr>
            <a:picLocks noChangeAspect="1" noChangeArrowheads="1"/>
          </p:cNvPicPr>
          <p:nvPr/>
        </p:nvPicPr>
        <p:blipFill>
          <a:blip r:embed="rId8" cstate="print"/>
          <a:srcRect/>
          <a:stretch>
            <a:fillRect/>
          </a:stretch>
        </p:blipFill>
        <p:spPr bwMode="auto">
          <a:xfrm>
            <a:off x="828675" y="3754589"/>
            <a:ext cx="2965547" cy="2368246"/>
          </a:xfrm>
          <a:prstGeom prst="rect">
            <a:avLst/>
          </a:prstGeom>
          <a:noFill/>
        </p:spPr>
      </p:pic>
      <p:pic>
        <p:nvPicPr>
          <p:cNvPr id="2051" name="Picture 3"/>
          <p:cNvPicPr>
            <a:picLocks noChangeAspect="1" noChangeArrowheads="1"/>
          </p:cNvPicPr>
          <p:nvPr/>
        </p:nvPicPr>
        <p:blipFill>
          <a:blip r:embed="rId9" cstate="print"/>
          <a:srcRect/>
          <a:stretch>
            <a:fillRect/>
          </a:stretch>
        </p:blipFill>
        <p:spPr bwMode="auto">
          <a:xfrm>
            <a:off x="4886326" y="3759994"/>
            <a:ext cx="303260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CA" dirty="0" smtClean="0"/>
              <a:t>Creating Circuits for Simulation</a:t>
            </a:r>
            <a:endParaRPr lang="en-US" dirty="0" smtClean="0"/>
          </a:p>
        </p:txBody>
      </p:sp>
      <p:sp>
        <p:nvSpPr>
          <p:cNvPr id="162819" name="Rectangle 3"/>
          <p:cNvSpPr>
            <a:spLocks noGrp="1" noChangeArrowheads="1"/>
          </p:cNvSpPr>
          <p:nvPr>
            <p:ph idx="1"/>
          </p:nvPr>
        </p:nvSpPr>
        <p:spPr/>
        <p:txBody>
          <a:bodyPr/>
          <a:lstStyle/>
          <a:p>
            <a:r>
              <a:rPr lang="en-CA" dirty="0" smtClean="0"/>
              <a:t>Use parts with models</a:t>
            </a:r>
          </a:p>
          <a:p>
            <a:r>
              <a:rPr lang="en-CA" dirty="0" smtClean="0"/>
              <a:t>Add models to part without models</a:t>
            </a:r>
          </a:p>
          <a:p>
            <a:r>
              <a:rPr lang="en-CA" dirty="0" smtClean="0"/>
              <a:t>Place sources and ground</a:t>
            </a:r>
          </a:p>
          <a:p>
            <a:r>
              <a:rPr lang="en-CA" dirty="0" smtClean="0"/>
              <a:t>Use </a:t>
            </a:r>
            <a:r>
              <a:rPr lang="en-CA" b="1" dirty="0" smtClean="0"/>
              <a:t>Circuit Wizards</a:t>
            </a:r>
          </a:p>
          <a:p>
            <a:pPr lvl="1"/>
            <a:r>
              <a:rPr lang="en-CA" dirty="0" smtClean="0"/>
              <a:t>555 Timer</a:t>
            </a:r>
          </a:p>
          <a:p>
            <a:pPr lvl="1"/>
            <a:r>
              <a:rPr lang="en-CA" dirty="0" smtClean="0"/>
              <a:t>Filter</a:t>
            </a:r>
          </a:p>
          <a:p>
            <a:pPr lvl="1"/>
            <a:r>
              <a:rPr lang="en-CA" dirty="0" smtClean="0"/>
              <a:t>Opamp</a:t>
            </a:r>
          </a:p>
          <a:p>
            <a:pPr lvl="1"/>
            <a:r>
              <a:rPr lang="en-CA" dirty="0" smtClean="0"/>
              <a:t>CE BJT Amplifier</a:t>
            </a:r>
          </a:p>
          <a:p>
            <a:pPr lvl="2"/>
            <a:endParaRPr lang="en-CA" b="1" dirty="0" smtClean="0"/>
          </a:p>
          <a:p>
            <a:pPr>
              <a:buFont typeface="Wingdings" pitchFamily="2" charset="2"/>
              <a:buNone/>
            </a:pP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CA" dirty="0" smtClean="0"/>
              <a:t>Simulation with Real-world Signals</a:t>
            </a:r>
            <a:endParaRPr lang="en-US" dirty="0" smtClean="0"/>
          </a:p>
        </p:txBody>
      </p:sp>
      <p:sp>
        <p:nvSpPr>
          <p:cNvPr id="115715" name="Rectangle 3"/>
          <p:cNvSpPr>
            <a:spLocks noGrp="1" noChangeArrowheads="1"/>
          </p:cNvSpPr>
          <p:nvPr>
            <p:ph idx="1"/>
          </p:nvPr>
        </p:nvSpPr>
        <p:spPr/>
        <p:txBody>
          <a:bodyPr/>
          <a:lstStyle/>
          <a:p>
            <a:pPr marL="0" indent="0">
              <a:buNone/>
            </a:pPr>
            <a:r>
              <a:rPr lang="en-CA" dirty="0" smtClean="0"/>
              <a:t>Integrating NI measurement &amp; automation products into the design stage allows real-world stimuli to be used</a:t>
            </a:r>
          </a:p>
          <a:p>
            <a:endParaRPr lang="en-CA" dirty="0" smtClean="0"/>
          </a:p>
          <a:p>
            <a:endParaRPr lang="en-CA" dirty="0" smtClean="0"/>
          </a:p>
          <a:p>
            <a:endParaRPr lang="en-CA" dirty="0" smtClean="0"/>
          </a:p>
          <a:p>
            <a:endParaRPr lang="en-CA" dirty="0" smtClean="0"/>
          </a:p>
          <a:p>
            <a:endParaRPr lang="en-CA" dirty="0" smtClean="0"/>
          </a:p>
          <a:p>
            <a:endParaRPr lang="en-CA" dirty="0" smtClean="0"/>
          </a:p>
          <a:p>
            <a:pPr lvl="1"/>
            <a:r>
              <a:rPr lang="en-CA" dirty="0" smtClean="0"/>
              <a:t>Automate testing and validation of design</a:t>
            </a:r>
            <a:endParaRPr lang="en-US" dirty="0"/>
          </a:p>
        </p:txBody>
      </p:sp>
      <p:pic>
        <p:nvPicPr>
          <p:cNvPr id="163844" name="Picture 5" descr="gridtFlow"/>
          <p:cNvPicPr>
            <a:picLocks noChangeAspect="1" noChangeArrowheads="1"/>
          </p:cNvPicPr>
          <p:nvPr/>
        </p:nvPicPr>
        <p:blipFill>
          <a:blip r:embed="rId3" cstate="print"/>
          <a:srcRect/>
          <a:stretch>
            <a:fillRect/>
          </a:stretch>
        </p:blipFill>
        <p:spPr bwMode="auto">
          <a:xfrm>
            <a:off x="830263" y="2571750"/>
            <a:ext cx="7670800"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p:cNvPicPr>
            <a:picLocks noChangeAspect="1" noChangeArrowheads="1"/>
          </p:cNvPicPr>
          <p:nvPr/>
        </p:nvPicPr>
        <p:blipFill>
          <a:blip r:embed="rId3" cstate="print"/>
          <a:srcRect/>
          <a:stretch>
            <a:fillRect/>
          </a:stretch>
        </p:blipFill>
        <p:spPr bwMode="auto">
          <a:xfrm>
            <a:off x="4114800" y="2586038"/>
            <a:ext cx="1666875" cy="942975"/>
          </a:xfrm>
          <a:prstGeom prst="rect">
            <a:avLst/>
          </a:prstGeom>
          <a:noFill/>
          <a:ln w="9525">
            <a:noFill/>
            <a:miter lim="800000"/>
            <a:headEnd/>
            <a:tailEnd/>
          </a:ln>
        </p:spPr>
      </p:pic>
      <p:sp>
        <p:nvSpPr>
          <p:cNvPr id="164866" name="Rectangle 2"/>
          <p:cNvSpPr>
            <a:spLocks noGrp="1" noChangeArrowheads="1"/>
          </p:cNvSpPr>
          <p:nvPr>
            <p:ph type="title"/>
          </p:nvPr>
        </p:nvSpPr>
        <p:spPr/>
        <p:txBody>
          <a:bodyPr/>
          <a:lstStyle/>
          <a:p>
            <a:r>
              <a:rPr lang="en-CA" dirty="0" smtClean="0"/>
              <a:t>LabVIEW and LabVIEW SignalExpress</a:t>
            </a:r>
            <a:endParaRPr lang="en-US" dirty="0" smtClean="0"/>
          </a:p>
        </p:txBody>
      </p:sp>
      <p:sp>
        <p:nvSpPr>
          <p:cNvPr id="116739" name="Rectangle 3"/>
          <p:cNvSpPr>
            <a:spLocks noGrp="1" noChangeArrowheads="1"/>
          </p:cNvSpPr>
          <p:nvPr>
            <p:ph sz="half" idx="1"/>
          </p:nvPr>
        </p:nvSpPr>
        <p:spPr/>
        <p:txBody>
          <a:bodyPr>
            <a:normAutofit fontScale="92500" lnSpcReduction="20000"/>
          </a:bodyPr>
          <a:lstStyle/>
          <a:p>
            <a:r>
              <a:rPr lang="en-CA" dirty="0" smtClean="0"/>
              <a:t>Use LVM and TDM files with real-world data as input signals</a:t>
            </a:r>
          </a:p>
          <a:p>
            <a:r>
              <a:rPr lang="en-CA" dirty="0" smtClean="0"/>
              <a:t>Create and use custom LabVIEW VIs in your circuits</a:t>
            </a:r>
          </a:p>
          <a:p>
            <a:pPr lvl="1"/>
            <a:r>
              <a:rPr lang="en-CA" dirty="0" smtClean="0"/>
              <a:t>Input data</a:t>
            </a:r>
          </a:p>
          <a:p>
            <a:pPr lvl="1"/>
            <a:r>
              <a:rPr lang="en-CA" dirty="0" smtClean="0"/>
              <a:t>Output data</a:t>
            </a:r>
          </a:p>
          <a:p>
            <a:pPr lvl="1"/>
            <a:r>
              <a:rPr lang="en-CA" dirty="0" smtClean="0"/>
              <a:t>Input/Output</a:t>
            </a:r>
          </a:p>
          <a:p>
            <a:r>
              <a:rPr lang="en-CA" dirty="0" smtClean="0"/>
              <a:t>Save simulation data as LVM files</a:t>
            </a:r>
          </a:p>
          <a:p>
            <a:r>
              <a:rPr lang="en-CA" dirty="0" smtClean="0"/>
              <a:t>Overlay simulation data with measurement results</a:t>
            </a:r>
          </a:p>
          <a:p>
            <a:r>
              <a:rPr lang="en-CA" dirty="0" smtClean="0"/>
              <a:t>Verify simulation model accuracy</a:t>
            </a:r>
            <a:endParaRPr lang="en-US" dirty="0"/>
          </a:p>
        </p:txBody>
      </p:sp>
      <p:sp>
        <p:nvSpPr>
          <p:cNvPr id="10" name="Content Placeholder 9"/>
          <p:cNvSpPr>
            <a:spLocks noGrp="1"/>
          </p:cNvSpPr>
          <p:nvPr>
            <p:ph sz="half" idx="2"/>
          </p:nvPr>
        </p:nvSpPr>
        <p:spPr/>
        <p:txBody>
          <a:bodyPr>
            <a:normAutofit fontScale="92500" lnSpcReduction="20000"/>
          </a:bodyPr>
          <a:lstStyle/>
          <a:p>
            <a:endParaRPr lang="en-US" dirty="0"/>
          </a:p>
        </p:txBody>
      </p:sp>
      <p:pic>
        <p:nvPicPr>
          <p:cNvPr id="164868" name="Picture 4"/>
          <p:cNvPicPr>
            <a:picLocks noChangeAspect="1" noChangeArrowheads="1"/>
          </p:cNvPicPr>
          <p:nvPr/>
        </p:nvPicPr>
        <p:blipFill>
          <a:blip r:embed="rId4" cstate="print"/>
          <a:srcRect/>
          <a:stretch>
            <a:fillRect/>
          </a:stretch>
        </p:blipFill>
        <p:spPr bwMode="auto">
          <a:xfrm>
            <a:off x="5600700" y="1190625"/>
            <a:ext cx="1009650" cy="800100"/>
          </a:xfrm>
          <a:prstGeom prst="rect">
            <a:avLst/>
          </a:prstGeom>
          <a:noFill/>
          <a:ln w="9525">
            <a:noFill/>
            <a:miter lim="800000"/>
            <a:headEnd/>
            <a:tailEnd/>
          </a:ln>
        </p:spPr>
      </p:pic>
      <p:pic>
        <p:nvPicPr>
          <p:cNvPr id="164870" name="Picture 7"/>
          <p:cNvPicPr>
            <a:picLocks noChangeAspect="1" noChangeArrowheads="1"/>
          </p:cNvPicPr>
          <p:nvPr/>
        </p:nvPicPr>
        <p:blipFill>
          <a:blip r:embed="rId5" cstate="print"/>
          <a:srcRect/>
          <a:stretch>
            <a:fillRect/>
          </a:stretch>
        </p:blipFill>
        <p:spPr bwMode="auto">
          <a:xfrm>
            <a:off x="6043613" y="2633663"/>
            <a:ext cx="1600200"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CA" dirty="0" smtClean="0"/>
              <a:t>Course Goals</a:t>
            </a:r>
            <a:endParaRPr lang="en-US" dirty="0" smtClean="0"/>
          </a:p>
        </p:txBody>
      </p:sp>
      <p:sp>
        <p:nvSpPr>
          <p:cNvPr id="11267" name="Rectangle 3"/>
          <p:cNvSpPr>
            <a:spLocks noGrp="1" noChangeArrowheads="1"/>
          </p:cNvSpPr>
          <p:nvPr>
            <p:ph idx="1"/>
          </p:nvPr>
        </p:nvSpPr>
        <p:spPr/>
        <p:txBody>
          <a:bodyPr/>
          <a:lstStyle/>
          <a:p>
            <a:pPr>
              <a:buNone/>
            </a:pPr>
            <a:r>
              <a:rPr lang="en-CA" dirty="0" smtClean="0"/>
              <a:t>At the end of this course, you will:</a:t>
            </a:r>
          </a:p>
          <a:p>
            <a:r>
              <a:rPr lang="en-US" dirty="0" smtClean="0"/>
              <a:t>Understand the features of the Multisim user interface</a:t>
            </a:r>
          </a:p>
          <a:p>
            <a:r>
              <a:rPr lang="en-US" dirty="0" smtClean="0"/>
              <a:t>Capture schematics in Multisim</a:t>
            </a:r>
          </a:p>
          <a:p>
            <a:r>
              <a:rPr lang="en-US" dirty="0" smtClean="0"/>
              <a:t>Use interactive simulation to check your design</a:t>
            </a:r>
          </a:p>
          <a:p>
            <a:r>
              <a:rPr lang="en-US" dirty="0" smtClean="0"/>
              <a:t>Use virtual instruments and analyses</a:t>
            </a:r>
          </a:p>
          <a:p>
            <a:r>
              <a:rPr lang="en-US" dirty="0" smtClean="0"/>
              <a:t>Work with basic SPICE syntax</a:t>
            </a:r>
          </a:p>
          <a:p>
            <a:r>
              <a:rPr lang="en-US" dirty="0" smtClean="0"/>
              <a:t>Create custom components</a:t>
            </a:r>
          </a:p>
          <a:p>
            <a:r>
              <a:rPr lang="en-CA" dirty="0" smtClean="0"/>
              <a:t>Co-simulate MCU with SPICE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CA" dirty="0" smtClean="0"/>
              <a:t>Virtual Instruments</a:t>
            </a:r>
            <a:endParaRPr lang="en-US" dirty="0" smtClean="0"/>
          </a:p>
        </p:txBody>
      </p:sp>
      <p:sp>
        <p:nvSpPr>
          <p:cNvPr id="165891" name="Rectangle 3"/>
          <p:cNvSpPr>
            <a:spLocks noGrp="1" noChangeArrowheads="1"/>
          </p:cNvSpPr>
          <p:nvPr>
            <p:ph idx="1"/>
          </p:nvPr>
        </p:nvSpPr>
        <p:spPr/>
        <p:txBody>
          <a:bodyPr/>
          <a:lstStyle/>
          <a:p>
            <a:pPr>
              <a:buNone/>
            </a:pPr>
            <a:r>
              <a:rPr lang="en-CA" dirty="0" smtClean="0"/>
              <a:t>Select instruments from the </a:t>
            </a:r>
            <a:r>
              <a:rPr lang="en-CA" b="1" dirty="0" smtClean="0"/>
              <a:t>Instruments</a:t>
            </a:r>
            <a:r>
              <a:rPr lang="en-CA" dirty="0" smtClean="0"/>
              <a:t> toolbar</a:t>
            </a:r>
            <a:endParaRPr lang="en-US" dirty="0" smtClean="0"/>
          </a:p>
        </p:txBody>
      </p:sp>
      <p:sp>
        <p:nvSpPr>
          <p:cNvPr id="165918" name="TextBox 6"/>
          <p:cNvSpPr txBox="1">
            <a:spLocks noChangeArrowheads="1"/>
          </p:cNvSpPr>
          <p:nvPr/>
        </p:nvSpPr>
        <p:spPr bwMode="auto">
          <a:xfrm>
            <a:off x="657225" y="5962650"/>
            <a:ext cx="2339102" cy="261610"/>
          </a:xfrm>
          <a:prstGeom prst="rect">
            <a:avLst/>
          </a:prstGeom>
          <a:noFill/>
          <a:ln w="9525">
            <a:noFill/>
            <a:miter lim="800000"/>
            <a:headEnd/>
            <a:tailEnd/>
          </a:ln>
        </p:spPr>
        <p:txBody>
          <a:bodyPr wrap="none">
            <a:spAutoFit/>
          </a:bodyPr>
          <a:lstStyle/>
          <a:p>
            <a:r>
              <a:rPr lang="en-CA" sz="1100" dirty="0">
                <a:latin typeface="Arial Narrow" pitchFamily="34" charset="0"/>
              </a:rPr>
              <a:t>* When </a:t>
            </a:r>
            <a:r>
              <a:rPr lang="en-CA" sz="1100" dirty="0" smtClean="0">
                <a:latin typeface="Arial Narrow" pitchFamily="34" charset="0"/>
              </a:rPr>
              <a:t>the NI </a:t>
            </a:r>
            <a:r>
              <a:rPr lang="en-CA" sz="1100" dirty="0">
                <a:latin typeface="Arial Narrow" pitchFamily="34" charset="0"/>
              </a:rPr>
              <a:t>ELVISmx driver is installed.</a:t>
            </a:r>
            <a:endParaRPr lang="en-US" sz="1100" dirty="0">
              <a:latin typeface="Arial Narrow" pitchFamily="34" charset="0"/>
            </a:endParaRPr>
          </a:p>
        </p:txBody>
      </p:sp>
      <p:graphicFrame>
        <p:nvGraphicFramePr>
          <p:cNvPr id="11" name="Group 83"/>
          <p:cNvGraphicFramePr>
            <a:graphicFrameLocks/>
          </p:cNvGraphicFramePr>
          <p:nvPr/>
        </p:nvGraphicFramePr>
        <p:xfrm>
          <a:off x="611188" y="2430463"/>
          <a:ext cx="8075612" cy="3750312"/>
        </p:xfrm>
        <a:graphic>
          <a:graphicData uri="http://schemas.openxmlformats.org/drawingml/2006/table">
            <a:tbl>
              <a:tblPr/>
              <a:tblGrid>
                <a:gridCol w="2692400">
                  <a:extLst>
                    <a:ext uri="{9D8B030D-6E8A-4147-A177-3AD203B41FA5}">
                      <a16:colId xmlns:a16="http://schemas.microsoft.com/office/drawing/2014/main" val="20000"/>
                    </a:ext>
                  </a:extLst>
                </a:gridCol>
                <a:gridCol w="2690812">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Multimeter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Word Generator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Function Generator</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Function Generator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Logic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Multimeter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Wattmeter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Logic Converter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Agilent Oscilloscope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2-ch Oscilloscope</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IV-Analysis</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Tektronix Oscilloscope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4-ch Oscilloscope</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Distortion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Measurement Probe</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Bode Plotter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Spectrum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LabVIEW Instruments</a:t>
                      </a:r>
                      <a:endParaRPr kumimoji="0" lang="en-US" sz="1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Frequency Counter</a:t>
                      </a: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Network Analyzer</a:t>
                      </a: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r>
                        <a:rPr lang="en-CA" sz="1800" dirty="0" smtClean="0">
                          <a:latin typeface="+mn-lt"/>
                        </a:rPr>
                        <a:t>ELVISmx Instruments*</a:t>
                      </a:r>
                      <a:endParaRPr lang="en-US" sz="1800" dirty="0">
                        <a:latin typeface="+mn-lt"/>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CA" sz="1800" b="0" i="0" u="none" strike="noStrike" cap="none" normalizeH="0" baseline="0" dirty="0" smtClean="0">
                          <a:ln>
                            <a:noFill/>
                          </a:ln>
                          <a:solidFill>
                            <a:schemeClr val="tx1"/>
                          </a:solidFill>
                          <a:effectLst/>
                          <a:latin typeface="+mn-lt"/>
                        </a:rPr>
                        <a:t>Current Probe</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4098" name="Picture 2"/>
          <p:cNvPicPr>
            <a:picLocks noChangeAspect="1" noChangeArrowheads="1"/>
          </p:cNvPicPr>
          <p:nvPr/>
        </p:nvPicPr>
        <p:blipFill>
          <a:blip r:embed="rId3" cstate="print"/>
          <a:srcRect/>
          <a:stretch>
            <a:fillRect/>
          </a:stretch>
        </p:blipFill>
        <p:spPr bwMode="auto">
          <a:xfrm>
            <a:off x="1684647" y="1663275"/>
            <a:ext cx="50387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CA" dirty="0" smtClean="0"/>
              <a:t>Virtual Instruments—Front Panel</a:t>
            </a:r>
            <a:endParaRPr lang="en-US" dirty="0" smtClean="0"/>
          </a:p>
        </p:txBody>
      </p:sp>
      <p:sp>
        <p:nvSpPr>
          <p:cNvPr id="166915" name="Rectangle 3"/>
          <p:cNvSpPr>
            <a:spLocks noGrp="1" noChangeArrowheads="1"/>
          </p:cNvSpPr>
          <p:nvPr>
            <p:ph idx="1"/>
          </p:nvPr>
        </p:nvSpPr>
        <p:spPr/>
        <p:txBody>
          <a:bodyPr/>
          <a:lstStyle/>
          <a:p>
            <a:r>
              <a:rPr lang="en-CA" dirty="0" smtClean="0"/>
              <a:t>Double-click instrument icon to open front panel</a:t>
            </a:r>
          </a:p>
          <a:p>
            <a:r>
              <a:rPr lang="en-CA" dirty="0" smtClean="0"/>
              <a:t>Set instrument settings just like a real instrument</a:t>
            </a:r>
            <a:endParaRPr lang="en-US" dirty="0" smtClean="0"/>
          </a:p>
        </p:txBody>
      </p:sp>
      <p:sp>
        <p:nvSpPr>
          <p:cNvPr id="11" name="Trapezoid 10"/>
          <p:cNvSpPr/>
          <p:nvPr/>
        </p:nvSpPr>
        <p:spPr bwMode="auto">
          <a:xfrm rot="16200000">
            <a:off x="1419225" y="3314700"/>
            <a:ext cx="3333750" cy="1771650"/>
          </a:xfrm>
          <a:prstGeom prst="trapezoid">
            <a:avLst>
              <a:gd name="adj" fmla="val 73387"/>
            </a:avLst>
          </a:prstGeom>
          <a:solidFill>
            <a:srgbClr val="2B416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691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8213" y="3586479"/>
            <a:ext cx="1400175" cy="1209900"/>
          </a:xfrm>
          <a:prstGeom prst="rect">
            <a:avLst/>
          </a:prstGeom>
          <a:noFill/>
          <a:ln w="9525">
            <a:noFill/>
            <a:miter lim="800000"/>
            <a:headEnd/>
            <a:tailEnd/>
          </a:ln>
        </p:spPr>
      </p:pic>
      <p:pic>
        <p:nvPicPr>
          <p:cNvPr id="4098" name="Picture 2" descr="C:\Users\fdomingu\Desktop\Course Update\NEW Multisim Files\Presentation\Screenshots\png\S 56.png"/>
          <p:cNvPicPr>
            <a:picLocks noChangeAspect="1" noChangeArrowheads="1"/>
          </p:cNvPicPr>
          <p:nvPr/>
        </p:nvPicPr>
        <p:blipFill>
          <a:blip r:embed="rId4" cstate="print"/>
          <a:srcRect/>
          <a:stretch>
            <a:fillRect/>
          </a:stretch>
        </p:blipFill>
        <p:spPr bwMode="auto">
          <a:xfrm>
            <a:off x="3971925" y="2514600"/>
            <a:ext cx="4229100" cy="337730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Lab02-01_CircuitWithInstruments"/>
          <p:cNvPicPr>
            <a:picLocks noChangeAspect="1" noChangeArrowheads="1"/>
          </p:cNvPicPr>
          <p:nvPr/>
        </p:nvPicPr>
        <p:blipFill>
          <a:blip r:embed="rId3" cstate="print"/>
          <a:srcRect/>
          <a:stretch>
            <a:fillRect/>
          </a:stretch>
        </p:blipFill>
        <p:spPr bwMode="auto">
          <a:xfrm>
            <a:off x="2484438" y="1717675"/>
            <a:ext cx="5516562" cy="4519613"/>
          </a:xfrm>
          <a:prstGeom prst="rect">
            <a:avLst/>
          </a:prstGeom>
          <a:noFill/>
          <a:ln w="9525">
            <a:noFill/>
            <a:miter lim="800000"/>
            <a:headEnd/>
            <a:tailEnd/>
          </a:ln>
        </p:spPr>
      </p:pic>
      <p:sp>
        <p:nvSpPr>
          <p:cNvPr id="167939" name="Rectangle 2"/>
          <p:cNvSpPr>
            <a:spLocks noGrp="1" noChangeArrowheads="1"/>
          </p:cNvSpPr>
          <p:nvPr>
            <p:ph type="title"/>
          </p:nvPr>
        </p:nvSpPr>
        <p:spPr/>
        <p:txBody>
          <a:bodyPr/>
          <a:lstStyle/>
          <a:p>
            <a:r>
              <a:rPr lang="en-CA" dirty="0" smtClean="0"/>
              <a:t>Using Instruments in Circuits</a:t>
            </a:r>
            <a:endParaRPr lang="en-US" dirty="0" smtClean="0"/>
          </a:p>
        </p:txBody>
      </p:sp>
      <p:sp>
        <p:nvSpPr>
          <p:cNvPr id="167940" name="Rectangle 5"/>
          <p:cNvSpPr>
            <a:spLocks noGrp="1" noChangeArrowheads="1"/>
          </p:cNvSpPr>
          <p:nvPr>
            <p:ph idx="1"/>
          </p:nvPr>
        </p:nvSpPr>
        <p:spPr/>
        <p:txBody>
          <a:bodyPr/>
          <a:lstStyle/>
          <a:p>
            <a:r>
              <a:rPr lang="en-CA" dirty="0" smtClean="0"/>
              <a:t>Place instruments like any other object</a:t>
            </a:r>
          </a:p>
          <a:p>
            <a:r>
              <a:rPr lang="en-CA" dirty="0" smtClean="0"/>
              <a:t>Wire the instrument to the circuit</a:t>
            </a:r>
          </a:p>
          <a:p>
            <a:r>
              <a:rPr lang="en-CA" dirty="0" smtClean="0"/>
              <a:t>Configure instrument settings</a:t>
            </a: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CA" dirty="0" smtClean="0"/>
              <a:t>Probes</a:t>
            </a:r>
            <a:endParaRPr lang="en-US" dirty="0" smtClean="0"/>
          </a:p>
        </p:txBody>
      </p:sp>
      <p:sp>
        <p:nvSpPr>
          <p:cNvPr id="168963" name="Rectangle 3"/>
          <p:cNvSpPr>
            <a:spLocks noGrp="1" noChangeArrowheads="1"/>
          </p:cNvSpPr>
          <p:nvPr>
            <p:ph idx="1"/>
          </p:nvPr>
        </p:nvSpPr>
        <p:spPr/>
        <p:txBody>
          <a:bodyPr/>
          <a:lstStyle/>
          <a:p>
            <a:r>
              <a:rPr lang="en-CA" dirty="0" smtClean="0"/>
              <a:t>Probes can display:</a:t>
            </a:r>
          </a:p>
          <a:p>
            <a:pPr lvl="1"/>
            <a:r>
              <a:rPr lang="en-CA" dirty="0" smtClean="0"/>
              <a:t>Current</a:t>
            </a:r>
          </a:p>
          <a:p>
            <a:pPr lvl="1"/>
            <a:r>
              <a:rPr lang="en-CA" dirty="0" smtClean="0"/>
              <a:t>Voltage</a:t>
            </a:r>
          </a:p>
          <a:p>
            <a:pPr lvl="1"/>
            <a:r>
              <a:rPr lang="en-CA" dirty="0" smtClean="0"/>
              <a:t>Component power </a:t>
            </a:r>
          </a:p>
          <a:p>
            <a:pPr lvl="1"/>
            <a:r>
              <a:rPr lang="en-CA" dirty="0" smtClean="0"/>
              <a:t>Digital state</a:t>
            </a:r>
          </a:p>
          <a:p>
            <a:r>
              <a:rPr lang="en-CA" dirty="0" smtClean="0"/>
              <a:t>Probes will appear as an output for the analysis by default</a:t>
            </a:r>
          </a:p>
          <a:p>
            <a:r>
              <a:rPr lang="en-CA" dirty="0" smtClean="0"/>
              <a:t>Save space in the schematic</a:t>
            </a:r>
          </a:p>
          <a:p>
            <a:pPr>
              <a:buNone/>
            </a:pPr>
            <a:endParaRPr lang="en-US" dirty="0" smtClean="0"/>
          </a:p>
        </p:txBody>
      </p:sp>
      <p:pic>
        <p:nvPicPr>
          <p:cNvPr id="5123" name="Picture 3"/>
          <p:cNvPicPr>
            <a:picLocks noChangeAspect="1" noChangeArrowheads="1"/>
          </p:cNvPicPr>
          <p:nvPr/>
        </p:nvPicPr>
        <p:blipFill>
          <a:blip r:embed="rId3" cstate="print"/>
          <a:srcRect/>
          <a:stretch>
            <a:fillRect/>
          </a:stretch>
        </p:blipFill>
        <p:spPr bwMode="auto">
          <a:xfrm>
            <a:off x="5026063" y="1496006"/>
            <a:ext cx="3084097" cy="901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CA" dirty="0" smtClean="0"/>
              <a:t>Lesson 2 Exercises</a:t>
            </a:r>
            <a:br>
              <a:rPr lang="en-CA" dirty="0" smtClean="0"/>
            </a:br>
            <a:r>
              <a:rPr lang="en-CA" dirty="0" smtClean="0"/>
              <a:t>Working with Instruments</a:t>
            </a:r>
            <a:endParaRPr lang="en-US" dirty="0" smtClean="0"/>
          </a:p>
        </p:txBody>
      </p:sp>
      <p:sp>
        <p:nvSpPr>
          <p:cNvPr id="169987" name="Rectangle 3"/>
          <p:cNvSpPr>
            <a:spLocks noGrp="1" noChangeArrowheads="1"/>
          </p:cNvSpPr>
          <p:nvPr>
            <p:ph idx="1"/>
          </p:nvPr>
        </p:nvSpPr>
        <p:spPr/>
        <p:txBody>
          <a:bodyPr/>
          <a:lstStyle/>
          <a:p>
            <a:r>
              <a:rPr lang="en-CA" dirty="0" smtClean="0"/>
              <a:t>Examine the response of the bandpass filter</a:t>
            </a:r>
          </a:p>
          <a:p>
            <a:r>
              <a:rPr lang="en-CA" dirty="0" smtClean="0"/>
              <a:t>Learn how to use various instruments</a:t>
            </a:r>
          </a:p>
          <a:p>
            <a:r>
              <a:rPr lang="en-CA" dirty="0" smtClean="0"/>
              <a:t>Use probes to examine circuit </a:t>
            </a:r>
          </a:p>
          <a:p>
            <a:r>
              <a:rPr lang="en-CA" dirty="0" smtClean="0"/>
              <a:t>Import LabVIEW instrument</a:t>
            </a:r>
            <a:endParaRPr lang="en-US" dirty="0" smtClean="0"/>
          </a:p>
        </p:txBody>
      </p:sp>
      <p:sp>
        <p:nvSpPr>
          <p:cNvPr id="169988" name="Text Box 4"/>
          <p:cNvSpPr txBox="1">
            <a:spLocks noChangeArrowheads="1"/>
          </p:cNvSpPr>
          <p:nvPr/>
        </p:nvSpPr>
        <p:spPr bwMode="auto">
          <a:xfrm>
            <a:off x="731838" y="4722813"/>
            <a:ext cx="3332162" cy="915987"/>
          </a:xfrm>
          <a:prstGeom prst="rect">
            <a:avLst/>
          </a:prstGeom>
          <a:noFill/>
          <a:ln w="9525">
            <a:noFill/>
            <a:miter lim="800000"/>
            <a:headEnd/>
            <a:tailEnd/>
          </a:ln>
        </p:spPr>
        <p:txBody>
          <a:bodyPr>
            <a:spAutoFit/>
          </a:bodyPr>
          <a:lstStyle/>
          <a:p>
            <a:r>
              <a:rPr lang="en-CA" dirty="0">
                <a:latin typeface="+mn-lt"/>
              </a:rPr>
              <a:t>NI Multisim Basics Exercises </a:t>
            </a:r>
          </a:p>
          <a:p>
            <a:r>
              <a:rPr lang="en-CA" dirty="0">
                <a:latin typeface="+mn-lt"/>
              </a:rPr>
              <a:t>Page </a:t>
            </a:r>
            <a:r>
              <a:rPr lang="en-CA" dirty="0" smtClean="0">
                <a:latin typeface="+mn-lt"/>
              </a:rPr>
              <a:t>2-1</a:t>
            </a:r>
            <a:endParaRPr lang="en-CA" dirty="0">
              <a:latin typeface="+mn-lt"/>
            </a:endParaRPr>
          </a:p>
          <a:p>
            <a:r>
              <a:rPr lang="en-CA" dirty="0">
                <a:latin typeface="+mn-lt"/>
              </a:rPr>
              <a:t>40 minutes</a:t>
            </a:r>
            <a:endParaRPr lang="en-US"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fontScale="90000"/>
          </a:bodyPr>
          <a:lstStyle/>
          <a:p>
            <a:r>
              <a:rPr lang="en-CA" dirty="0" smtClean="0"/>
              <a:t>Lesson 10</a:t>
            </a:r>
            <a:br>
              <a:rPr lang="en-CA" dirty="0" smtClean="0"/>
            </a:br>
            <a:r>
              <a:rPr lang="en-CA" dirty="0" smtClean="0"/>
              <a:t>Educational Features</a:t>
            </a:r>
            <a:endParaRPr lang="en-US" dirty="0" smtClean="0"/>
          </a:p>
        </p:txBody>
      </p:sp>
      <p:sp>
        <p:nvSpPr>
          <p:cNvPr id="287747" name="Rectangle 3"/>
          <p:cNvSpPr>
            <a:spLocks noGrp="1" noChangeArrowheads="1"/>
          </p:cNvSpPr>
          <p:nvPr>
            <p:ph sz="quarter" idx="10"/>
          </p:nvPr>
        </p:nvSpPr>
        <p:spPr/>
        <p:txBody>
          <a:bodyPr/>
          <a:lstStyle/>
          <a:p>
            <a:r>
              <a:rPr lang="en-CA" dirty="0" smtClean="0"/>
              <a:t>Component Faults</a:t>
            </a:r>
          </a:p>
          <a:p>
            <a:r>
              <a:rPr lang="en-CA" dirty="0" smtClean="0"/>
              <a:t>Ladder Diagrams</a:t>
            </a:r>
          </a:p>
          <a:p>
            <a:r>
              <a:rPr lang="en-CA" dirty="0" smtClean="0"/>
              <a:t>Circuit Description Box</a:t>
            </a:r>
          </a:p>
          <a:p>
            <a:r>
              <a:rPr lang="en-CA" dirty="0" smtClean="0"/>
              <a:t>Circuit Restrictions</a:t>
            </a:r>
          </a:p>
          <a:p>
            <a:r>
              <a:rPr lang="en-CA" dirty="0" smtClean="0"/>
              <a:t>3D ELVIS Virtual Breadboard</a:t>
            </a:r>
          </a:p>
        </p:txBody>
      </p:sp>
      <p:grpSp>
        <p:nvGrpSpPr>
          <p:cNvPr id="287748" name="Group 8"/>
          <p:cNvGrpSpPr>
            <a:grpSpLocks/>
          </p:cNvGrpSpPr>
          <p:nvPr/>
        </p:nvGrpSpPr>
        <p:grpSpPr bwMode="auto">
          <a:xfrm>
            <a:off x="5448301" y="214313"/>
            <a:ext cx="3505146" cy="809625"/>
            <a:chOff x="3742" y="3385"/>
            <a:chExt cx="1918" cy="510"/>
          </a:xfrm>
        </p:grpSpPr>
        <p:pic>
          <p:nvPicPr>
            <p:cNvPr id="287749" name="Picture 5" descr="note"/>
            <p:cNvPicPr>
              <a:picLocks noChangeAspect="1" noChangeArrowheads="1"/>
            </p:cNvPicPr>
            <p:nvPr/>
          </p:nvPicPr>
          <p:blipFill>
            <a:blip r:embed="rId2" cstate="print"/>
            <a:srcRect/>
            <a:stretch>
              <a:fillRect/>
            </a:stretch>
          </p:blipFill>
          <p:spPr bwMode="auto">
            <a:xfrm>
              <a:off x="3787" y="3430"/>
              <a:ext cx="146" cy="172"/>
            </a:xfrm>
            <a:prstGeom prst="rect">
              <a:avLst/>
            </a:prstGeom>
            <a:noFill/>
            <a:ln w="9525">
              <a:noFill/>
              <a:miter lim="800000"/>
              <a:headEnd/>
              <a:tailEnd/>
            </a:ln>
          </p:spPr>
        </p:pic>
        <p:sp>
          <p:nvSpPr>
            <p:cNvPr id="287750" name="Text Box 6"/>
            <p:cNvSpPr txBox="1">
              <a:spLocks noChangeArrowheads="1"/>
            </p:cNvSpPr>
            <p:nvPr/>
          </p:nvSpPr>
          <p:spPr bwMode="auto">
            <a:xfrm>
              <a:off x="3923" y="3430"/>
              <a:ext cx="1724" cy="465"/>
            </a:xfrm>
            <a:prstGeom prst="rect">
              <a:avLst/>
            </a:prstGeom>
            <a:noFill/>
            <a:ln w="9525">
              <a:noFill/>
              <a:miter lim="800000"/>
              <a:headEnd/>
              <a:tailEnd/>
            </a:ln>
          </p:spPr>
          <p:txBody>
            <a:bodyPr>
              <a:spAutoFit/>
            </a:bodyPr>
            <a:lstStyle/>
            <a:p>
              <a:r>
                <a:rPr lang="en-CA" sz="1400" b="1" dirty="0">
                  <a:solidFill>
                    <a:srgbClr val="000000"/>
                  </a:solidFill>
                  <a:latin typeface="+mn-lt"/>
                </a:rPr>
                <a:t>Note:</a:t>
              </a:r>
              <a:r>
                <a:rPr lang="en-CA" sz="1400" dirty="0">
                  <a:solidFill>
                    <a:srgbClr val="000000"/>
                  </a:solidFill>
                  <a:latin typeface="+mn-lt"/>
                </a:rPr>
                <a:t> The Multisim Education Edition is required for this lesson.</a:t>
              </a:r>
              <a:endParaRPr lang="en-US" sz="1400" dirty="0">
                <a:solidFill>
                  <a:srgbClr val="000000"/>
                </a:solidFill>
                <a:latin typeface="+mn-lt"/>
              </a:endParaRPr>
            </a:p>
          </p:txBody>
        </p:sp>
        <p:sp>
          <p:nvSpPr>
            <p:cNvPr id="287751" name="Rectangle 7"/>
            <p:cNvSpPr>
              <a:spLocks noChangeArrowheads="1"/>
            </p:cNvSpPr>
            <p:nvPr/>
          </p:nvSpPr>
          <p:spPr bwMode="auto">
            <a:xfrm>
              <a:off x="3742" y="3385"/>
              <a:ext cx="1918" cy="408"/>
            </a:xfrm>
            <a:prstGeom prst="rect">
              <a:avLst/>
            </a:prstGeom>
            <a:noFill/>
            <a:ln w="9525">
              <a:solidFill>
                <a:schemeClr val="tx1"/>
              </a:solidFill>
              <a:prstDash val="dash"/>
              <a:miter lim="800000"/>
              <a:headEnd/>
              <a:tailEnd/>
            </a:ln>
          </p:spPr>
          <p:txBody>
            <a:bodyPr wrap="none" anchor="ctr"/>
            <a:lstStyle/>
            <a:p>
              <a:endParaRPr lang="en-US" dirty="0">
                <a:solidFill>
                  <a:srgbClr val="000000"/>
                </a:solidFill>
                <a:latin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CA" dirty="0" smtClean="0"/>
              <a:t>Component Faults</a:t>
            </a:r>
            <a:endParaRPr lang="en-US" dirty="0" smtClean="0"/>
          </a:p>
        </p:txBody>
      </p:sp>
      <p:sp>
        <p:nvSpPr>
          <p:cNvPr id="288771" name="Rectangle 3"/>
          <p:cNvSpPr>
            <a:spLocks noGrp="1" noChangeArrowheads="1"/>
          </p:cNvSpPr>
          <p:nvPr>
            <p:ph idx="1"/>
          </p:nvPr>
        </p:nvSpPr>
        <p:spPr/>
        <p:txBody>
          <a:bodyPr/>
          <a:lstStyle/>
          <a:p>
            <a:r>
              <a:rPr lang="en-CA" dirty="0" smtClean="0"/>
              <a:t>Access through the </a:t>
            </a:r>
            <a:r>
              <a:rPr lang="en-CA" b="1" dirty="0" smtClean="0"/>
              <a:t>Fault</a:t>
            </a:r>
            <a:r>
              <a:rPr lang="en-CA" dirty="0" smtClean="0"/>
              <a:t> tab in the component’s properties window</a:t>
            </a:r>
            <a:endParaRPr lang="en-US" dirty="0" smtClean="0"/>
          </a:p>
          <a:p>
            <a:r>
              <a:rPr lang="en-CA" dirty="0" smtClean="0"/>
              <a:t>Use to simulate faults on components</a:t>
            </a:r>
          </a:p>
          <a:p>
            <a:pPr lvl="1"/>
            <a:r>
              <a:rPr lang="en-CA" dirty="0" smtClean="0"/>
              <a:t>Open</a:t>
            </a:r>
          </a:p>
          <a:p>
            <a:pPr lvl="1"/>
            <a:r>
              <a:rPr lang="en-CA" dirty="0" smtClean="0"/>
              <a:t>Short</a:t>
            </a:r>
          </a:p>
          <a:p>
            <a:pPr lvl="1"/>
            <a:r>
              <a:rPr lang="en-CA" dirty="0" smtClean="0"/>
              <a:t>Leakage</a:t>
            </a:r>
          </a:p>
        </p:txBody>
      </p:sp>
      <p:pic>
        <p:nvPicPr>
          <p:cNvPr id="2050" name="Picture 2" descr="C:\Users\fdomingu\Desktop\Course Update\NEW Multisim Files\Presentation\Screenshots\S 180.png"/>
          <p:cNvPicPr>
            <a:picLocks noChangeAspect="1" noChangeArrowheads="1"/>
          </p:cNvPicPr>
          <p:nvPr/>
        </p:nvPicPr>
        <p:blipFill>
          <a:blip r:embed="rId2" cstate="print"/>
          <a:srcRect/>
          <a:stretch>
            <a:fillRect/>
          </a:stretch>
        </p:blipFill>
        <p:spPr bwMode="auto">
          <a:xfrm>
            <a:off x="5695950" y="2333073"/>
            <a:ext cx="3234059" cy="3905801"/>
          </a:xfrm>
          <a:prstGeom prst="rect">
            <a:avLst/>
          </a:prstGeom>
          <a:noFill/>
        </p:spPr>
      </p:pic>
      <p:sp>
        <p:nvSpPr>
          <p:cNvPr id="5" name="Rectangle 2"/>
          <p:cNvSpPr txBox="1">
            <a:spLocks noChangeArrowheads="1"/>
          </p:cNvSpPr>
          <p:nvPr/>
        </p:nvSpPr>
        <p:spPr>
          <a:xfrm>
            <a:off x="473934" y="157292"/>
            <a:ext cx="8170003" cy="964092"/>
          </a:xfrm>
          <a:prstGeom prst="rect">
            <a:avLst/>
          </a:prstGeom>
        </p:spPr>
        <p:txBody>
          <a:bodyPr vert="horz" lIns="91435" tIns="45717" rIns="91435" bIns="45717" rtlCol="0" anchor="ctr">
            <a:normAutofit/>
          </a:bodyPr>
          <a:lstStyle>
            <a:lvl1pPr algn="l" defTabSz="457174" rtl="0" eaLnBrk="1" latinLnBrk="0" hangingPunct="1">
              <a:spcBef>
                <a:spcPct val="0"/>
              </a:spcBef>
              <a:buNone/>
              <a:defRPr sz="3200" b="0" i="0" kern="1200" spc="-100">
                <a:solidFill>
                  <a:schemeClr val="accent1"/>
                </a:solidFill>
                <a:latin typeface="+mn-lt"/>
                <a:ea typeface="+mj-ea"/>
                <a:cs typeface="Arial"/>
              </a:defRPr>
            </a:lvl1pPr>
          </a:lstStyle>
          <a:p>
            <a:pPr fontAlgn="auto">
              <a:spcAft>
                <a:spcPts val="0"/>
              </a:spcAft>
            </a:pPr>
            <a:r>
              <a:rPr lang="en-CA" smtClean="0"/>
              <a:t>Component Faults</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CA" dirty="0" smtClean="0"/>
              <a:t>Rated Virtual</a:t>
            </a:r>
            <a:endParaRPr lang="en-US" dirty="0" smtClean="0"/>
          </a:p>
        </p:txBody>
      </p:sp>
      <p:sp>
        <p:nvSpPr>
          <p:cNvPr id="289795" name="Rectangle 3"/>
          <p:cNvSpPr>
            <a:spLocks noGrp="1" noChangeArrowheads="1"/>
          </p:cNvSpPr>
          <p:nvPr>
            <p:ph idx="1"/>
          </p:nvPr>
        </p:nvSpPr>
        <p:spPr/>
        <p:txBody>
          <a:bodyPr/>
          <a:lstStyle/>
          <a:p>
            <a:pPr>
              <a:buNone/>
            </a:pPr>
            <a:r>
              <a:rPr lang="en-CA" dirty="0" smtClean="0"/>
              <a:t>Multisim includes </a:t>
            </a:r>
            <a:r>
              <a:rPr lang="en-CA" i="1" dirty="0" smtClean="0"/>
              <a:t>rated virtual </a:t>
            </a:r>
            <a:r>
              <a:rPr lang="en-CA" dirty="0" smtClean="0"/>
              <a:t>components</a:t>
            </a:r>
          </a:p>
          <a:p>
            <a:r>
              <a:rPr lang="en-CA" dirty="0" smtClean="0"/>
              <a:t>Virtual components</a:t>
            </a:r>
          </a:p>
          <a:p>
            <a:r>
              <a:rPr lang="en-CA" dirty="0" smtClean="0"/>
              <a:t>They “blow” if pre-set tolerance is exceeded at simulation</a:t>
            </a:r>
          </a:p>
          <a:p>
            <a:r>
              <a:rPr lang="en-CA" dirty="0" smtClean="0"/>
              <a:t>Tolerance is set in the value tab of the properties dialog</a:t>
            </a:r>
            <a:endParaRPr lang="en-US" dirty="0" smtClean="0"/>
          </a:p>
        </p:txBody>
      </p:sp>
      <p:grpSp>
        <p:nvGrpSpPr>
          <p:cNvPr id="289796" name="Group 13"/>
          <p:cNvGrpSpPr>
            <a:grpSpLocks/>
          </p:cNvGrpSpPr>
          <p:nvPr/>
        </p:nvGrpSpPr>
        <p:grpSpPr bwMode="auto">
          <a:xfrm>
            <a:off x="928688" y="3933825"/>
            <a:ext cx="7315200" cy="1995488"/>
            <a:chOff x="763" y="2478"/>
            <a:chExt cx="4430" cy="1074"/>
          </a:xfrm>
        </p:grpSpPr>
        <p:pic>
          <p:nvPicPr>
            <p:cNvPr id="289797" name="Picture 6"/>
            <p:cNvPicPr>
              <a:picLocks noChangeAspect="1" noChangeArrowheads="1"/>
            </p:cNvPicPr>
            <p:nvPr/>
          </p:nvPicPr>
          <p:blipFill>
            <a:blip r:embed="rId2" cstate="print"/>
            <a:srcRect/>
            <a:stretch>
              <a:fillRect/>
            </a:stretch>
          </p:blipFill>
          <p:spPr bwMode="auto">
            <a:xfrm>
              <a:off x="1193" y="2478"/>
              <a:ext cx="972" cy="1074"/>
            </a:xfrm>
            <a:prstGeom prst="rect">
              <a:avLst/>
            </a:prstGeom>
            <a:noFill/>
            <a:ln w="9525">
              <a:noFill/>
              <a:miter lim="800000"/>
              <a:headEnd/>
              <a:tailEnd/>
            </a:ln>
          </p:spPr>
        </p:pic>
        <p:pic>
          <p:nvPicPr>
            <p:cNvPr id="289798" name="Picture 7"/>
            <p:cNvPicPr>
              <a:picLocks noChangeAspect="1" noChangeArrowheads="1"/>
            </p:cNvPicPr>
            <p:nvPr/>
          </p:nvPicPr>
          <p:blipFill>
            <a:blip r:embed="rId3" cstate="print"/>
            <a:srcRect/>
            <a:stretch>
              <a:fillRect/>
            </a:stretch>
          </p:blipFill>
          <p:spPr bwMode="auto">
            <a:xfrm>
              <a:off x="4221" y="2478"/>
              <a:ext cx="972" cy="1074"/>
            </a:xfrm>
            <a:prstGeom prst="rect">
              <a:avLst/>
            </a:prstGeom>
            <a:noFill/>
            <a:ln w="9525">
              <a:noFill/>
              <a:miter lim="800000"/>
              <a:headEnd/>
              <a:tailEnd/>
            </a:ln>
          </p:spPr>
        </p:pic>
        <p:pic>
          <p:nvPicPr>
            <p:cNvPr id="289799" name="Picture 9"/>
            <p:cNvPicPr>
              <a:picLocks noChangeAspect="1" noChangeArrowheads="1"/>
            </p:cNvPicPr>
            <p:nvPr/>
          </p:nvPicPr>
          <p:blipFill>
            <a:blip r:embed="rId4" cstate="print"/>
            <a:srcRect/>
            <a:stretch>
              <a:fillRect/>
            </a:stretch>
          </p:blipFill>
          <p:spPr bwMode="auto">
            <a:xfrm>
              <a:off x="2682" y="2481"/>
              <a:ext cx="966" cy="1068"/>
            </a:xfrm>
            <a:prstGeom prst="rect">
              <a:avLst/>
            </a:prstGeom>
            <a:noFill/>
            <a:ln w="9525">
              <a:noFill/>
              <a:miter lim="800000"/>
              <a:headEnd/>
              <a:tailEnd/>
            </a:ln>
          </p:spPr>
        </p:pic>
        <p:pic>
          <p:nvPicPr>
            <p:cNvPr id="289800" name="Picture 10" descr="simulate_run_icon"/>
            <p:cNvPicPr>
              <a:picLocks noChangeAspect="1" noChangeArrowheads="1"/>
            </p:cNvPicPr>
            <p:nvPr/>
          </p:nvPicPr>
          <p:blipFill>
            <a:blip r:embed="rId5" cstate="print"/>
            <a:srcRect/>
            <a:stretch>
              <a:fillRect/>
            </a:stretch>
          </p:blipFill>
          <p:spPr bwMode="auto">
            <a:xfrm>
              <a:off x="763" y="2894"/>
              <a:ext cx="227" cy="217"/>
            </a:xfrm>
            <a:prstGeom prst="rect">
              <a:avLst/>
            </a:prstGeom>
            <a:noFill/>
            <a:ln w="9525">
              <a:solidFill>
                <a:srgbClr val="000000"/>
              </a:solidFill>
              <a:miter lim="800000"/>
              <a:headEnd/>
              <a:tailEnd/>
            </a:ln>
          </p:spPr>
        </p:pic>
        <p:sp>
          <p:nvSpPr>
            <p:cNvPr id="289801" name="AutoShape 11"/>
            <p:cNvSpPr>
              <a:spLocks noChangeArrowheads="1"/>
            </p:cNvSpPr>
            <p:nvPr/>
          </p:nvSpPr>
          <p:spPr bwMode="auto">
            <a:xfrm rot="5400000">
              <a:off x="2238" y="2877"/>
              <a:ext cx="290" cy="24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solidFill>
                  <a:srgbClr val="000000"/>
                </a:solidFill>
                <a:latin typeface="Arial Narrow" pitchFamily="34" charset="0"/>
              </a:endParaRPr>
            </a:p>
          </p:txBody>
        </p:sp>
        <p:sp>
          <p:nvSpPr>
            <p:cNvPr id="289802" name="AutoShape 12"/>
            <p:cNvSpPr>
              <a:spLocks noChangeArrowheads="1"/>
            </p:cNvSpPr>
            <p:nvPr/>
          </p:nvSpPr>
          <p:spPr bwMode="auto">
            <a:xfrm rot="5400000">
              <a:off x="3794" y="2877"/>
              <a:ext cx="290" cy="24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solidFill>
                  <a:srgbClr val="000000"/>
                </a:solidFill>
                <a:latin typeface="Arial Narrow" pitchFamily="34" charset="0"/>
              </a:endParaRPr>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CA" dirty="0" smtClean="0"/>
              <a:t>Global and Circuit Restrictions</a:t>
            </a:r>
            <a:endParaRPr lang="en-US" dirty="0" smtClean="0"/>
          </a:p>
        </p:txBody>
      </p:sp>
      <p:sp>
        <p:nvSpPr>
          <p:cNvPr id="290819" name="Rectangle 3"/>
          <p:cNvSpPr>
            <a:spLocks noGrp="1" noChangeArrowheads="1"/>
          </p:cNvSpPr>
          <p:nvPr>
            <p:ph sz="half" idx="1"/>
          </p:nvPr>
        </p:nvSpPr>
        <p:spPr/>
        <p:txBody>
          <a:bodyPr/>
          <a:lstStyle/>
          <a:p>
            <a:r>
              <a:rPr lang="en-CA" dirty="0" smtClean="0"/>
              <a:t>Hide component faults to force students to find the fault using virtual instruments</a:t>
            </a:r>
          </a:p>
          <a:p>
            <a:r>
              <a:rPr lang="en-CA" dirty="0" smtClean="0"/>
              <a:t>Disable access to features that you do not want students to have</a:t>
            </a:r>
          </a:p>
          <a:p>
            <a:r>
              <a:rPr lang="en-CA" dirty="0" smtClean="0"/>
              <a:t>Lock subcircuits to create a “black-box” circuit which students need to analyze</a:t>
            </a:r>
          </a:p>
          <a:p>
            <a:r>
              <a:rPr lang="en-CA" dirty="0" smtClean="0"/>
              <a:t>Password protect</a:t>
            </a:r>
            <a:endParaRPr lang="en-US" dirty="0" smtClean="0"/>
          </a:p>
        </p:txBody>
      </p:sp>
      <p:sp>
        <p:nvSpPr>
          <p:cNvPr id="5" name="Content Placeholder 4"/>
          <p:cNvSpPr>
            <a:spLocks noGrp="1"/>
          </p:cNvSpPr>
          <p:nvPr>
            <p:ph sz="half" idx="2"/>
          </p:nvPr>
        </p:nvSpPr>
        <p:spPr/>
        <p:txBody>
          <a:bodyPr/>
          <a:lstStyle/>
          <a:p>
            <a:endParaRPr lang="en-US" dirty="0"/>
          </a:p>
        </p:txBody>
      </p:sp>
      <p:pic>
        <p:nvPicPr>
          <p:cNvPr id="3074" name="Picture 2" descr="C:\Users\fdomingu\Desktop\Course Update\NEW Multisim Files\Presentation\Screenshots\S 182.png"/>
          <p:cNvPicPr>
            <a:picLocks noChangeAspect="1" noChangeArrowheads="1"/>
          </p:cNvPicPr>
          <p:nvPr/>
        </p:nvPicPr>
        <p:blipFill>
          <a:blip r:embed="rId2" cstate="print"/>
          <a:srcRect/>
          <a:stretch>
            <a:fillRect/>
          </a:stretch>
        </p:blipFill>
        <p:spPr bwMode="auto">
          <a:xfrm>
            <a:off x="5057775" y="1185863"/>
            <a:ext cx="3390900" cy="49053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CA" dirty="0" smtClean="0"/>
              <a:t>Ladder Diagrams</a:t>
            </a:r>
            <a:endParaRPr lang="en-US" dirty="0" smtClean="0"/>
          </a:p>
        </p:txBody>
      </p:sp>
      <p:sp>
        <p:nvSpPr>
          <p:cNvPr id="291843" name="Rectangle 3"/>
          <p:cNvSpPr>
            <a:spLocks noGrp="1" noChangeArrowheads="1"/>
          </p:cNvSpPr>
          <p:nvPr>
            <p:ph idx="1"/>
          </p:nvPr>
        </p:nvSpPr>
        <p:spPr/>
        <p:txBody>
          <a:bodyPr/>
          <a:lstStyle/>
          <a:p>
            <a:r>
              <a:rPr lang="en-CA" dirty="0" smtClean="0"/>
              <a:t>Create interactive ladder diagram logic</a:t>
            </a:r>
          </a:p>
          <a:p>
            <a:r>
              <a:rPr lang="en-CA" dirty="0" smtClean="0"/>
              <a:t>Use PLC-like components</a:t>
            </a:r>
            <a:endParaRPr lang="en-US" dirty="0" smtClean="0"/>
          </a:p>
        </p:txBody>
      </p:sp>
      <p:pic>
        <p:nvPicPr>
          <p:cNvPr id="291844" name="Picture 4"/>
          <p:cNvPicPr>
            <a:picLocks noChangeAspect="1" noChangeArrowheads="1"/>
          </p:cNvPicPr>
          <p:nvPr/>
        </p:nvPicPr>
        <p:blipFill>
          <a:blip r:embed="rId2" cstate="print"/>
          <a:srcRect/>
          <a:stretch>
            <a:fillRect/>
          </a:stretch>
        </p:blipFill>
        <p:spPr bwMode="auto">
          <a:xfrm>
            <a:off x="4106863" y="2257425"/>
            <a:ext cx="4870450" cy="3400425"/>
          </a:xfrm>
          <a:prstGeom prst="rect">
            <a:avLst/>
          </a:prstGeom>
          <a:noFill/>
          <a:ln w="9525">
            <a:noFill/>
            <a:miter lim="800000"/>
            <a:headEnd/>
            <a:tailEnd/>
          </a:ln>
        </p:spPr>
      </p:pic>
      <p:pic>
        <p:nvPicPr>
          <p:cNvPr id="291845" name="Picture 5"/>
          <p:cNvPicPr>
            <a:picLocks noChangeAspect="1" noChangeArrowheads="1"/>
          </p:cNvPicPr>
          <p:nvPr/>
        </p:nvPicPr>
        <p:blipFill>
          <a:blip r:embed="rId3" cstate="print"/>
          <a:srcRect/>
          <a:stretch>
            <a:fillRect/>
          </a:stretch>
        </p:blipFill>
        <p:spPr bwMode="auto">
          <a:xfrm>
            <a:off x="323850" y="3068638"/>
            <a:ext cx="3743325" cy="32956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CA" dirty="0" smtClean="0"/>
              <a:t>Part</a:t>
            </a:r>
            <a:r>
              <a:rPr lang="en-CA" dirty="0" smtClean="0"/>
              <a:t> </a:t>
            </a:r>
            <a:r>
              <a:rPr lang="en-CA" dirty="0" smtClean="0"/>
              <a:t>1</a:t>
            </a:r>
            <a:br>
              <a:rPr lang="en-CA" dirty="0" smtClean="0"/>
            </a:br>
            <a:r>
              <a:rPr lang="en-CA" dirty="0" smtClean="0"/>
              <a:t>Schematic Capture</a:t>
            </a:r>
            <a:endParaRPr lang="en-US" dirty="0" smtClean="0"/>
          </a:p>
        </p:txBody>
      </p:sp>
      <p:sp>
        <p:nvSpPr>
          <p:cNvPr id="111619" name="Rectangle 3"/>
          <p:cNvSpPr>
            <a:spLocks noGrp="1" noChangeArrowheads="1"/>
          </p:cNvSpPr>
          <p:nvPr>
            <p:ph sz="quarter" idx="10"/>
          </p:nvPr>
        </p:nvSpPr>
        <p:spPr/>
        <p:txBody>
          <a:bodyPr/>
          <a:lstStyle/>
          <a:p>
            <a:r>
              <a:rPr lang="en-US" dirty="0" smtClean="0"/>
              <a:t>The Multisim GUI</a:t>
            </a:r>
          </a:p>
          <a:p>
            <a:r>
              <a:rPr lang="en-CA" dirty="0" smtClean="0"/>
              <a:t>Placing components</a:t>
            </a:r>
          </a:p>
          <a:p>
            <a:r>
              <a:rPr lang="en-CA" dirty="0" smtClean="0"/>
              <a:t>Placing wires</a:t>
            </a: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CA" dirty="0" smtClean="0"/>
              <a:t>Forms</a:t>
            </a:r>
            <a:endParaRPr lang="en-US" dirty="0" smtClean="0"/>
          </a:p>
        </p:txBody>
      </p:sp>
      <p:sp>
        <p:nvSpPr>
          <p:cNvPr id="139267" name="Rectangle 3"/>
          <p:cNvSpPr>
            <a:spLocks noGrp="1" noChangeArrowheads="1"/>
          </p:cNvSpPr>
          <p:nvPr>
            <p:ph idx="1"/>
          </p:nvPr>
        </p:nvSpPr>
        <p:spPr/>
        <p:txBody>
          <a:bodyPr/>
          <a:lstStyle/>
          <a:p>
            <a:r>
              <a:rPr lang="en-CA" dirty="0" smtClean="0"/>
              <a:t>Used with the Circuit Description Box</a:t>
            </a:r>
          </a:p>
          <a:p>
            <a:r>
              <a:rPr lang="en-CA" dirty="0" smtClean="0"/>
              <a:t>Include questions:</a:t>
            </a:r>
          </a:p>
          <a:p>
            <a:pPr lvl="1"/>
            <a:r>
              <a:rPr lang="en-CA" dirty="0" smtClean="0"/>
              <a:t>Multiple Choice</a:t>
            </a:r>
          </a:p>
          <a:p>
            <a:pPr lvl="1"/>
            <a:r>
              <a:rPr lang="en-CA" dirty="0" smtClean="0"/>
              <a:t>True/False</a:t>
            </a:r>
          </a:p>
          <a:p>
            <a:pPr lvl="1"/>
            <a:r>
              <a:rPr lang="en-CA" dirty="0" smtClean="0"/>
              <a:t>Data Entry</a:t>
            </a:r>
          </a:p>
          <a:p>
            <a:pPr lvl="1"/>
            <a:r>
              <a:rPr lang="en-CA" dirty="0" smtClean="0"/>
              <a:t>Free Form</a:t>
            </a:r>
          </a:p>
          <a:p>
            <a:r>
              <a:rPr lang="en-CA" dirty="0" smtClean="0"/>
              <a:t>Use for assignments or tests</a:t>
            </a:r>
          </a:p>
          <a:p>
            <a:r>
              <a:rPr lang="en-CA" dirty="0" smtClean="0"/>
              <a:t>Email circuit file and answers to instructor</a:t>
            </a:r>
          </a:p>
          <a:p>
            <a:r>
              <a:rPr lang="en-CA" b="1" dirty="0" smtClean="0"/>
              <a:t>Edit»Forms/questions</a:t>
            </a:r>
            <a:endParaRPr lang="en-CA"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CA" dirty="0" smtClean="0"/>
              <a:t>3D Breadboard</a:t>
            </a:r>
            <a:endParaRPr lang="en-US" dirty="0" smtClean="0"/>
          </a:p>
        </p:txBody>
      </p:sp>
      <p:sp>
        <p:nvSpPr>
          <p:cNvPr id="293891" name="Rectangle 3"/>
          <p:cNvSpPr>
            <a:spLocks noGrp="1" noChangeArrowheads="1"/>
          </p:cNvSpPr>
          <p:nvPr>
            <p:ph sz="half" idx="1"/>
          </p:nvPr>
        </p:nvSpPr>
        <p:spPr/>
        <p:txBody>
          <a:bodyPr/>
          <a:lstStyle/>
          <a:p>
            <a:r>
              <a:rPr lang="en-CA" dirty="0" smtClean="0"/>
              <a:t>Place components in 3D on a virtual breadboard</a:t>
            </a:r>
          </a:p>
          <a:p>
            <a:r>
              <a:rPr lang="en-CA" dirty="0" smtClean="0"/>
              <a:t>Practice wiring a breadboard based on a circuit diagram</a:t>
            </a:r>
          </a:p>
          <a:p>
            <a:r>
              <a:rPr lang="en-CA" dirty="0" smtClean="0"/>
              <a:t>Component symbols and wires turn green when placed correctly on breadboard</a:t>
            </a:r>
            <a:endParaRPr lang="en-US" dirty="0" smtClean="0"/>
          </a:p>
        </p:txBody>
      </p:sp>
      <p:sp>
        <p:nvSpPr>
          <p:cNvPr id="8" name="Content Placeholder 7"/>
          <p:cNvSpPr>
            <a:spLocks noGrp="1"/>
          </p:cNvSpPr>
          <p:nvPr>
            <p:ph sz="half" idx="2"/>
          </p:nvPr>
        </p:nvSpPr>
        <p:spPr/>
        <p:txBody>
          <a:bodyPr/>
          <a:lstStyle/>
          <a:p>
            <a:endParaRPr lang="en-US" dirty="0"/>
          </a:p>
        </p:txBody>
      </p:sp>
      <p:pic>
        <p:nvPicPr>
          <p:cNvPr id="293892" name="Picture 4"/>
          <p:cNvPicPr>
            <a:picLocks noChangeAspect="1" noChangeArrowheads="1"/>
          </p:cNvPicPr>
          <p:nvPr/>
        </p:nvPicPr>
        <p:blipFill>
          <a:blip r:embed="rId2" cstate="print"/>
          <a:srcRect r="2403"/>
          <a:stretch>
            <a:fillRect/>
          </a:stretch>
        </p:blipFill>
        <p:spPr bwMode="auto">
          <a:xfrm>
            <a:off x="5137150" y="2060575"/>
            <a:ext cx="3997325" cy="4191000"/>
          </a:xfrm>
          <a:prstGeom prst="rect">
            <a:avLst/>
          </a:prstGeom>
          <a:noFill/>
          <a:ln w="9525">
            <a:noFill/>
            <a:miter lim="800000"/>
            <a:headEnd/>
            <a:tailEnd/>
          </a:ln>
        </p:spPr>
      </p:pic>
      <p:pic>
        <p:nvPicPr>
          <p:cNvPr id="293893" name="Picture 5"/>
          <p:cNvPicPr>
            <a:picLocks noChangeAspect="1" noChangeArrowheads="1"/>
          </p:cNvPicPr>
          <p:nvPr/>
        </p:nvPicPr>
        <p:blipFill>
          <a:blip r:embed="rId3" cstate="print"/>
          <a:srcRect/>
          <a:stretch>
            <a:fillRect/>
          </a:stretch>
        </p:blipFill>
        <p:spPr bwMode="auto">
          <a:xfrm>
            <a:off x="4787900" y="260350"/>
            <a:ext cx="165735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CA" dirty="0" smtClean="0"/>
              <a:t>3D ELVIS Breadboard</a:t>
            </a:r>
            <a:endParaRPr lang="en-US" dirty="0" smtClean="0"/>
          </a:p>
        </p:txBody>
      </p:sp>
      <p:sp>
        <p:nvSpPr>
          <p:cNvPr id="294915" name="Rectangle 3"/>
          <p:cNvSpPr>
            <a:spLocks noGrp="1" noChangeArrowheads="1"/>
          </p:cNvSpPr>
          <p:nvPr>
            <p:ph idx="1"/>
          </p:nvPr>
        </p:nvSpPr>
        <p:spPr/>
        <p:txBody>
          <a:bodyPr/>
          <a:lstStyle/>
          <a:p>
            <a:r>
              <a:rPr lang="en-CA" b="1" dirty="0" smtClean="0"/>
              <a:t>File»New»NI ELVIS I design  ... Or NI ELVIS II design</a:t>
            </a:r>
          </a:p>
          <a:p>
            <a:r>
              <a:rPr lang="en-CA" dirty="0" smtClean="0"/>
              <a:t>Interact with NI ELVISmx instruments</a:t>
            </a:r>
          </a:p>
          <a:p>
            <a:r>
              <a:rPr lang="en-CA" dirty="0" smtClean="0"/>
              <a:t>Place and verify diagram similar as the virtual breadboard</a:t>
            </a:r>
            <a:endParaRPr lang="en-US" dirty="0" smtClean="0"/>
          </a:p>
        </p:txBody>
      </p:sp>
      <p:pic>
        <p:nvPicPr>
          <p:cNvPr id="294916" name="Picture 6" descr="Fig11-4_ELVISII.bmp"/>
          <p:cNvPicPr>
            <a:picLocks noChangeAspect="1"/>
          </p:cNvPicPr>
          <p:nvPr/>
        </p:nvPicPr>
        <p:blipFill>
          <a:blip r:embed="rId2" cstate="print"/>
          <a:srcRect/>
          <a:stretch>
            <a:fillRect/>
          </a:stretch>
        </p:blipFill>
        <p:spPr bwMode="auto">
          <a:xfrm>
            <a:off x="4681538" y="3171825"/>
            <a:ext cx="4300537" cy="2695575"/>
          </a:xfrm>
          <a:prstGeom prst="rect">
            <a:avLst/>
          </a:prstGeom>
          <a:noFill/>
          <a:ln w="9525">
            <a:noFill/>
            <a:miter lim="800000"/>
            <a:headEnd/>
            <a:tailEnd/>
          </a:ln>
        </p:spPr>
      </p:pic>
      <p:pic>
        <p:nvPicPr>
          <p:cNvPr id="294917" name="Picture 7" descr="Fig11-5_Wiring.bmp"/>
          <p:cNvPicPr>
            <a:picLocks noChangeAspect="1"/>
          </p:cNvPicPr>
          <p:nvPr/>
        </p:nvPicPr>
        <p:blipFill>
          <a:blip r:embed="rId3" cstate="print"/>
          <a:srcRect/>
          <a:stretch>
            <a:fillRect/>
          </a:stretch>
        </p:blipFill>
        <p:spPr bwMode="auto">
          <a:xfrm>
            <a:off x="171450" y="3181350"/>
            <a:ext cx="4329113" cy="269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fontScale="90000"/>
          </a:bodyPr>
          <a:lstStyle/>
          <a:p>
            <a:r>
              <a:rPr lang="en-CA" dirty="0" smtClean="0"/>
              <a:t>Lesson 10 Exercises</a:t>
            </a:r>
            <a:br>
              <a:rPr lang="en-CA" dirty="0" smtClean="0"/>
            </a:br>
            <a:r>
              <a:rPr lang="en-CA" dirty="0" smtClean="0"/>
              <a:t>Educational Features</a:t>
            </a:r>
            <a:endParaRPr lang="en-US" dirty="0" smtClean="0"/>
          </a:p>
        </p:txBody>
      </p:sp>
      <p:sp>
        <p:nvSpPr>
          <p:cNvPr id="295939" name="Rectangle 3"/>
          <p:cNvSpPr>
            <a:spLocks noGrp="1" noChangeArrowheads="1"/>
          </p:cNvSpPr>
          <p:nvPr>
            <p:ph idx="1"/>
          </p:nvPr>
        </p:nvSpPr>
        <p:spPr/>
        <p:txBody>
          <a:bodyPr/>
          <a:lstStyle/>
          <a:p>
            <a:r>
              <a:rPr lang="en-CA" dirty="0" smtClean="0"/>
              <a:t>Experiment with the Educational features of Multisim</a:t>
            </a:r>
            <a:endParaRPr lang="en-US" dirty="0" smtClean="0"/>
          </a:p>
        </p:txBody>
      </p:sp>
      <p:sp>
        <p:nvSpPr>
          <p:cNvPr id="295940" name="Text Box 4"/>
          <p:cNvSpPr txBox="1">
            <a:spLocks noChangeArrowheads="1"/>
          </p:cNvSpPr>
          <p:nvPr/>
        </p:nvSpPr>
        <p:spPr bwMode="auto">
          <a:xfrm>
            <a:off x="571500" y="4452938"/>
            <a:ext cx="3332163" cy="915987"/>
          </a:xfrm>
          <a:prstGeom prst="rect">
            <a:avLst/>
          </a:prstGeom>
          <a:noFill/>
          <a:ln w="9525">
            <a:noFill/>
            <a:miter lim="800000"/>
            <a:headEnd/>
            <a:tailEnd/>
          </a:ln>
        </p:spPr>
        <p:txBody>
          <a:bodyPr>
            <a:spAutoFit/>
          </a:bodyPr>
          <a:lstStyle/>
          <a:p>
            <a:r>
              <a:rPr lang="en-CA" dirty="0">
                <a:solidFill>
                  <a:srgbClr val="000000"/>
                </a:solidFill>
                <a:latin typeface="+mn-lt"/>
              </a:rPr>
              <a:t>NI Multisim Basics Exercises</a:t>
            </a:r>
          </a:p>
          <a:p>
            <a:r>
              <a:rPr lang="en-CA" dirty="0">
                <a:solidFill>
                  <a:srgbClr val="000000"/>
                </a:solidFill>
                <a:latin typeface="+mn-lt"/>
              </a:rPr>
              <a:t>Page </a:t>
            </a:r>
            <a:r>
              <a:rPr lang="en-CA" dirty="0" smtClean="0">
                <a:solidFill>
                  <a:srgbClr val="000000"/>
                </a:solidFill>
                <a:latin typeface="+mn-lt"/>
              </a:rPr>
              <a:t>11-1</a:t>
            </a:r>
            <a:endParaRPr lang="en-CA" dirty="0">
              <a:solidFill>
                <a:srgbClr val="000000"/>
              </a:solidFill>
              <a:latin typeface="+mn-lt"/>
            </a:endParaRPr>
          </a:p>
          <a:p>
            <a:r>
              <a:rPr lang="en-CA" dirty="0">
                <a:solidFill>
                  <a:srgbClr val="000000"/>
                </a:solidFill>
                <a:latin typeface="+mn-lt"/>
              </a:rPr>
              <a:t>40 minutes</a:t>
            </a:r>
            <a:endParaRPr lang="en-US" dirty="0">
              <a:solidFill>
                <a:srgbClr val="00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CA" dirty="0" smtClean="0"/>
              <a:t>Conclusion</a:t>
            </a:r>
            <a:endParaRPr lang="en-US" dirty="0" smtClean="0"/>
          </a:p>
        </p:txBody>
      </p:sp>
      <p:sp>
        <p:nvSpPr>
          <p:cNvPr id="296963" name="Rectangle 3"/>
          <p:cNvSpPr>
            <a:spLocks noGrp="1" noChangeArrowheads="1"/>
          </p:cNvSpPr>
          <p:nvPr>
            <p:ph sz="quarter" idx="10"/>
          </p:nvPr>
        </p:nvSpPr>
        <p:spPr/>
        <p:txBody>
          <a:bodyPr/>
          <a:lstStyle/>
          <a:p>
            <a:r>
              <a:rPr lang="en-CA" dirty="0" smtClean="0"/>
              <a:t>Technical Support</a:t>
            </a:r>
          </a:p>
          <a:p>
            <a:r>
              <a:rPr lang="en-CA" dirty="0" smtClean="0"/>
              <a:t>Ultiboard Training</a:t>
            </a:r>
          </a:p>
          <a:p>
            <a:r>
              <a:rPr lang="en-CA" dirty="0" smtClean="0"/>
              <a:t>Contact Information</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CA" dirty="0" smtClean="0"/>
              <a:t>Technical Support</a:t>
            </a:r>
            <a:endParaRPr lang="en-US" dirty="0" smtClean="0"/>
          </a:p>
        </p:txBody>
      </p:sp>
      <p:sp>
        <p:nvSpPr>
          <p:cNvPr id="297989" name="Text Box 7"/>
          <p:cNvSpPr txBox="1">
            <a:spLocks noChangeArrowheads="1"/>
          </p:cNvSpPr>
          <p:nvPr/>
        </p:nvSpPr>
        <p:spPr bwMode="auto">
          <a:xfrm>
            <a:off x="1176338" y="1423988"/>
            <a:ext cx="2742226" cy="954107"/>
          </a:xfrm>
          <a:prstGeom prst="rect">
            <a:avLst/>
          </a:prstGeom>
          <a:noFill/>
          <a:ln w="9525">
            <a:noFill/>
            <a:miter lim="800000"/>
            <a:headEnd/>
            <a:tailEnd/>
          </a:ln>
        </p:spPr>
        <p:txBody>
          <a:bodyPr wrap="none">
            <a:spAutoFit/>
          </a:bodyPr>
          <a:lstStyle/>
          <a:p>
            <a:r>
              <a:rPr lang="en-CA" sz="2800" dirty="0">
                <a:solidFill>
                  <a:srgbClr val="5E84B8"/>
                </a:solidFill>
                <a:latin typeface="+mn-lt"/>
              </a:rPr>
              <a:t>ni.com/multisim</a:t>
            </a:r>
          </a:p>
          <a:p>
            <a:r>
              <a:rPr lang="en-CA" sz="2800" dirty="0" smtClean="0">
                <a:solidFill>
                  <a:srgbClr val="5E84B8"/>
                </a:solidFill>
                <a:latin typeface="+mn-lt"/>
              </a:rPr>
              <a:t>ni.com/ask</a:t>
            </a:r>
            <a:endParaRPr lang="en-CA" sz="2800" dirty="0">
              <a:solidFill>
                <a:srgbClr val="5E84B8"/>
              </a:solidFill>
              <a:latin typeface="+mn-lt"/>
            </a:endParaRPr>
          </a:p>
        </p:txBody>
      </p:sp>
      <p:sp>
        <p:nvSpPr>
          <p:cNvPr id="297990" name="Text Box 8"/>
          <p:cNvSpPr txBox="1">
            <a:spLocks noChangeArrowheads="1"/>
          </p:cNvSpPr>
          <p:nvPr/>
        </p:nvSpPr>
        <p:spPr bwMode="auto">
          <a:xfrm>
            <a:off x="4192297" y="1423988"/>
            <a:ext cx="3802644" cy="954107"/>
          </a:xfrm>
          <a:prstGeom prst="rect">
            <a:avLst/>
          </a:prstGeom>
          <a:noFill/>
          <a:ln w="9525">
            <a:noFill/>
            <a:miter lim="800000"/>
            <a:headEnd/>
            <a:tailEnd/>
          </a:ln>
        </p:spPr>
        <p:txBody>
          <a:bodyPr wrap="none">
            <a:spAutoFit/>
          </a:bodyPr>
          <a:lstStyle/>
          <a:p>
            <a:pPr algn="ctr"/>
            <a:r>
              <a:rPr lang="en-CA" sz="2800" dirty="0">
                <a:solidFill>
                  <a:srgbClr val="5E84B8"/>
                </a:solidFill>
                <a:latin typeface="+mn-lt"/>
              </a:rPr>
              <a:t>NI Circuit Design Suite</a:t>
            </a:r>
          </a:p>
          <a:p>
            <a:pPr algn="ctr"/>
            <a:r>
              <a:rPr lang="en-CA" sz="2800" dirty="0">
                <a:solidFill>
                  <a:srgbClr val="5E84B8"/>
                </a:solidFill>
                <a:latin typeface="+mn-lt"/>
              </a:rPr>
              <a:t>Technical Library</a:t>
            </a:r>
            <a:endParaRPr lang="en-US" sz="2800" dirty="0">
              <a:solidFill>
                <a:srgbClr val="5E84B8"/>
              </a:solidFill>
              <a:latin typeface="+mn-lt"/>
            </a:endParaRPr>
          </a:p>
        </p:txBody>
      </p:sp>
      <p:pic>
        <p:nvPicPr>
          <p:cNvPr id="4099" name="Picture 3" descr="C:\Users\fdomingu\Desktop\Course Update\NEW Multisim Files\Presentation\Screenshots\S 189a.png"/>
          <p:cNvPicPr>
            <a:picLocks noChangeAspect="1" noChangeArrowheads="1"/>
          </p:cNvPicPr>
          <p:nvPr/>
        </p:nvPicPr>
        <p:blipFill>
          <a:blip r:embed="rId2" cstate="print"/>
          <a:srcRect/>
          <a:stretch>
            <a:fillRect/>
          </a:stretch>
        </p:blipFill>
        <p:spPr bwMode="auto">
          <a:xfrm>
            <a:off x="1109662" y="2447925"/>
            <a:ext cx="2686806" cy="3696978"/>
          </a:xfrm>
          <a:prstGeom prst="rect">
            <a:avLst/>
          </a:prstGeom>
          <a:noFill/>
        </p:spPr>
      </p:pic>
      <p:pic>
        <p:nvPicPr>
          <p:cNvPr id="4100" name="Picture 4" descr="C:\Users\fdomingu\Desktop\Course Update\NEW Multisim Files\Presentation\Screenshots\S 189b.png"/>
          <p:cNvPicPr>
            <a:picLocks noChangeAspect="1" noChangeArrowheads="1"/>
          </p:cNvPicPr>
          <p:nvPr/>
        </p:nvPicPr>
        <p:blipFill>
          <a:blip r:embed="rId3" cstate="print"/>
          <a:srcRect/>
          <a:stretch>
            <a:fillRect/>
          </a:stretch>
        </p:blipFill>
        <p:spPr bwMode="auto">
          <a:xfrm>
            <a:off x="4872038" y="2447925"/>
            <a:ext cx="2686806" cy="369697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CA" dirty="0" smtClean="0"/>
              <a:t>Ultiboard Basics: PCB Layout</a:t>
            </a:r>
            <a:endParaRPr lang="en-US" dirty="0" smtClean="0"/>
          </a:p>
        </p:txBody>
      </p:sp>
      <p:sp>
        <p:nvSpPr>
          <p:cNvPr id="140291" name="Rectangle 3"/>
          <p:cNvSpPr>
            <a:spLocks noGrp="1" noChangeArrowheads="1"/>
          </p:cNvSpPr>
          <p:nvPr>
            <p:ph sz="half" idx="1"/>
          </p:nvPr>
        </p:nvSpPr>
        <p:spPr/>
        <p:txBody>
          <a:bodyPr rtlCol="0">
            <a:normAutofit/>
          </a:bodyPr>
          <a:lstStyle/>
          <a:p>
            <a:pPr fontAlgn="auto">
              <a:spcAft>
                <a:spcPts val="0"/>
              </a:spcAft>
              <a:buFont typeface="Arial" pitchFamily="34" charset="0"/>
              <a:buNone/>
              <a:defRPr/>
            </a:pPr>
            <a:r>
              <a:rPr lang="en-CA" dirty="0"/>
              <a:t>1-day Hands-on Training</a:t>
            </a:r>
          </a:p>
          <a:p>
            <a:pPr marL="0" indent="0" fontAlgn="auto">
              <a:spcAft>
                <a:spcPts val="0"/>
              </a:spcAft>
              <a:buFont typeface="Arial" pitchFamily="34" charset="0"/>
              <a:buNone/>
              <a:defRPr/>
            </a:pPr>
            <a:r>
              <a:rPr lang="en-CA" dirty="0"/>
              <a:t>Learn the next step of the design flow:</a:t>
            </a:r>
          </a:p>
          <a:p>
            <a:pPr>
              <a:defRPr/>
            </a:pPr>
            <a:r>
              <a:rPr lang="en-CA" dirty="0"/>
              <a:t>PCB Layout</a:t>
            </a:r>
          </a:p>
          <a:p>
            <a:pPr fontAlgn="auto">
              <a:spcAft>
                <a:spcPts val="0"/>
              </a:spcAft>
              <a:buFont typeface="Arial" pitchFamily="34" charset="0"/>
              <a:buNone/>
              <a:defRPr/>
            </a:pPr>
            <a:r>
              <a:rPr lang="en-CA" dirty="0"/>
              <a:t>Work with:</a:t>
            </a:r>
          </a:p>
          <a:p>
            <a:pPr>
              <a:defRPr/>
            </a:pPr>
            <a:r>
              <a:rPr lang="en-CA" dirty="0"/>
              <a:t>Parts</a:t>
            </a:r>
          </a:p>
          <a:p>
            <a:pPr>
              <a:defRPr/>
            </a:pPr>
            <a:r>
              <a:rPr lang="en-CA" dirty="0"/>
              <a:t>Board Outline</a:t>
            </a:r>
          </a:p>
          <a:p>
            <a:pPr>
              <a:defRPr/>
            </a:pPr>
            <a:r>
              <a:rPr lang="en-CA" dirty="0"/>
              <a:t>Copper</a:t>
            </a:r>
          </a:p>
          <a:p>
            <a:pPr>
              <a:defRPr/>
            </a:pPr>
            <a:r>
              <a:rPr lang="en-CA" dirty="0"/>
              <a:t>Copper Areas</a:t>
            </a:r>
            <a:endParaRPr lang="en-US" dirty="0"/>
          </a:p>
        </p:txBody>
      </p:sp>
      <p:sp>
        <p:nvSpPr>
          <p:cNvPr id="5" name="Content Placeholder 4"/>
          <p:cNvSpPr>
            <a:spLocks noGrp="1"/>
          </p:cNvSpPr>
          <p:nvPr>
            <p:ph sz="half" idx="2"/>
          </p:nvPr>
        </p:nvSpPr>
        <p:spPr/>
        <p:txBody>
          <a:bodyPr/>
          <a:lstStyle/>
          <a:p>
            <a:endParaRPr lang="en-US" dirty="0"/>
          </a:p>
        </p:txBody>
      </p:sp>
      <p:pic>
        <p:nvPicPr>
          <p:cNvPr id="5122" name="Picture 2" descr="C:\Users\fdomingu\Desktop\Course Update\NEW Multisim Files\Presentation\Screenshots\S 190.png"/>
          <p:cNvPicPr>
            <a:picLocks noChangeAspect="1" noChangeArrowheads="1"/>
          </p:cNvPicPr>
          <p:nvPr/>
        </p:nvPicPr>
        <p:blipFill>
          <a:blip r:embed="rId2" cstate="print"/>
          <a:srcRect/>
          <a:stretch>
            <a:fillRect/>
          </a:stretch>
        </p:blipFill>
        <p:spPr bwMode="auto">
          <a:xfrm>
            <a:off x="3352798" y="2124076"/>
            <a:ext cx="5572126" cy="44577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0034" name="Title 4"/>
          <p:cNvSpPr>
            <a:spLocks noGrp="1"/>
          </p:cNvSpPr>
          <p:nvPr>
            <p:ph type="ctrTitle"/>
          </p:nvPr>
        </p:nvSpPr>
        <p:spPr/>
        <p:txBody>
          <a:bodyPr/>
          <a:lstStyle/>
          <a:p>
            <a:r>
              <a:rPr lang="en-US" dirty="0" smtClean="0"/>
              <a:t>Thank you!</a:t>
            </a:r>
          </a:p>
        </p:txBody>
      </p:sp>
      <p:sp>
        <p:nvSpPr>
          <p:cNvPr id="153607" name="Rectangle 7"/>
          <p:cNvSpPr>
            <a:spLocks noGrp="1" noChangeArrowheads="1"/>
          </p:cNvSpPr>
          <p:nvPr>
            <p:ph type="subTitle" idx="1"/>
          </p:nvPr>
        </p:nvSpPr>
        <p:spPr/>
        <p:txBody>
          <a:bodyPr/>
          <a:lstStyle/>
          <a:p>
            <a:r>
              <a:rPr lang="en-US" dirty="0" smtClean="0"/>
              <a:t>Please complete the course survey </a:t>
            </a:r>
            <a:br>
              <a:rPr lang="en-US" dirty="0" smtClean="0"/>
            </a:br>
            <a:r>
              <a:rPr lang="en-US" dirty="0" smtClean="0"/>
              <a:t>and retrieve your course CD.</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CA" dirty="0" smtClean="0"/>
              <a:t>What is Multisim?</a:t>
            </a:r>
            <a:endParaRPr lang="en-US" dirty="0" smtClean="0"/>
          </a:p>
        </p:txBody>
      </p:sp>
      <p:sp>
        <p:nvSpPr>
          <p:cNvPr id="112643" name="Rectangle 3"/>
          <p:cNvSpPr>
            <a:spLocks noGrp="1" noChangeArrowheads="1"/>
          </p:cNvSpPr>
          <p:nvPr>
            <p:ph idx="1"/>
          </p:nvPr>
        </p:nvSpPr>
        <p:spPr/>
        <p:txBody>
          <a:bodyPr/>
          <a:lstStyle/>
          <a:p>
            <a:r>
              <a:rPr lang="en-CA" dirty="0" smtClean="0"/>
              <a:t>General purpose EDA tool</a:t>
            </a:r>
          </a:p>
          <a:p>
            <a:r>
              <a:rPr lang="en-CA" dirty="0" smtClean="0"/>
              <a:t>Schematic Capture</a:t>
            </a:r>
          </a:p>
          <a:p>
            <a:r>
              <a:rPr lang="en-CA" dirty="0" smtClean="0"/>
              <a:t>Simulation</a:t>
            </a:r>
          </a:p>
          <a:p>
            <a:r>
              <a:rPr lang="en-CA" dirty="0" smtClean="0"/>
              <a:t>Analyses</a:t>
            </a:r>
          </a:p>
          <a:p>
            <a:r>
              <a:rPr lang="en-CA" dirty="0" smtClean="0"/>
              <a:t>Integrated Environment</a:t>
            </a:r>
            <a:endParaRPr lang="en-US" dirty="0" smtClean="0"/>
          </a:p>
        </p:txBody>
      </p:sp>
      <p:pic>
        <p:nvPicPr>
          <p:cNvPr id="112649" name="Picture 9"/>
          <p:cNvPicPr>
            <a:picLocks noChangeAspect="1" noChangeArrowheads="1"/>
          </p:cNvPicPr>
          <p:nvPr/>
        </p:nvPicPr>
        <p:blipFill>
          <a:blip r:embed="rId3" cstate="print"/>
          <a:srcRect/>
          <a:stretch>
            <a:fillRect/>
          </a:stretch>
        </p:blipFill>
        <p:spPr bwMode="auto">
          <a:xfrm>
            <a:off x="4145713" y="1636345"/>
            <a:ext cx="4795239" cy="378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CA" dirty="0" smtClean="0"/>
              <a:t>Benefits of Integrated Capture &amp; Simulation</a:t>
            </a:r>
            <a:endParaRPr lang="en-US" dirty="0" smtClean="0"/>
          </a:p>
        </p:txBody>
      </p:sp>
      <p:sp>
        <p:nvSpPr>
          <p:cNvPr id="113667" name="Rectangle 3"/>
          <p:cNvSpPr>
            <a:spLocks noGrp="1" noChangeArrowheads="1"/>
          </p:cNvSpPr>
          <p:nvPr>
            <p:ph idx="1"/>
          </p:nvPr>
        </p:nvSpPr>
        <p:spPr/>
        <p:txBody>
          <a:bodyPr/>
          <a:lstStyle/>
          <a:p>
            <a:r>
              <a:rPr lang="en-CA" dirty="0" smtClean="0"/>
              <a:t>Preparation for simulation is as simple as drawing a circuit</a:t>
            </a:r>
          </a:p>
          <a:p>
            <a:r>
              <a:rPr lang="en-CA" dirty="0" smtClean="0"/>
              <a:t>Interactive Simulation</a:t>
            </a:r>
          </a:p>
          <a:p>
            <a:r>
              <a:rPr lang="en-CA" dirty="0" smtClean="0"/>
              <a:t>Animated Parts</a:t>
            </a:r>
          </a:p>
          <a:p>
            <a:r>
              <a:rPr lang="en-CA" dirty="0" smtClean="0"/>
              <a:t>Virtual Instruments</a:t>
            </a:r>
          </a:p>
          <a:p>
            <a:r>
              <a:rPr lang="en-CA" dirty="0" smtClean="0"/>
              <a:t>Analyses and Graphs</a:t>
            </a:r>
          </a:p>
          <a:p>
            <a:endParaRPr lang="en-CA" dirty="0" smtClean="0"/>
          </a:p>
          <a:p>
            <a:pPr>
              <a:buFont typeface="Wingdings" pitchFamily="2" charset="2"/>
              <a:buNone/>
            </a:pPr>
            <a:r>
              <a:rPr lang="en-CA" i="1" dirty="0" smtClean="0">
                <a:solidFill>
                  <a:srgbClr val="5E84B8"/>
                </a:solidFill>
              </a:rPr>
              <a:t>Effective use of your time!</a:t>
            </a:r>
            <a:endParaRPr lang="en-US" i="1" dirty="0" smtClean="0">
              <a:solidFill>
                <a:srgbClr val="5E84B8"/>
              </a:solidFill>
            </a:endParaRPr>
          </a:p>
        </p:txBody>
      </p:sp>
      <p:pic>
        <p:nvPicPr>
          <p:cNvPr id="113669" name="Picture 5"/>
          <p:cNvPicPr>
            <a:picLocks noChangeAspect="1" noChangeArrowheads="1"/>
          </p:cNvPicPr>
          <p:nvPr/>
        </p:nvPicPr>
        <p:blipFill>
          <a:blip r:embed="rId3" cstate="print"/>
          <a:srcRect/>
          <a:stretch>
            <a:fillRect/>
          </a:stretch>
        </p:blipFill>
        <p:spPr bwMode="auto">
          <a:xfrm>
            <a:off x="4270082" y="1751494"/>
            <a:ext cx="4795239" cy="378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8.0&quot;&gt;&lt;object type=&quot;1&quot; unique_id=&quot;10001&quot;&gt;&lt;object type=&quot;8&quot; unique_id=&quot;10002&quot;&gt;&lt;/object&gt;&lt;object type=&quot;2&quot; unique_id=&quot;10003&quot;&gt;&lt;object type=&quot;3&quot; unique_id=&quot;11593&quot;&gt;&lt;property id=&quot;20148&quot; value=&quot;5&quot;/&gt;&lt;property id=&quot;20300&quot; value=&quot;Slide 1 - &amp;quot;NI MultisimTM Basics Schematic Capture &amp;amp; Simulation&amp;quot;&quot;/&gt;&lt;property id=&quot;20307&quot; value=&quot;258&quot;/&gt;&lt;/object&gt;&lt;object type=&quot;3&quot; unique_id=&quot;11594&quot;&gt;&lt;property id=&quot;20148&quot; value=&quot;5&quot;/&gt;&lt;property id=&quot;20300&quot; value=&quot;Slide 2 - &amp;quot;What You Need To Get Started&amp;quot;&quot;/&gt;&lt;property id=&quot;20307&quot; value=&quot;362&quot;/&gt;&lt;/object&gt;&lt;object type=&quot;3&quot; unique_id=&quot;11595&quot;&gt;&lt;property id=&quot;20148&quot; value=&quot;5&quot;/&gt;&lt;property id=&quot;20300&quot; value=&quot;Slide 3 - &amp;quot;File Locations&amp;quot;&quot;/&gt;&lt;property id=&quot;20307&quot; value=&quot;364&quot;/&gt;&lt;/object&gt;&lt;object type=&quot;3&quot; unique_id=&quot;11596&quot;&gt;&lt;property id=&quot;20148&quot; value=&quot;5&quot;/&gt;&lt;property id=&quot;20300&quot; value=&quot;Slide 4 - &amp;quot;Getting the Most out of this Course&amp;quot;&quot;/&gt;&lt;property id=&quot;20307&quot; value=&quot;261&quot;/&gt;&lt;/object&gt;&lt;object type=&quot;3&quot; unique_id=&quot;11597&quot;&gt;&lt;property id=&quot;20148&quot; value=&quot;5&quot;/&gt;&lt;property id=&quot;20300&quot; value=&quot;Slide 5 - &amp;quot;Course Learning Map&amp;quot;&quot;/&gt;&lt;property id=&quot;20307&quot; value=&quot;365&quot;/&gt;&lt;/object&gt;&lt;object type=&quot;3&quot; unique_id=&quot;11598&quot;&gt;&lt;property id=&quot;20148&quot; value=&quot;5&quot;/&gt;&lt;property id=&quot;20300&quot; value=&quot;Slide 6 - &amp;quot;Course Goals&amp;quot;&quot;/&gt;&lt;property id=&quot;20307&quot; value=&quot;263&quot;/&gt;&lt;/object&gt;&lt;object type=&quot;3&quot; unique_id=&quot;11599&quot;&gt;&lt;property id=&quot;20148&quot; value=&quot;5&quot;/&gt;&lt;property id=&quot;20300&quot; value=&quot;Slide 7 - &amp;quot;Lesson 1 Schematic Capture&amp;quot;&quot;/&gt;&lt;property id=&quot;20307&quot; value=&quot;264&quot;/&gt;&lt;/object&gt;&lt;object type=&quot;3&quot; unique_id=&quot;11600&quot;&gt;&lt;property id=&quot;20148&quot; value=&quot;5&quot;/&gt;&lt;property id=&quot;20300&quot; value=&quot;Slide 8 - &amp;quot;What is Multisim?&amp;quot;&quot;/&gt;&lt;property id=&quot;20307&quot; value=&quot;265&quot;/&gt;&lt;/object&gt;&lt;object type=&quot;3&quot; unique_id=&quot;11601&quot;&gt;&lt;property id=&quot;20148&quot; value=&quot;5&quot;/&gt;&lt;property id=&quot;20300&quot; value=&quot;Slide 9 - &amp;quot;Benefits of Integrated Capture &amp;amp; Simulation&amp;quot;&quot;/&gt;&lt;property id=&quot;20307&quot; value=&quot;266&quot;/&gt;&lt;/object&gt;&lt;object type=&quot;3&quot; unique_id=&quot;11602&quot;&gt;&lt;property id=&quot;20148&quot; value=&quot;5&quot;/&gt;&lt;property id=&quot;20300&quot; value=&quot;Slide 10 - &amp;quot;The Design Process&amp;quot;&quot;/&gt;&lt;property id=&quot;20307&quot; value=&quot;267&quot;/&gt;&lt;/object&gt;&lt;object type=&quot;3&quot; unique_id=&quot;11603&quot;&gt;&lt;property id=&quot;20148&quot; value=&quot;5&quot;/&gt;&lt;property id=&quot;20300&quot; value=&quot;Slide 11 - &amp;quot;The Multisim GUI&amp;quot;&quot;/&gt;&lt;property id=&quot;20307&quot; value=&quot;268&quot;/&gt;&lt;/object&gt;&lt;object type=&quot;3&quot; unique_id=&quot;11604&quot;&gt;&lt;property id=&quot;20148&quot; value=&quot;5&quot;/&gt;&lt;property id=&quot;20300&quot; value=&quot;Slide 12 - &amp;quot;Global Options&amp;quot;&quot;/&gt;&lt;property id=&quot;20307&quot; value=&quot;269&quot;/&gt;&lt;/object&gt;&lt;object type=&quot;3&quot; unique_id=&quot;11605&quot;&gt;&lt;property id=&quot;20148&quot; value=&quot;5&quot;/&gt;&lt;property id=&quot;20300&quot; value=&quot;Slide 13 - &amp;quot;Global Options       Simulation tab&amp;quot;&quot;/&gt;&lt;property id=&quot;20307&quot; value=&quot;270&quot;/&gt;&lt;/object&gt;&lt;object type=&quot;3&quot; unique_id=&quot;11606&quot;&gt;&lt;property id=&quot;20148&quot; value=&quot;5&quot;/&gt;&lt;property id=&quot;20300&quot; value=&quot;Slide 14 - &amp;quot;Global Options       General tab&amp;quot;&quot;/&gt;&lt;property id=&quot;20307&quot; value=&quot;271&quot;/&gt;&lt;/object&gt;&lt;object type=&quot;3&quot; unique_id=&quot;11607&quot;&gt;&lt;property id=&quot;20148&quot; value=&quot;5&quot;/&gt;&lt;property id=&quot;20300&quot; value=&quot;Slide 15 - &amp;quot;Sheet Properties&amp;quot;&quot;/&gt;&lt;property id=&quot;20307&quot; value=&quot;272&quot;/&gt;&lt;/object&gt;&lt;object type=&quot;3&quot; unique_id=&quot;11608&quot;&gt;&lt;property id=&quot;20148&quot; value=&quot;5&quot;/&gt;&lt;property id=&quot;20300&quot; value=&quot;Slide 16 - &amp;quot;Sheet Properties—Sheet visibility tab&amp;quot;&quot;/&gt;&lt;property id=&quot;20307&quot; value=&quot;273&quot;/&gt;&lt;/object&gt;&lt;object type=&quot;3&quot; unique_id=&quot;11609&quot;&gt;&lt;property id=&quot;20148&quot; value=&quot;5&quot;/&gt;&lt;property id=&quot;20300&quot; value=&quot;Slide 17 - &amp;quot;Toolbars and Menus&amp;quot;&quot;/&gt;&lt;property id=&quot;20307&quot; value=&quot;274&quot;/&gt;&lt;/object&gt;&lt;object type=&quot;3&quot; unique_id=&quot;11610&quot;&gt;&lt;property id=&quot;20148&quot; value=&quot;5&quot;/&gt;&lt;property id=&quot;20300&quot; value=&quot;Slide 18 - &amp;quot;Customize the Environment&amp;quot;&quot;/&gt;&lt;property id=&quot;20307&quot; value=&quot;275&quot;/&gt;&lt;/object&gt;&lt;object type=&quot;3&quot; unique_id=&quot;11611&quot;&gt;&lt;property id=&quot;20148&quot; value=&quot;5&quot;/&gt;&lt;property id=&quot;20300&quot; value=&quot;Slide 19 - &amp;quot;Design Toolbox&amp;quot;&quot;/&gt;&lt;property id=&quot;20307&quot; value=&quot;277&quot;/&gt;&lt;/object&gt;&lt;object type=&quot;3&quot; unique_id=&quot;11612&quot;&gt;&lt;property id=&quot;20148&quot; value=&quot;5&quot;/&gt;&lt;property id=&quot;20300&quot; value=&quot;Slide 20 - &amp;quot;Design Toolbox       Hierarchy tab&amp;quot;&quot;/&gt;&lt;property id=&quot;20307&quot; value=&quot;278&quot;/&gt;&lt;/object&gt;&lt;object type=&quot;3&quot; unique_id=&quot;11613&quot;&gt;&lt;property id=&quot;20148&quot; value=&quot;5&quot;/&gt;&lt;property id=&quot;20300&quot; value=&quot;Slide 21 - &amp;quot;Spreadsheet View&amp;quot;&quot;/&gt;&lt;property id=&quot;20307&quot; value=&quot;279&quot;/&gt;&lt;/object&gt;&lt;object type=&quot;3&quot; unique_id=&quot;11614&quot;&gt;&lt;property id=&quot;20148&quot; value=&quot;5&quot;/&gt;&lt;property id=&quot;20300&quot; value=&quot;Slide 22 - &amp;quot;Workspace Area&amp;quot;&quot;/&gt;&lt;property id=&quot;20307&quot; value=&quot;281&quot;/&gt;&lt;/object&gt;&lt;object type=&quot;3&quot; unique_id=&quot;11615&quot;&gt;&lt;property id=&quot;20148&quot; value=&quot;5&quot;/&gt;&lt;property id=&quot;20300&quot; value=&quot;Slide 23 - &amp;quot;Schematic Capture&amp;quot;&quot;/&gt;&lt;property id=&quot;20307&quot; value=&quot;282&quot;/&gt;&lt;/object&gt;&lt;object type=&quot;3&quot; unique_id=&quot;11616&quot;&gt;&lt;property id=&quot;20148&quot; value=&quot;5&quot;/&gt;&lt;property id=&quot;20300&quot; value=&quot;Slide 24 - &amp;quot;Components&amp;quot;&quot;/&gt;&lt;property id=&quot;20307&quot; value=&quot;283&quot;/&gt;&lt;/object&gt;&lt;object type=&quot;3&quot; unique_id=&quot;11617&quot;&gt;&lt;property id=&quot;20148&quot; value=&quot;5&quot;/&gt;&lt;property id=&quot;20300&quot; value=&quot;Slide 25 - &amp;quot;Components—Properties&amp;quot;&quot;/&gt;&lt;property id=&quot;20307&quot; value=&quot;284&quot;/&gt;&lt;/object&gt;&lt;object type=&quot;3&quot; unique_id=&quot;11618&quot;&gt;&lt;property id=&quot;20148&quot; value=&quot;5&quot;/&gt;&lt;property id=&quot;20300&quot; value=&quot;Slide 26 - &amp;quot;Components—Edit Component in DB&amp;quot;&quot;/&gt;&lt;property id=&quot;20307&quot; value=&quot;285&quot;/&gt;&lt;/object&gt;&lt;object type=&quot;3&quot; unique_id=&quot;11619&quot;&gt;&lt;property id=&quot;20148&quot; value=&quot;5&quot;/&gt;&lt;property id=&quot;20300&quot; value=&quot;Slide 27 - &amp;quot;Components —Virtual, Real, Layout-only&amp;quot;&quot;/&gt;&lt;property id=&quot;20307&quot; value=&quot;286&quot;/&gt;&lt;/object&gt;&lt;object type=&quot;3&quot; unique_id=&quot;11620&quot;&gt;&lt;property id=&quot;20148&quot; value=&quot;5&quot;/&gt;&lt;property id=&quot;20300&quot; value=&quot;Slide 28 - &amp;quot;Component Database&amp;quot;&quot;/&gt;&lt;property id=&quot;20307&quot; value=&quot;287&quot;/&gt;&lt;/object&gt;&lt;object type=&quot;3&quot; unique_id=&quot;11621&quot;&gt;&lt;property id=&quot;20148&quot; value=&quot;5&quot;/&gt;&lt;property id=&quot;20300&quot; value=&quot;Slide 29 - &amp;quot;Component Database&amp;quot;&quot;/&gt;&lt;property id=&quot;20307&quot; value=&quot;288&quot;/&gt;&lt;/object&gt;&lt;object type=&quot;3&quot; unique_id=&quot;11622&quot;&gt;&lt;property id=&quot;20148&quot; value=&quot;5&quot;/&gt;&lt;property id=&quot;20300&quot; value=&quot;Slide 30 - &amp;quot;Component Browser&amp;quot;&quot;/&gt;&lt;property id=&quot;20307&quot; value=&quot;289&quot;/&gt;&lt;/object&gt;&lt;object type=&quot;3&quot; unique_id=&quot;11623&quot;&gt;&lt;property id=&quot;20148&quot; value=&quot;5&quot;/&gt;&lt;property id=&quot;20300&quot; value=&quot;Slide 31&quot;/&gt;&lt;property id=&quot;20307&quot; value=&quot;363&quot;/&gt;&lt;/object&gt;&lt;object type=&quot;3&quot; unique_id=&quot;11624&quot;&gt;&lt;property id=&quot;20148&quot; value=&quot;5&quot;/&gt;&lt;property id=&quot;20300&quot; value=&quot;Slide 32 - &amp;quot;Placing a Component&amp;quot;&quot;/&gt;&lt;property id=&quot;20307&quot; value=&quot;291&quot;/&gt;&lt;/object&gt;&lt;object type=&quot;3&quot; unique_id=&quot;11625&quot;&gt;&lt;property id=&quot;20148&quot; value=&quot;5&quot;/&gt;&lt;property id=&quot;20300&quot; value=&quot;Slide 33 - &amp;quot;Placing Multi-section Components&amp;quot;&quot;/&gt;&lt;property id=&quot;20307&quot; value=&quot;292&quot;/&gt;&lt;/object&gt;&lt;object type=&quot;3&quot; unique_id=&quot;11626&quot;&gt;&lt;property id=&quot;20148&quot; value=&quot;5&quot;/&gt;&lt;property id=&quot;20300&quot; value=&quot;Slide 34 - &amp;quot;Component Toolbar and the In-Use List&amp;quot;&quot;/&gt;&lt;property id=&quot;20307&quot; value=&quot;293&quot;/&gt;&lt;/object&gt;&lt;object type=&quot;3&quot; unique_id=&quot;11627&quot;&gt;&lt;property id=&quot;20148&quot; value=&quot;5&quot;/&gt;&lt;property id=&quot;20300&quot; value=&quot;Slide 35 - &amp;quot;Rotating a Component&amp;quot;&quot;/&gt;&lt;property id=&quot;20307&quot; value=&quot;294&quot;/&gt;&lt;/object&gt;&lt;object type=&quot;3&quot; unique_id=&quot;11628&quot;&gt;&lt;property id=&quot;20148&quot; value=&quot;5&quot;/&gt;&lt;property id=&quot;20300&quot; value=&quot;Slide 36 - &amp;quot;Component Search&amp;quot;&quot;/&gt;&lt;property id=&quot;20307&quot; value=&quot;295&quot;/&gt;&lt;/object&gt;&lt;object type=&quot;3&quot; unique_id=&quot;11629&quot;&gt;&lt;property id=&quot;20148&quot; value=&quot;5&quot;/&gt;&lt;property id=&quot;20300&quot; value=&quot;Slide 37 - &amp;quot;Component Search—Results&amp;quot;&quot;/&gt;&lt;property id=&quot;20307&quot; value=&quot;296&quot;/&gt;&lt;/object&gt;&lt;object type=&quot;3&quot; unique_id=&quot;11630&quot;&gt;&lt;property id=&quot;20148&quot; value=&quot;5&quot;/&gt;&lt;property id=&quot;20300&quot; value=&quot;Slide 38 - &amp;quot;Nets&amp;quot;&quot;/&gt;&lt;property id=&quot;20307&quot; value=&quot;297&quot;/&gt;&lt;/object&gt;&lt;object type=&quot;3&quot; unique_id=&quot;11631&quot;&gt;&lt;property id=&quot;20148&quot; value=&quot;5&quot;/&gt;&lt;property id=&quot;20300&quot; value=&quot;Slide 39 - &amp;quot;Nets&amp;quot;&quot;/&gt;&lt;property id=&quot;20307&quot; value=&quot;298&quot;/&gt;&lt;/object&gt;&lt;object type=&quot;3&quot; unique_id=&quot;11632&quot;&gt;&lt;property id=&quot;20148&quot; value=&quot;5&quot;/&gt;&lt;property id=&quot;20300&quot; value=&quot;Slide 40 - &amp;quot;Junction Dots&amp;quot;&quot;/&gt;&lt;property id=&quot;20307&quot; value=&quot;299&quot;/&gt;&lt;/object&gt;&lt;object type=&quot;3&quot; unique_id=&quot;11633&quot;&gt;&lt;property id=&quot;20148&quot; value=&quot;5&quot;/&gt;&lt;property id=&quot;20300&quot; value=&quot;Slide 41 - &amp;quot;Methods for Wiring—Automatic&amp;quot;&quot;/&gt;&lt;property id=&quot;20307&quot; value=&quot;300&quot;/&gt;&lt;/object&gt;&lt;object type=&quot;3&quot; unique_id=&quot;11634&quot;&gt;&lt;property id=&quot;20148&quot; value=&quot;5&quot;/&gt;&lt;property id=&quot;20300&quot; value=&quot;Slide 42 - &amp;quot;Methods for Wiring—Touching Pins&amp;quot;&quot;/&gt;&lt;property id=&quot;20307&quot; value=&quot;301&quot;/&gt;&lt;/object&gt;&lt;object type=&quot;3&quot; unique_id=&quot;11635&quot;&gt;&lt;property id=&quot;20148&quot; value=&quot;5&quot;/&gt;&lt;property id=&quot;20300&quot; value=&quot;Slide 43 - &amp;quot;Methods for Wiring—Dropping &amp;quot;&quot;/&gt;&lt;property id=&quot;20307&quot; value=&quot;302&quot;/&gt;&lt;/object&gt;&lt;object type=&quot;3&quot; unique_id=&quot;11636&quot;&gt;&lt;property id=&quot;20148&quot; value=&quot;5&quot;/&gt;&lt;property id=&quot;20300&quot; value=&quot;Slide 44 - &amp;quot;Changing Wire Properties&amp;quot;&quot;/&gt;&lt;property id=&quot;20307&quot; value=&quot;303&quot;/&gt;&lt;/object&gt;&lt;object type=&quot;3&quot; unique_id=&quot;11637&quot;&gt;&lt;property id=&quot;20148&quot; value=&quot;5&quot;/&gt;&lt;property id=&quot;20300&quot; value=&quot;Slide 45 - &amp;quot;Moving Wires&amp;quot;&quot;/&gt;&lt;property id=&quot;20307&quot; value=&quot;304&quot;/&gt;&lt;/object&gt;&lt;object type=&quot;3&quot; unique_id=&quot;11638&quot;&gt;&lt;property id=&quot;20148&quot; value=&quot;5&quot;/&gt;&lt;property id=&quot;20300&quot; value=&quot;Slide 46 - &amp;quot;Re-wiring a Net&amp;quot;&quot;/&gt;&lt;property id=&quot;20307&quot; value=&quot;305&quot;/&gt;&lt;/object&gt;&lt;object type=&quot;3&quot; unique_id=&quot;11639&quot;&gt;&lt;property id=&quot;20148&quot; value=&quot;5&quot;/&gt;&lt;property id=&quot;20300&quot; value=&quot;Slide 47 - &amp;quot;Virtual Wiring&amp;quot;&quot;/&gt;&lt;property id=&quot;20307&quot; value=&quot;306&quot;/&gt;&lt;/object&gt;&lt;object type=&quot;3&quot; unique_id=&quot;11640&quot;&gt;&lt;property id=&quot;20148&quot; value=&quot;5&quot;/&gt;&lt;property id=&quot;20300&quot; value=&quot;Slide 48 - &amp;quot;Virtual Wiring&amp;quot;&quot;/&gt;&lt;property id=&quot;20307&quot; value=&quot;361&quot;/&gt;&lt;/object&gt;&lt;object type=&quot;3&quot; unique_id=&quot;11641&quot;&gt;&lt;property id=&quot;20148&quot; value=&quot;5&quot;/&gt;&lt;property id=&quot;20300&quot; value=&quot;Slide 49 - &amp;quot;Lesson 1 Exercises Drawing a Schematic&amp;quot;&quot;/&gt;&lt;property id=&quot;20307&quot; value=&quot;307&quot;/&gt;&lt;/object&gt;&lt;object type=&quot;3&quot; unique_id=&quot;11642&quot;&gt;&lt;property id=&quot;20148&quot; value=&quot;5&quot;/&gt;&lt;property id=&quot;20300&quot; value=&quot;Slide 50 - &amp;quot;Lesson 2 Simulation and Virtual Instruments&amp;quot;&quot;/&gt;&lt;property id=&quot;20307&quot; value=&quot;308&quot;/&gt;&lt;/object&gt;&lt;object type=&quot;3&quot; unique_id=&quot;11643&quot;&gt;&lt;property id=&quot;20148&quot; value=&quot;5&quot;/&gt;&lt;property id=&quot;20300&quot; value=&quot;Slide 51 - &amp;quot;Multisim Treats Simulation Differently&amp;quot;&quot;/&gt;&lt;property id=&quot;20307&quot; value=&quot;309&quot;/&gt;&lt;/object&gt;&lt;object type=&quot;3&quot; unique_id=&quot;11644&quot;&gt;&lt;property id=&quot;20148&quot; value=&quot;5&quot;/&gt;&lt;property id=&quot;20300&quot; value=&quot;Slide 52 - &amp;quot;Types of Simulation&amp;quot;&quot;/&gt;&lt;property id=&quot;20307&quot; value=&quot;310&quot;/&gt;&lt;/object&gt;&lt;object type=&quot;3&quot; unique_id=&quot;11645&quot;&gt;&lt;property id=&quot;20148&quot; value=&quot;5&quot;/&gt;&lt;property id=&quot;20300&quot; value=&quot;Slide 53 - &amp;quot;Simulation Models&amp;quot;&quot;/&gt;&lt;property id=&quot;20307&quot; value=&quot;311&quot;/&gt;&lt;/object&gt;&lt;object type=&quot;3&quot; unique_id=&quot;11646&quot;&gt;&lt;property id=&quot;20148&quot; value=&quot;5&quot;/&gt;&lt;property id=&quot;20300&quot; value=&quot;Slide 54 - &amp;quot;Multiple Models Available&amp;quot;&quot;/&gt;&lt;property id=&quot;20307&quot; value=&quot;312&quot;/&gt;&lt;/object&gt;&lt;object type=&quot;3&quot; unique_id=&quot;11647&quot;&gt;&lt;property id=&quot;20148&quot; value=&quot;5&quot;/&gt;&lt;property id=&quot;20300&quot; value=&quot;Slide 55 - &amp;quot;Observing a Circuit Simulation&amp;quot;&quot;/&gt;&lt;property id=&quot;20307&quot; value=&quot;313&quot;/&gt;&lt;/object&gt;&lt;object type=&quot;3&quot; unique_id=&quot;11648&quot;&gt;&lt;property id=&quot;20148&quot; value=&quot;5&quot;/&gt;&lt;property id=&quot;20300&quot; value=&quot;Slide 56 - &amp;quot;Creating Circuits for Simulation&amp;quot;&quot;/&gt;&lt;property id=&quot;20307&quot; value=&quot;314&quot;/&gt;&lt;/object&gt;&lt;object type=&quot;3&quot; unique_id=&quot;11649&quot;&gt;&lt;property id=&quot;20148&quot; value=&quot;5&quot;/&gt;&lt;property id=&quot;20300&quot; value=&quot;Slide 57 - &amp;quot;Simulation with Real-world Signals&amp;quot;&quot;/&gt;&lt;property id=&quot;20307&quot; value=&quot;315&quot;/&gt;&lt;/object&gt;&lt;object type=&quot;3&quot; unique_id=&quot;11650&quot;&gt;&lt;property id=&quot;20148&quot; value=&quot;5&quot;/&gt;&lt;property id=&quot;20300&quot; value=&quot;Slide 58 - &amp;quot;LabVIEW and LabVIEW SignalExpress&amp;quot;&quot;/&gt;&lt;property id=&quot;20307&quot; value=&quot;316&quot;/&gt;&lt;/object&gt;&lt;object type=&quot;3&quot; unique_id=&quot;11651&quot;&gt;&lt;property id=&quot;20148&quot; value=&quot;5&quot;/&gt;&lt;property id=&quot;20300&quot; value=&quot;Slide 59 - &amp;quot;Virtual Instruments&amp;quot;&quot;/&gt;&lt;property id=&quot;20307&quot; value=&quot;317&quot;/&gt;&lt;/object&gt;&lt;object type=&quot;3&quot; unique_id=&quot;11652&quot;&gt;&lt;property id=&quot;20148&quot; value=&quot;5&quot;/&gt;&lt;property id=&quot;20300&quot; value=&quot;Slide 60 - &amp;quot;Virtual Instruments—Front Panel&amp;quot;&quot;/&gt;&lt;property id=&quot;20307&quot; value=&quot;318&quot;/&gt;&lt;/object&gt;&lt;object type=&quot;3&quot; unique_id=&quot;11653&quot;&gt;&lt;property id=&quot;20148&quot; value=&quot;5&quot;/&gt;&lt;property id=&quot;20300&quot; value=&quot;Slide 61 - &amp;quot;Using Instruments in Circuits&amp;quot;&quot;/&gt;&lt;property id=&quot;20307&quot; value=&quot;319&quot;/&gt;&lt;/object&gt;&lt;object type=&quot;3&quot; unique_id=&quot;11654&quot;&gt;&lt;property id=&quot;20148&quot; value=&quot;5&quot;/&gt;&lt;property id=&quot;20300&quot; value=&quot;Slide 62 - &amp;quot;Measurement Probe&amp;quot;&quot;/&gt;&lt;property id=&quot;20307&quot; value=&quot;320&quot;/&gt;&lt;/object&gt;&lt;object type=&quot;3&quot; unique_id=&quot;11655&quot;&gt;&lt;property id=&quot;20148&quot; value=&quot;5&quot;/&gt;&lt;property id=&quot;20300&quot; value=&quot;Slide 63 - &amp;quot;Lesson 2 Exercises Working with Instruments&amp;quot;&quot;/&gt;&lt;property id=&quot;20307&quot; value=&quot;321&quot;/&gt;&lt;/object&gt;&lt;object type=&quot;3&quot; unique_id=&quot;11656&quot;&gt;&lt;property id=&quot;20148&quot; value=&quot;5&quot;/&gt;&lt;property id=&quot;20300&quot; value=&quot;Slide 64 - &amp;quot;Lesson 3 Analyses&amp;quot;&quot;/&gt;&lt;property id=&quot;20307&quot; value=&quot;322&quot;/&gt;&lt;/object&gt;&lt;object type=&quot;3&quot; unique_id=&quot;11657&quot;&gt;&lt;property id=&quot;20148&quot; value=&quot;5&quot;/&gt;&lt;property id=&quot;20300&quot; value=&quot;Slide 65 - &amp;quot;Analyses in Multisim&amp;quot;&quot;/&gt;&lt;property id=&quot;20307&quot; value=&quot;323&quot;/&gt;&lt;/object&gt;&lt;object type=&quot;3&quot; unique_id=&quot;11658&quot;&gt;&lt;property id=&quot;20148&quot; value=&quot;5&quot;/&gt;&lt;property id=&quot;20300&quot; value=&quot;Slide 66 - &amp;quot;Analyses in Multisim&amp;quot;&quot;/&gt;&lt;property id=&quot;20307&quot; value=&quot;324&quot;/&gt;&lt;/object&gt;&lt;object type=&quot;3&quot; unique_id=&quot;11659&quot;&gt;&lt;property id=&quot;20148&quot; value=&quot;5&quot;/&gt;&lt;property id=&quot;20300&quot; value=&quot;Slide 67 - &amp;quot;Using Analyses&amp;quot;&quot;/&gt;&lt;property id=&quot;20307&quot; value=&quot;325&quot;/&gt;&lt;/object&gt;&lt;object type=&quot;3&quot; unique_id=&quot;11660&quot;&gt;&lt;property id=&quot;20148&quot; value=&quot;5&quot;/&gt;&lt;property id=&quot;20300&quot; value=&quot;Slide 68 - &amp;quot;Selecting Output Variables&amp;quot;&quot;/&gt;&lt;property id=&quot;20307&quot; value=&quot;326&quot;/&gt;&lt;/object&gt;&lt;object type=&quot;3&quot; unique_id=&quot;11661&quot;&gt;&lt;property id=&quot;20148&quot; value=&quot;5&quot;/&gt;&lt;property id=&quot;20300&quot; value=&quot;Slide 69 - &amp;quot;Adding Custom Expressions&amp;quot;&quot;/&gt;&lt;property id=&quot;20307&quot; value=&quot;327&quot;/&gt;&lt;/object&gt;&lt;object type=&quot;3&quot; unique_id=&quot;11662&quot;&gt;&lt;property id=&quot;20148&quot; value=&quot;5&quot;/&gt;&lt;property id=&quot;20300&quot; value=&quot;Slide 70 - &amp;quot;The Grapher&amp;quot;&quot;/&gt;&lt;property id=&quot;20307&quot; value=&quot;328&quot;/&gt;&lt;/object&gt;&lt;object type=&quot;3&quot; unique_id=&quot;11663&quot;&gt;&lt;property id=&quot;20148&quot; value=&quot;5&quot;/&gt;&lt;property id=&quot;20300&quot; value=&quot;Slide 71 - &amp;quot;The Grapher—Cursors&amp;quot;&quot;/&gt;&lt;property id=&quot;20307&quot; value=&quot;329&quot;/&gt;&lt;/object&gt;&lt;object type=&quot;3&quot; unique_id=&quot;11664&quot;&gt;&lt;property id=&quot;20148&quot; value=&quot;5&quot;/&gt;&lt;property id=&quot;20300&quot; value=&quot;Slide 72 - &amp;quot;The Grapher—Overlay Traces&amp;quot;&quot;/&gt;&lt;property id=&quot;20307&quot; value=&quot;330&quot;/&gt;&lt;/object&gt;&lt;object type=&quot;3&quot; unique_id=&quot;11665&quot;&gt;&lt;property id=&quot;20148&quot; value=&quot;5&quot;/&gt;&lt;property id=&quot;20300&quot; value=&quot;Slide 73 - &amp;quot;The Grapher—Properties&amp;quot;&quot;/&gt;&lt;property id=&quot;20307&quot; value=&quot;331&quot;/&gt;&lt;/object&gt;&lt;object type=&quot;3&quot; unique_id=&quot;11666&quot;&gt;&lt;property id=&quot;20148&quot; value=&quot;5&quot;/&gt;&lt;property id=&quot;20300&quot; value=&quot;Slide 74 - &amp;quot;The Grapher—Mixed Displays&amp;quot;&quot;/&gt;&lt;property id=&quot;20307&quot; value=&quot;332&quot;/&gt;&lt;/object&gt;&lt;object type=&quot;3&quot; unique_id=&quot;11667&quot;&gt;&lt;property id=&quot;20148&quot; value=&quot;5&quot;/&gt;&lt;property id=&quot;20300&quot; value=&quot;Slide 75 - &amp;quot;Lesson 3 Exercises Working with Analyses&amp;quot;&quot;/&gt;&lt;property id=&quot;20307&quot; value=&quot;333&quot;/&gt;&lt;/object&gt;&lt;object type=&quot;3&quot; unique_id=&quot;11668&quot;&gt;&lt;property id=&quot;20148&quot; value=&quot;5&quot;/&gt;&lt;property id=&quot;20300&quot; value=&quot;Slide 76 - &amp;quot;Lesson 4 Results and Post-processing&amp;quot;&quot;/&gt;&lt;property id=&quot;20307&quot; value=&quot;334&quot;/&gt;&lt;/object&gt;&lt;object type=&quot;3&quot; unique_id=&quot;11669&quot;&gt;&lt;property id=&quot;20148&quot; value=&quot;5&quot;/&gt;&lt;property id=&quot;20300&quot; value=&quot;Slide 77 - &amp;quot;The Postprocessor&amp;quot;&quot;/&gt;&lt;property id=&quot;20307&quot; value=&quot;335&quot;/&gt;&lt;/object&gt;&lt;object type=&quot;3&quot; unique_id=&quot;11670&quot;&gt;&lt;property id=&quot;20148&quot; value=&quot;5&quot;/&gt;&lt;property id=&quot;20300&quot; value=&quot;Slide 78 - &amp;quot;Using the Postprocessor&amp;quot;&quot;/&gt;&lt;property id=&quot;20307&quot; value=&quot;336&quot;/&gt;&lt;/object&gt;&lt;object type=&quot;3&quot; unique_id=&quot;11671&quot;&gt;&lt;property id=&quot;20148&quot; value=&quot;5&quot;/&gt;&lt;property id=&quot;20300&quot; value=&quot;Slide 79 - &amp;quot;Using the Postprocessor – Expression Tab&amp;quot;&quot;/&gt;&lt;property id=&quot;20307&quot; value=&quot;337&quot;/&gt;&lt;/object&gt;&lt;object type=&quot;3&quot; unique_id=&quot;11672&quot;&gt;&lt;property id=&quot;20148&quot; value=&quot;5&quot;/&gt;&lt;property id=&quot;20300&quot; value=&quot;Slide 80 - &amp;quot;Using the Postprocessor – Graph Tab&amp;quot;&quot;/&gt;&lt;property id=&quot;20307&quot; value=&quot;338&quot;/&gt;&lt;/object&gt;&lt;object type=&quot;3&quot; unique_id=&quot;11673&quot;&gt;&lt;property id=&quot;20148&quot; value=&quot;5&quot;/&gt;&lt;property id=&quot;20300&quot; value=&quot;Slide 81 - &amp;quot;Viewing Results from the Postprocessor&amp;quot;&quot;/&gt;&lt;property id=&quot;20307&quot; value=&quot;339&quot;/&gt;&lt;/object&gt;&lt;object type=&quot;3&quot; unique_id=&quot;11674&quot;&gt;&lt;property id=&quot;20148&quot; value=&quot;5&quot;/&gt;&lt;property id=&quot;20300&quot; value=&quot;Slide 82 - &amp;quot;Lesson 4 Exercises Working with Results&amp;quot;&quot;/&gt;&lt;property id=&quot;20307&quot; value=&quot;340&quot;/&gt;&lt;/object&gt;&lt;object type=&quot;3&quot; unique_id=&quot;11675&quot;&gt;&lt;property id=&quot;20148&quot; value=&quot;5&quot;/&gt;&lt;property id=&quot;20300&quot; value=&quot;Slide 83 - &amp;quot;Lesson 5 Advanced Schematic Capture&amp;quot;&quot;/&gt;&lt;property id=&quot;20307&quot; value=&quot;341&quot;/&gt;&lt;/object&gt;&lt;object type=&quot;3&quot; unique_id=&quot;11676&quot;&gt;&lt;property id=&quot;20148&quot; value=&quot;5&quot;/&gt;&lt;property id=&quot;20300&quot; value=&quot;Slide 84 - &amp;quot;Graphic Annotations&amp;quot;&quot;/&gt;&lt;property id=&quot;20307&quot; value=&quot;342&quot;/&gt;&lt;/object&gt;&lt;object type=&quot;3&quot; unique_id=&quot;11677&quot;&gt;&lt;property id=&quot;20148&quot; value=&quot;5&quot;/&gt;&lt;property id=&quot;20300&quot; value=&quot;Slide 85 - &amp;quot;Graphic Annotations – Text&amp;quot;&quot;/&gt;&lt;property id=&quot;20307&quot; value=&quot;343&quot;/&gt;&lt;/object&gt;&lt;object type=&quot;3&quot; unique_id=&quot;11678&quot;&gt;&lt;property id=&quot;20148&quot; value=&quot;5&quot;/&gt;&lt;property id=&quot;20300&quot; value=&quot;Slide 86 - &amp;quot;Graphic Annotations – Comments&amp;quot;&quot;/&gt;&lt;property id=&quot;20307&quot; value=&quot;344&quot;/&gt;&lt;/object&gt;&lt;object type=&quot;3&quot; unique_id=&quot;11679&quot;&gt;&lt;property id=&quot;20148&quot; value=&quot;5&quot;/&gt;&lt;property id=&quot;20300&quot; value=&quot;Slide 87 - &amp;quot;Description Box&amp;quot;&quot;/&gt;&lt;property id=&quot;20307&quot; value=&quot;345&quot;/&gt;&lt;/object&gt;&lt;object type=&quot;3&quot; unique_id=&quot;11680&quot;&gt;&lt;property id=&quot;20148&quot; value=&quot;5&quot;/&gt;&lt;property id=&quot;20300&quot; value=&quot;Slide 88 - &amp;quot;Spreadsheet View         Advanced Uses&amp;quot;&quot;/&gt;&lt;property id=&quot;20307&quot; value=&quot;347&quot;/&gt;&lt;/object&gt;&lt;object type=&quot;3&quot; unique_id=&quot;11681&quot;&gt;&lt;property id=&quot;20148&quot; value=&quot;5&quot;/&gt;&lt;property id=&quot;20300&quot; value=&quot;Slide 89 - &amp;quot;Title Blocks&amp;quot;&quot;/&gt;&lt;property id=&quot;20307&quot; value=&quot;348&quot;/&gt;&lt;/object&gt;&lt;object type=&quot;3&quot; unique_id=&quot;11682&quot;&gt;&lt;property id=&quot;20148&quot; value=&quot;5&quot;/&gt;&lt;property id=&quot;20300&quot; value=&quot;Slide 90 - &amp;quot;Title Block Editor&amp;quot;&quot;/&gt;&lt;property id=&quot;20307&quot; value=&quot;349&quot;/&gt;&lt;/object&gt;&lt;object type=&quot;3&quot; unique_id=&quot;11683&quot;&gt;&lt;property id=&quot;20148&quot; value=&quot;5&quot;/&gt;&lt;property id=&quot;20300&quot; value=&quot;Slide 91 - &amp;quot;Lesson 5 Exercises Advanced Schematic Capture&amp;quot;&quot;/&gt;&lt;property id=&quot;20307&quot; value=&quot;350&quot;/&gt;&lt;/object&gt;&lt;object type=&quot;3&quot; unique_id=&quot;11684&quot;&gt;&lt;property id=&quot;20148&quot; value=&quot;5&quot;/&gt;&lt;property id=&quot;20300&quot; value=&quot;Slide 92 - &amp;quot;Lesson 6 Communication and Transfer&amp;quot;&quot;/&gt;&lt;property id=&quot;20307&quot; value=&quot;351&quot;/&gt;&lt;/object&gt;&lt;object type=&quot;3&quot; unique_id=&quot;11685&quot;&gt;&lt;property id=&quot;20148&quot; value=&quot;5&quot;/&gt;&lt;property id=&quot;20300&quot; value=&quot;Slide 93 - &amp;quot;Reports&amp;quot;&quot;/&gt;&lt;property id=&quot;20307&quot; value=&quot;352&quot;/&gt;&lt;/object&gt;&lt;object type=&quot;3&quot; unique_id=&quot;11686&quot;&gt;&lt;property id=&quot;20148&quot; value=&quot;5&quot;/&gt;&lt;property id=&quot;20300&quot; value=&quot;Slide 94 - &amp;quot;Bill of Materials (BOM)&amp;quot;&quot;/&gt;&lt;property id=&quot;20307&quot; value=&quot;353&quot;/&gt;&lt;/object&gt;&lt;object type=&quot;3&quot; unique_id=&quot;11687&quot;&gt;&lt;property id=&quot;20148&quot; value=&quot;5&quot;/&gt;&lt;property id=&quot;20300&quot; value=&quot;Slide 95 - &amp;quot;Schematic Statistics&amp;quot;&quot;/&gt;&lt;property id=&quot;20307&quot; value=&quot;354&quot;/&gt;&lt;/object&gt;&lt;object type=&quot;3&quot; unique_id=&quot;11688&quot;&gt;&lt;property id=&quot;20148&quot; value=&quot;5&quot;/&gt;&lt;property id=&quot;20300&quot; value=&quot;Slide 96 - &amp;quot;Other Reports&amp;quot;&quot;/&gt;&lt;property id=&quot;20307&quot; value=&quot;355&quot;/&gt;&lt;/object&gt;&lt;object type=&quot;3&quot; unique_id=&quot;11689&quot;&gt;&lt;property id=&quot;20148&quot; value=&quot;5&quot;/&gt;&lt;property id=&quot;20300&quot; value=&quot;Slide 97 - &amp;quot;Transfer&amp;quot;&quot;/&gt;&lt;property id=&quot;20307&quot; value=&quot;356&quot;/&gt;&lt;/object&gt;&lt;object type=&quot;3&quot; unique_id=&quot;11690&quot;&gt;&lt;property id=&quot;20148&quot; value=&quot;5&quot;/&gt;&lt;property id=&quot;20300&quot; value=&quot;Slide 98 - &amp;quot;Export Netlist&amp;quot;&quot;/&gt;&lt;property id=&quot;20307&quot; value=&quot;357&quot;/&gt;&lt;/object&gt;&lt;object type=&quot;3&quot; unique_id=&quot;11691&quot;&gt;&lt;property id=&quot;20148&quot; value=&quot;5&quot;/&gt;&lt;property id=&quot;20300&quot; value=&quot;Slide 99 - &amp;quot;Lesson 6 Exercises Communication and Transfer&amp;quot;&quot;/&gt;&lt;property id=&quot;20307&quot; value=&quot;358&quot;/&gt;&lt;/object&gt;&lt;object type=&quot;3&quot; unique_id=&quot;11692&quot;&gt;&lt;property id=&quot;20148&quot; value=&quot;5&quot;/&gt;&lt;property id=&quot;20300&quot; value=&quot;Slide 100 - &amp;quot;Lesson 7 Projects and Design Sharing&amp;quot;&quot;/&gt;&lt;property id=&quot;20307&quot; value=&quot;369&quot;/&gt;&lt;/object&gt;&lt;object type=&quot;3&quot; unique_id=&quot;11693&quot;&gt;&lt;property id=&quot;20148&quot; value=&quot;5&quot;/&gt;&lt;property id=&quot;20300&quot; value=&quot;Slide 101 - &amp;quot;Design Blocks&amp;quot;&quot;/&gt;&lt;property id=&quot;20307&quot; value=&quot;370&quot;/&gt;&lt;/object&gt;&lt;object type=&quot;3&quot; unique_id=&quot;11694&quot;&gt;&lt;property id=&quot;20148&quot; value=&quot;5&quot;/&gt;&lt;property id=&quot;20300&quot; value=&quot;Slide 102 - &amp;quot;Design Blocks—Before&amp;quot;&quot;/&gt;&lt;property id=&quot;20307&quot; value=&quot;371&quot;/&gt;&lt;/object&gt;&lt;object type=&quot;3&quot; unique_id=&quot;11695&quot;&gt;&lt;property id=&quot;20148&quot; value=&quot;5&quot;/&gt;&lt;property id=&quot;20300&quot; value=&quot;Slide 103 - &amp;quot;Design Blocks—After&amp;quot;&quot;/&gt;&lt;property id=&quot;20307&quot; value=&quot;372&quot;/&gt;&lt;/object&gt;&lt;object type=&quot;3&quot; unique_id=&quot;11696&quot;&gt;&lt;property id=&quot;20148&quot; value=&quot;5&quot;/&gt;&lt;property id=&quot;20300&quot; value=&quot;Slide 104 - &amp;quot;Design Blocks – Connectors&amp;quot;&quot;/&gt;&lt;property id=&quot;20307&quot; value=&quot;373&quot;/&gt;&lt;/object&gt;&lt;object type=&quot;3&quot; unique_id=&quot;11697&quot;&gt;&lt;property id=&quot;20148&quot; value=&quot;5&quot;/&gt;&lt;property id=&quot;20300&quot; value=&quot;Slide 105 - &amp;quot;Nested Circuits&amp;quot;&quot;/&gt;&lt;property id=&quot;20307&quot; value=&quot;374&quot;/&gt;&lt;/object&gt;&lt;object type=&quot;3&quot; unique_id=&quot;11698&quot;&gt;&lt;property id=&quot;20148&quot; value=&quot;5&quot;/&gt;&lt;property id=&quot;20300&quot; value=&quot;Slide 106 - &amp;quot;Creating Design Blocks&amp;quot;&quot;/&gt;&lt;property id=&quot;20307&quot; value=&quot;375&quot;/&gt;&lt;/object&gt;&lt;object type=&quot;3&quot; unique_id=&quot;11699&quot;&gt;&lt;property id=&quot;20148&quot; value=&quot;5&quot;/&gt;&lt;property id=&quot;20300&quot; value=&quot;Slide 107 - &amp;quot;Multi-page Design&amp;quot;&quot;/&gt;&lt;property id=&quot;20307&quot; value=&quot;376&quot;/&gt;&lt;/object&gt;&lt;object type=&quot;3&quot; unique_id=&quot;11700&quot;&gt;&lt;property id=&quot;20148&quot; value=&quot;5&quot;/&gt;&lt;property id=&quot;20300&quot; value=&quot;Slide 108 - &amp;quot;Multi-page Design&amp;quot;&quot;/&gt;&lt;property id=&quot;20307&quot; value=&quot;377&quot;/&gt;&lt;/object&gt;&lt;object type=&quot;3&quot; unique_id=&quot;11701&quot;&gt;&lt;property id=&quot;20148&quot; value=&quot;5&quot;/&gt;&lt;property id=&quot;20300&quot; value=&quot;Slide 109 - &amp;quot;Multi-page Design&amp;quot;&quot;/&gt;&lt;property id=&quot;20307&quot; value=&quot;378&quot;/&gt;&lt;/object&gt;&lt;object type=&quot;3&quot; unique_id=&quot;11702&quot;&gt;&lt;property id=&quot;20148&quot; value=&quot;5&quot;/&gt;&lt;property id=&quot;20300&quot; value=&quot;Slide 110 - &amp;quot;Modular Design Summary—Pros &amp;amp; Cons&amp;quot;&quot;/&gt;&lt;property id=&quot;20307&quot; value=&quot;379&quot;/&gt;&lt;/object&gt;&lt;object type=&quot;3&quot; unique_id=&quot;11703&quot;&gt;&lt;property id=&quot;20148&quot; value=&quot;5&quot;/&gt;&lt;property id=&quot;20300&quot; value=&quot;Slide 111 - &amp;quot;Electrical Rules Check (ERC)&amp;quot;&quot;/&gt;&lt;property id=&quot;20307&quot; value=&quot;380&quot;/&gt;&lt;/object&gt;&lt;object type=&quot;3&quot; unique_id=&quot;11704&quot;&gt;&lt;property id=&quot;20148&quot; value=&quot;5&quot;/&gt;&lt;property id=&quot;20300&quot; value=&quot;Slide 112 - &amp;quot;ERC Rules Matrix&amp;quot;&quot;/&gt;&lt;property id=&quot;20307&quot; value=&quot;381&quot;/&gt;&lt;/object&gt;&lt;object type=&quot;3&quot; unique_id=&quot;11705&quot;&gt;&lt;property id=&quot;20148&quot; value=&quot;5&quot;/&gt;&lt;property id=&quot;20300&quot; value=&quot;Slide 113 - &amp;quot;ERC Rules Matrix—Definitions&amp;quot;&quot;/&gt;&lt;property id=&quot;20307&quot; value=&quot;382&quot;/&gt;&lt;/object&gt;&lt;object type=&quot;3&quot; unique_id=&quot;11706&quot;&gt;&lt;property id=&quot;20148&quot; value=&quot;5&quot;/&gt;&lt;property id=&quot;20300&quot; value=&quot;Slide 114 - &amp;quot;ERC—Finding and Clearing Markers&amp;quot;&quot;/&gt;&lt;property id=&quot;20307&quot; value=&quot;383&quot;/&gt;&lt;/object&gt;&lt;object type=&quot;3&quot; unique_id=&quot;11707&quot;&gt;&lt;property id=&quot;20148&quot; value=&quot;5&quot;/&gt;&lt;property id=&quot;20300&quot; value=&quot;Slide 115 - &amp;quot;ERC—Component Properties&amp;quot;&quot;/&gt;&lt;property id=&quot;20307&quot; value=&quot;384&quot;/&gt;&lt;/object&gt;&lt;object type=&quot;3&quot; unique_id=&quot;11708&quot;&gt;&lt;property id=&quot;20148&quot; value=&quot;5&quot;/&gt;&lt;property id=&quot;20300&quot; value=&quot;Slide 116 - &amp;quot;Buses&amp;quot;&quot;/&gt;&lt;property id=&quot;20307&quot; value=&quot;385&quot;/&gt;&lt;/object&gt;&lt;object type=&quot;3&quot; unique_id=&quot;11709&quot;&gt;&lt;property id=&quot;20148&quot; value=&quot;5&quot;/&gt;&lt;property id=&quot;20300&quot; value=&quot;Slide 117 - &amp;quot;Bus Wiring Modes&amp;quot;&quot;/&gt;&lt;property id=&quot;20307&quot; value=&quot;386&quot;/&gt;&lt;/object&gt;&lt;object type=&quot;3&quot; unique_id=&quot;11710&quot;&gt;&lt;property id=&quot;20148&quot; value=&quot;5&quot;/&gt;&lt;property id=&quot;20300&quot; value=&quot;Slide 118 - &amp;quot;Bus Vector Connect&amp;quot;&quot;/&gt;&lt;property id=&quot;20307&quot; value=&quot;387&quot;/&gt;&lt;/object&gt;&lt;object type=&quot;3&quot; unique_id=&quot;11711&quot;&gt;&lt;property id=&quot;20148&quot; value=&quot;5&quot;/&gt;&lt;property id=&quot;20300&quot; value=&quot;Slide 119 - &amp;quot;Bus Entry Connect&amp;quot;&quot;/&gt;&lt;property id=&quot;20307&quot; value=&quot;388&quot;/&gt;&lt;/object&gt;&lt;object type=&quot;3&quot; unique_id=&quot;11712&quot;&gt;&lt;property id=&quot;20148&quot; value=&quot;5&quot;/&gt;&lt;property id=&quot;20300&quot; value=&quot;Slide 120 - &amp;quot;Bus Manipulation&amp;quot;&quot;/&gt;&lt;property id=&quot;20307&quot; value=&quot;389&quot;/&gt;&lt;/object&gt;&lt;object type=&quot;3&quot; unique_id=&quot;11713&quot;&gt;&lt;property id=&quot;20148&quot; value=&quot;5&quot;/&gt;&lt;property id=&quot;20300&quot; value=&quot;Slide 121 - &amp;quot;Team Design&amp;quot;&quot;/&gt;&lt;property id=&quot;20307&quot; value=&quot;390&quot;/&gt;&lt;/object&gt;&lt;object type=&quot;3&quot; unique_id=&quot;11714&quot;&gt;&lt;property id=&quot;20148&quot; value=&quot;5&quot;/&gt;&lt;property id=&quot;20300&quot; value=&quot;Slide 122 - &amp;quot;Corporate Database&amp;quot;&quot;/&gt;&lt;property id=&quot;20307&quot; value=&quot;391&quot;/&gt;&lt;/object&gt;&lt;object type=&quot;3&quot; unique_id=&quot;11715&quot;&gt;&lt;property id=&quot;20148&quot; value=&quot;5&quot;/&gt;&lt;property id=&quot;20300&quot; value=&quot;Slide 123 - &amp;quot;User-defined Fields&amp;quot;&quot;/&gt;&lt;property id=&quot;20307&quot; value=&quot;392&quot;/&gt;&lt;/object&gt;&lt;object type=&quot;3&quot; unique_id=&quot;11716&quot;&gt;&lt;property id=&quot;20148&quot; value=&quot;5&quot;/&gt;&lt;property id=&quot;20300&quot; value=&quot;Slide 124 - &amp;quot;User-defined Fields&amp;quot;&quot;/&gt;&lt;property id=&quot;20307&quot; value=&quot;393&quot;/&gt;&lt;/object&gt;&lt;object type=&quot;3&quot; unique_id=&quot;11717&quot;&gt;&lt;property id=&quot;20148&quot; value=&quot;5&quot;/&gt;&lt;property id=&quot;20300&quot; value=&quot;Slide 125 - &amp;quot;Project Management—The Project View&amp;quot;&quot;/&gt;&lt;property id=&quot;20307&quot; value=&quot;394&quot;/&gt;&lt;/object&gt;&lt;object type=&quot;3&quot; unique_id=&quot;11718&quot;&gt;&lt;property id=&quot;20148&quot; value=&quot;5&quot;/&gt;&lt;property id=&quot;20300&quot; value=&quot;Slide 126 - &amp;quot;Project Management—Organization&amp;quot;&quot;/&gt;&lt;property id=&quot;20307&quot; value=&quot;395&quot;/&gt;&lt;/object&gt;&lt;object type=&quot;3&quot; unique_id=&quot;11719&quot;&gt;&lt;property id=&quot;20148&quot; value=&quot;5&quot;/&gt;&lt;property id=&quot;20300&quot; value=&quot;Slide 127 - &amp;quot;Project Management—Sharing&amp;quot;&quot;/&gt;&lt;property id=&quot;20307&quot; value=&quot;396&quot;/&gt;&lt;/object&gt;&lt;object type=&quot;3&quot; unique_id=&quot;11720&quot;&gt;&lt;property id=&quot;20148&quot; value=&quot;5&quot;/&gt;&lt;property id=&quot;20300&quot; value=&quot;Slide 128 - &amp;quot;Project Management—Version Control&amp;quot;&quot;/&gt;&lt;property id=&quot;20307&quot; value=&quot;397&quot;/&gt;&lt;/object&gt;&lt;object type=&quot;3&quot; unique_id=&quot;11721&quot;&gt;&lt;property id=&quot;20148&quot; value=&quot;5&quot;/&gt;&lt;property id=&quot;20300&quot; value=&quot;Slide 129 - &amp;quot;Lesson 7 Exercises Working with Projects and Design Sharing&amp;quot;&quot;/&gt;&lt;property id=&quot;20307&quot; value=&quot;398&quot;/&gt;&lt;/object&gt;&lt;object type=&quot;3&quot; unique_id=&quot;11722&quot;&gt;&lt;property id=&quot;20148&quot; value=&quot;5&quot;/&gt;&lt;property id=&quot;20300&quot; value=&quot;Slide 130 - &amp;quot;Lesson 8 Design Variants&amp;quot;&quot;/&gt;&lt;property id=&quot;20307&quot; value=&quot;399&quot;/&gt;&lt;/object&gt;&lt;object type=&quot;3&quot; unique_id=&quot;11723&quot;&gt;&lt;property id=&quot;20148&quot; value=&quot;5&quot;/&gt;&lt;property id=&quot;20300&quot; value=&quot;Slide 131 - &amp;quot;Variants&amp;quot;&quot;/&gt;&lt;property id=&quot;20307&quot; value=&quot;400&quot;/&gt;&lt;/object&gt;&lt;object type=&quot;3&quot; unique_id=&quot;11724&quot;&gt;&lt;property id=&quot;20148&quot; value=&quot;5&quot;/&gt;&lt;property id=&quot;20300&quot; value=&quot;Slide 132 - &amp;quot;Variants&amp;quot;&quot;/&gt;&lt;property id=&quot;20307&quot; value=&quot;401&quot;/&gt;&lt;/object&gt;&lt;object type=&quot;3&quot; unique_id=&quot;11725&quot;&gt;&lt;property id=&quot;20148&quot; value=&quot;5&quot;/&gt;&lt;property id=&quot;20300&quot; value=&quot;Slide 133 - &amp;quot;Variants—Examples&amp;quot;&quot;/&gt;&lt;property id=&quot;20307&quot; value=&quot;402&quot;/&gt;&lt;/object&gt;&lt;object type=&quot;3&quot; unique_id=&quot;11726&quot;&gt;&lt;property id=&quot;20148&quot; value=&quot;5&quot;/&gt;&lt;property id=&quot;20300&quot; value=&quot;Slide 134 - &amp;quot;Variant Manager&amp;quot;&quot;/&gt;&lt;property id=&quot;20307&quot; value=&quot;403&quot;/&gt;&lt;/object&gt;&lt;object type=&quot;3&quot; unique_id=&quot;11727&quot;&gt;&lt;property id=&quot;20148&quot; value=&quot;5&quot;/&gt;&lt;property id=&quot;20300&quot; value=&quot;Slide 135 - &amp;quot;Variant Manager&amp;quot;&quot;/&gt;&lt;property id=&quot;20307&quot; value=&quot;404&quot;/&gt;&lt;/object&gt;&lt;object type=&quot;3&quot; unique_id=&quot;11728&quot;&gt;&lt;property id=&quot;20148&quot; value=&quot;5&quot;/&gt;&lt;property id=&quot;20300&quot; value=&quot;Slide 136 - &amp;quot;Variants in the Design Toolbox&amp;quot;&quot;/&gt;&lt;property id=&quot;20307&quot; value=&quot;405&quot;/&gt;&lt;/object&gt;&lt;object type=&quot;3&quot; unique_id=&quot;11729&quot;&gt;&lt;property id=&quot;20148&quot; value=&quot;5&quot;/&gt;&lt;property id=&quot;20300&quot; value=&quot;Slide 137 - &amp;quot;Variant Mapping in Components&amp;quot;&quot;/&gt;&lt;property id=&quot;20307&quot; value=&quot;406&quot;/&gt;&lt;/object&gt;&lt;object type=&quot;3&quot; unique_id=&quot;11730&quot;&gt;&lt;property id=&quot;20148&quot; value=&quot;5&quot;/&gt;&lt;property id=&quot;20300&quot; value=&quot;Slide 138 - &amp;quot;Variant Mapping in Design Blocks&amp;quot;&quot;/&gt;&lt;property id=&quot;20307&quot; value=&quot;407&quot;/&gt;&lt;/object&gt;&lt;object type=&quot;3&quot; unique_id=&quot;11731&quot;&gt;&lt;property id=&quot;20148&quot; value=&quot;5&quot;/&gt;&lt;property id=&quot;20300&quot; value=&quot;Slide 139 - &amp;quot;Variant Mapping in Design Blocks&amp;quot;&quot;/&gt;&lt;property id=&quot;20307&quot; value=&quot;408&quot;/&gt;&lt;/object&gt;&lt;object type=&quot;3&quot; unique_id=&quot;11732&quot;&gt;&lt;property id=&quot;20148&quot; value=&quot;5&quot;/&gt;&lt;property id=&quot;20300&quot; value=&quot;Slide 140 - &amp;quot;Lesson 8 Exercises Working with Design Variants&amp;quot;&quot;/&gt;&lt;property id=&quot;20307&quot; value=&quot;409&quot;/&gt;&lt;/object&gt;&lt;object type=&quot;3&quot; unique_id=&quot;11733&quot;&gt;&lt;property id=&quot;20148&quot; value=&quot;5&quot;/&gt;&lt;property id=&quot;20300&quot; value=&quot;Slide 141 - &amp;quot;Lesson 9 Custom Components&amp;quot;&quot;/&gt;&lt;property id=&quot;20307&quot; value=&quot;410&quot;/&gt;&lt;/object&gt;&lt;object type=&quot;3&quot; unique_id=&quot;11734&quot;&gt;&lt;property id=&quot;20148&quot; value=&quot;5&quot;/&gt;&lt;property id=&quot;20300&quot; value=&quot;Slide 142 - &amp;quot;Tools Available to Customize Components&amp;quot;&quot;/&gt;&lt;property id=&quot;20307&quot; value=&quot;411&quot;/&gt;&lt;/object&gt;&lt;object type=&quot;3&quot; unique_id=&quot;11735&quot;&gt;&lt;property id=&quot;20148&quot; value=&quot;5&quot;/&gt;&lt;property id=&quot;20300&quot; value=&quot;Slide 143 - &amp;quot;Component Properties&amp;quot;&quot;/&gt;&lt;property id=&quot;20307&quot; value=&quot;412&quot;/&gt;&lt;/object&gt;&lt;object type=&quot;3&quot; unique_id=&quot;11736&quot;&gt;&lt;property id=&quot;20148&quot; value=&quot;5&quot;/&gt;&lt;property id=&quot;20300&quot; value=&quot;Slide 144 - &amp;quot;The Component Wizard&amp;quot;&quot;/&gt;&lt;property id=&quot;20307&quot; value=&quot;413&quot;/&gt;&lt;/object&gt;&lt;object type=&quot;3&quot; unique_id=&quot;11737&quot;&gt;&lt;property id=&quot;20148&quot; value=&quot;5&quot;/&gt;&lt;property id=&quot;20300&quot; value=&quot;Slide 145 - &amp;quot;The Component Wizard       Step 1&amp;quot;&quot;/&gt;&lt;property id=&quot;20307&quot; value=&quot;414&quot;/&gt;&lt;/object&gt;&lt;object type=&quot;3&quot; unique_id=&quot;11738&quot;&gt;&lt;property id=&quot;20148&quot; value=&quot;5&quot;/&gt;&lt;property id=&quot;20300&quot; value=&quot;Slide 146 - &amp;quot;The Component Wizard       Step 2&amp;quot;&quot;/&gt;&lt;property id=&quot;20307&quot; value=&quot;415&quot;/&gt;&lt;/object&gt;&lt;object type=&quot;3&quot; unique_id=&quot;11739&quot;&gt;&lt;property id=&quot;20148&quot; value=&quot;5&quot;/&gt;&lt;property id=&quot;20300&quot; value=&quot;Slide 147 - &amp;quot;The Component Wizard       Step 3&amp;quot;&quot;/&gt;&lt;property id=&quot;20307&quot; value=&quot;416&quot;/&gt;&lt;/object&gt;&lt;object type=&quot;3&quot; unique_id=&quot;11740&quot;&gt;&lt;property id=&quot;20148&quot; value=&quot;5&quot;/&gt;&lt;property id=&quot;20300&quot; value=&quot;Slide 148 - &amp;quot;The Symbol Editor&amp;quot;&quot;/&gt;&lt;property id=&quot;20307&quot; value=&quot;417&quot;/&gt;&lt;/object&gt;&lt;object type=&quot;3&quot; unique_id=&quot;11741&quot;&gt;&lt;property id=&quot;20148&quot; value=&quot;5&quot;/&gt;&lt;property id=&quot;20300&quot; value=&quot;Slide 149 - &amp;quot;The Symbol Editor&amp;quot;&quot;/&gt;&lt;property id=&quot;20307&quot; value=&quot;418&quot;/&gt;&lt;/object&gt;&lt;object type=&quot;3&quot; unique_id=&quot;11742&quot;&gt;&lt;property id=&quot;20148&quot; value=&quot;5&quot;/&gt;&lt;property id=&quot;20300&quot; value=&quot;Slide 150 - &amp;quot;The Symbol Editor—Repeated Pins&amp;quot;&quot;/&gt;&lt;property id=&quot;20307&quot; value=&quot;419&quot;/&gt;&lt;/object&gt;&lt;object type=&quot;3&quot; unique_id=&quot;11743&quot;&gt;&lt;property id=&quot;20148&quot; value=&quot;5&quot;/&gt;&lt;property id=&quot;20300&quot; value=&quot;Slide 151 - &amp;quot;The Symbol Editor—Repeated Pins&amp;quot;&quot;/&gt;&lt;property id=&quot;20307&quot; value=&quot;420&quot;/&gt;&lt;/object&gt;&lt;object type=&quot;3&quot; unique_id=&quot;11744&quot;&gt;&lt;property id=&quot;20148&quot; value=&quot;5&quot;/&gt;&lt;property id=&quot;20300&quot; value=&quot;Slide 152 - &amp;quot;The Symbol Editor—One Shared Pin&amp;quot;&quot;/&gt;&lt;property id=&quot;20307&quot; value=&quot;421&quot;/&gt;&lt;/object&gt;&lt;object type=&quot;3&quot; unique_id=&quot;11745&quot;&gt;&lt;property id=&quot;20148&quot; value=&quot;5&quot;/&gt;&lt;property id=&quot;20300&quot; value=&quot;Slide 153 - &amp;quot;The Component Wizard       Step 4&amp;quot;&quot;/&gt;&lt;property id=&quot;20307&quot; value=&quot;422&quot;/&gt;&lt;/object&gt;&lt;object type=&quot;3&quot; unique_id=&quot;11746&quot;&gt;&lt;property id=&quot;20148&quot; value=&quot;5&quot;/&gt;&lt;property id=&quot;20300&quot; value=&quot;Slide 154 - &amp;quot;The Component Wizard       Step 5&amp;quot;&quot;/&gt;&lt;property id=&quot;20307&quot; value=&quot;423&quot;/&gt;&lt;/object&gt;&lt;object type=&quot;3&quot; unique_id=&quot;11747&quot;&gt;&lt;property id=&quot;20148&quot; value=&quot;5&quot;/&gt;&lt;property id=&quot;20300&quot; value=&quot;Slide 155 - &amp;quot;The Component Wizard       Step 6&amp;quot;&quot;/&gt;&lt;property id=&quot;20307&quot; value=&quot;424&quot;/&gt;&lt;/object&gt;&lt;object type=&quot;3&quot; unique_id=&quot;11748&quot;&gt;&lt;property id=&quot;20148&quot; value=&quot;5&quot;/&gt;&lt;property id=&quot;20300&quot; value=&quot;Slide 156 - &amp;quot;Model Maker&amp;quot;&quot;/&gt;&lt;property id=&quot;20307&quot; value=&quot;425&quot;/&gt;&lt;/object&gt;&lt;object type=&quot;3&quot; unique_id=&quot;11749&quot;&gt;&lt;property id=&quot;20148&quot; value=&quot;5&quot;/&gt;&lt;property id=&quot;20300&quot; value=&quot;Slide 157 - &amp;quot;The Component Wizard       Step 7&amp;quot;&quot;/&gt;&lt;property id=&quot;20307&quot; value=&quot;426&quot;/&gt;&lt;/object&gt;&lt;object type=&quot;3&quot; unique_id=&quot;11750&quot;&gt;&lt;property id=&quot;20148&quot; value=&quot;5&quot;/&gt;&lt;property id=&quot;20300&quot; value=&quot;Slide 158 - &amp;quot;The Component Wizard       Step 8&amp;quot;&quot;/&gt;&lt;property id=&quot;20307&quot; value=&quot;428&quot;/&gt;&lt;/object&gt;&lt;object type=&quot;3&quot; unique_id=&quot;11751&quot;&gt;&lt;property id=&quot;20148&quot; value=&quot;5&quot;/&gt;&lt;property id=&quot;20300&quot; value=&quot;Slide 159 - &amp;quot;Database Manager&amp;quot;&quot;/&gt;&lt;property id=&quot;20307&quot; value=&quot;429&quot;/&gt;&lt;/object&gt;&lt;object type=&quot;3&quot; unique_id=&quot;11752&quot;&gt;&lt;property id=&quot;20148&quot; value=&quot;5&quot;/&gt;&lt;property id=&quot;20300&quot; value=&quot;Slide 160 - &amp;quot;Converting and Merging Databases&amp;quot;&quot;/&gt;&lt;property id=&quot;20307&quot; value=&quot;430&quot;/&gt;&lt;/object&gt;&lt;object type=&quot;3&quot; unique_id=&quot;11753&quot;&gt;&lt;property id=&quot;20148&quot; value=&quot;5&quot;/&gt;&lt;property id=&quot;20300&quot; value=&quot;Slide 161 - &amp;quot;Importing and Exporting Components&amp;quot;&quot;/&gt;&lt;property id=&quot;20307&quot; value=&quot;431&quot;/&gt;&lt;/object&gt;&lt;object type=&quot;3&quot; unique_id=&quot;11754&quot;&gt;&lt;property id=&quot;20148&quot; value=&quot;5&quot;/&gt;&lt;property id=&quot;20300&quot; value=&quot;Slide 162 - &amp;quot;Lesson 9 Exercises Creating Components&amp;quot;&quot;/&gt;&lt;property id=&quot;20307&quot; value=&quot;432&quot;/&gt;&lt;/object&gt;&lt;object type=&quot;3&quot; unique_id=&quot;11755&quot;&gt;&lt;property id=&quot;20148&quot; value=&quot;5&quot;/&gt;&lt;property id=&quot;20300&quot; value=&quot;Slide 163 - &amp;quot;Lesson 10 MCU Co-simulation&amp;quot;&quot;/&gt;&lt;property id=&quot;20307&quot; value=&quot;433&quot;/&gt;&lt;/object&gt;&lt;object type=&quot;3&quot; unique_id=&quot;11756&quot;&gt;&lt;property id=&quot;20148&quot; value=&quot;5&quot;/&gt;&lt;property id=&quot;20300&quot; value=&quot;Slide 164 - &amp;quot;MCU Co-simulation&amp;quot;&quot;/&gt;&lt;property id=&quot;20307&quot; value=&quot;434&quot;/&gt;&lt;/object&gt;&lt;object type=&quot;3&quot; unique_id=&quot;11757&quot;&gt;&lt;property id=&quot;20148&quot; value=&quot;5&quot;/&gt;&lt;property id=&quot;20300&quot; value=&quot;Slide 165 - &amp;quot;MCU Co-simulation&amp;quot;&quot;/&gt;&lt;property id=&quot;20307&quot; value=&quot;435&quot;/&gt;&lt;/object&gt;&lt;object type=&quot;3&quot; unique_id=&quot;11758&quot;&gt;&lt;property id=&quot;20148&quot; value=&quot;5&quot;/&gt;&lt;property id=&quot;20300&quot; value=&quot;Slide 166 - &amp;quot;MCU Workspace&amp;quot;&quot;/&gt;&lt;property id=&quot;20307&quot; value=&quot;436&quot;/&gt;&lt;/object&gt;&lt;object type=&quot;3&quot; unique_id=&quot;11759&quot;&gt;&lt;property id=&quot;20148&quot; value=&quot;5&quot;/&gt;&lt;property id=&quot;20300&quot; value=&quot;Slide 167 - &amp;quot;MCU Workspace—Folders&amp;quot;&quot;/&gt;&lt;property id=&quot;20307&quot; value=&quot;437&quot;/&gt;&lt;/object&gt;&lt;object type=&quot;3&quot; unique_id=&quot;11760&quot;&gt;&lt;property id=&quot;20148&quot; value=&quot;5&quot;/&gt;&lt;property id=&quot;20300&quot; value=&quot;Slide 168 - &amp;quot;Code Manager&amp;quot;&quot;/&gt;&lt;property id=&quot;20307&quot; value=&quot;438&quot;/&gt;&lt;/object&gt;&lt;object type=&quot;3&quot; unique_id=&quot;11761&quot;&gt;&lt;property id=&quot;20148&quot; value=&quot;5&quot;/&gt;&lt;property id=&quot;20300&quot; value=&quot;Slide 169&quot;/&gt;&lt;property id=&quot;20307&quot; value=&quot;439&quot;/&gt;&lt;/object&gt;&lt;object type=&quot;3&quot; unique_id=&quot;11762&quot;&gt;&lt;property id=&quot;20148&quot; value=&quot;5&quot;/&gt;&lt;property id=&quot;20300&quot; value=&quot;Slide 170 - &amp;quot;Source Code Editor &amp;quot;&quot;/&gt;&lt;property id=&quot;20307&quot; value=&quot;440&quot;/&gt;&lt;/object&gt;&lt;object type=&quot;3&quot; unique_id=&quot;11763&quot;&gt;&lt;property id=&quot;20148&quot; value=&quot;5&quot;/&gt;&lt;property id=&quot;20300&quot; value=&quot;Slide 171 - &amp;quot;Memory View&amp;quot;&quot;/&gt;&lt;property id=&quot;20307&quot; value=&quot;441&quot;/&gt;&lt;/object&gt;&lt;object type=&quot;3&quot; unique_id=&quot;11764&quot;&gt;&lt;property id=&quot;20148&quot; value=&quot;5&quot;/&gt;&lt;property id=&quot;20300&quot; value=&quot;Slide 172 - &amp;quot;Debugging Features&amp;quot;&quot;/&gt;&lt;property id=&quot;20307&quot; value=&quot;442&quot;/&gt;&lt;/object&gt;&lt;object type=&quot;3&quot; unique_id=&quot;11765&quot;&gt;&lt;property id=&quot;20148&quot; value=&quot;5&quot;/&gt;&lt;property id=&quot;20300&quot; value=&quot;Slide 173 - &amp;quot;Debugging Features – Breakpoints&amp;quot;&quot;/&gt;&lt;property id=&quot;20307&quot; value=&quot;443&quot;/&gt;&lt;/object&gt;&lt;object type=&quot;3&quot; unique_id=&quot;11766&quot;&gt;&lt;property id=&quot;20148&quot; value=&quot;5&quot;/&gt;&lt;property id=&quot;20300&quot; value=&quot;Slide 174 - &amp;quot;Debugging Features—Disassembly&amp;quot;&quot;/&gt;&lt;property id=&quot;20307&quot; value=&quot;444&quot;/&gt;&lt;/object&gt;&lt;object type=&quot;3&quot; unique_id=&quot;11767&quot;&gt;&lt;property id=&quot;20148&quot; value=&quot;5&quot;/&gt;&lt;property id=&quot;20300&quot; value=&quot;Slide 175 - &amp;quot;Lesson 10 Exercises MCU Co-simulation&amp;quot;&quot;/&gt;&lt;property id=&quot;20307&quot; value=&quot;445&quot;/&gt;&lt;/object&gt;&lt;object type=&quot;3&quot; unique_id=&quot;11768&quot;&gt;&lt;property id=&quot;20148&quot; value=&quot;5&quot;/&gt;&lt;property id=&quot;20300&quot; value=&quot;Slide 176 - &amp;quot;Lesson 11 Educational Features&amp;quot;&quot;/&gt;&lt;property id=&quot;20307&quot; value=&quot;446&quot;/&gt;&lt;/object&gt;&lt;object type=&quot;3&quot; unique_id=&quot;11769&quot;&gt;&lt;property id=&quot;20148&quot; value=&quot;5&quot;/&gt;&lt;property id=&quot;20300&quot; value=&quot;Slide 177 - &amp;quot;Component Faults&amp;quot;&quot;/&gt;&lt;property id=&quot;20307&quot; value=&quot;447&quot;/&gt;&lt;/object&gt;&lt;object type=&quot;3&quot; unique_id=&quot;11770&quot;&gt;&lt;property id=&quot;20148&quot; value=&quot;5&quot;/&gt;&lt;property id=&quot;20300&quot; value=&quot;Slide 178 - &amp;quot;Rated Virtual&amp;quot;&quot;/&gt;&lt;property id=&quot;20307&quot; value=&quot;448&quot;/&gt;&lt;/object&gt;&lt;object type=&quot;3&quot; unique_id=&quot;11771&quot;&gt;&lt;property id=&quot;20148&quot; value=&quot;5&quot;/&gt;&lt;property id=&quot;20300&quot; value=&quot;Slide 179 - &amp;quot;Global and Circuit Restrictions&amp;quot;&quot;/&gt;&lt;property id=&quot;20307&quot; value=&quot;449&quot;/&gt;&lt;/object&gt;&lt;object type=&quot;3&quot; unique_id=&quot;11772&quot;&gt;&lt;property id=&quot;20148&quot; value=&quot;5&quot;/&gt;&lt;property id=&quot;20300&quot; value=&quot;Slide 180 - &amp;quot;Ladder Diagrams&amp;quot;&quot;/&gt;&lt;property id=&quot;20307&quot; value=&quot;450&quot;/&gt;&lt;/object&gt;&lt;object type=&quot;3&quot; unique_id=&quot;11773&quot;&gt;&lt;property id=&quot;20148&quot; value=&quot;5&quot;/&gt;&lt;property id=&quot;20300&quot; value=&quot;Slide 181 - &amp;quot;Forms&amp;quot;&quot;/&gt;&lt;property id=&quot;20307&quot; value=&quot;451&quot;/&gt;&lt;/object&gt;&lt;object type=&quot;3&quot; unique_id=&quot;11774&quot;&gt;&lt;property id=&quot;20148&quot; value=&quot;5&quot;/&gt;&lt;property id=&quot;20300&quot; value=&quot;Slide 182 - &amp;quot;3D Breadboard&amp;quot;&quot;/&gt;&lt;property id=&quot;20307&quot; value=&quot;452&quot;/&gt;&lt;/object&gt;&lt;object type=&quot;3&quot; unique_id=&quot;11775&quot;&gt;&lt;property id=&quot;20148&quot; value=&quot;5&quot;/&gt;&lt;property id=&quot;20300&quot; value=&quot;Slide 183 - &amp;quot;3D ELVIS Breadboard&amp;quot;&quot;/&gt;&lt;property id=&quot;20307&quot; value=&quot;453&quot;/&gt;&lt;/object&gt;&lt;object type=&quot;3&quot; unique_id=&quot;11776&quot;&gt;&lt;property id=&quot;20148&quot; value=&quot;5&quot;/&gt;&lt;property id=&quot;20300&quot; value=&quot;Slide 184 - &amp;quot;Lesson 11 Exercises Educational Features&amp;quot;&quot;/&gt;&lt;property id=&quot;20307&quot; value=&quot;454&quot;/&gt;&lt;/object&gt;&lt;object type=&quot;3&quot; unique_id=&quot;11777&quot;&gt;&lt;property id=&quot;20148&quot; value=&quot;5&quot;/&gt;&lt;property id=&quot;20300&quot; value=&quot;Slide 185 - &amp;quot;Conclusion&amp;quot;&quot;/&gt;&lt;property id=&quot;20307&quot; value=&quot;455&quot;/&gt;&lt;/object&gt;&lt;object type=&quot;3&quot; unique_id=&quot;11778&quot;&gt;&lt;property id=&quot;20148&quot; value=&quot;5&quot;/&gt;&lt;property id=&quot;20300&quot; value=&quot;Slide 186 - &amp;quot;Technical Support&amp;quot;&quot;/&gt;&lt;property id=&quot;20307&quot; value=&quot;456&quot;/&gt;&lt;/object&gt;&lt;object type=&quot;3&quot; unique_id=&quot;11779&quot;&gt;&lt;property id=&quot;20148&quot; value=&quot;5&quot;/&gt;&lt;property id=&quot;20300&quot; value=&quot;Slide 187 - &amp;quot;Ultiboard Basics: PCB Layout&amp;quot;&quot;/&gt;&lt;property id=&quot;20307&quot; value=&quot;457&quot;/&gt;&lt;/object&gt;&lt;object type=&quot;3&quot; unique_id=&quot;11780&quot;&gt;&lt;property id=&quot;20148&quot; value=&quot;5&quot;/&gt;&lt;property id=&quot;20300&quot; value=&quot;Slide 188 - &amp;quot;Thank you!&amp;quot;&quot;/&gt;&lt;property id=&quot;20307&quot; value=&quot;458&quot;/&gt;&lt;/object&gt;&lt;/object&gt;&lt;/object&gt;&lt;/database&gt;"/>
  <p:tag name="SECTOMILLISECCONVERTED" val="1"/>
</p:tagLst>
</file>

<file path=ppt/theme/theme1.xml><?xml version="1.0" encoding="utf-8"?>
<a:theme xmlns:a="http://schemas.openxmlformats.org/drawingml/2006/main" name="CustEd_NI company PowerPoint template_2012">
  <a:themeElements>
    <a:clrScheme name="NI Color Theme">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Customer Education Slide Template</Template>
  <TotalTime>35390</TotalTime>
  <Words>2099</Words>
  <Application>Microsoft Office PowerPoint</Application>
  <PresentationFormat>全屏显示(4:3)</PresentationFormat>
  <Paragraphs>509</Paragraphs>
  <Slides>77</Slides>
  <Notes>63</Notes>
  <HiddenSlides>27</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77</vt:i4>
      </vt:variant>
    </vt:vector>
  </HeadingPairs>
  <TitlesOfParts>
    <vt:vector size="86" baseType="lpstr">
      <vt:lpstr>Univers Com 45 Light</vt:lpstr>
      <vt:lpstr>Univers Com 55</vt:lpstr>
      <vt:lpstr>Arial</vt:lpstr>
      <vt:lpstr>Arial Narrow</vt:lpstr>
      <vt:lpstr>Calibri</vt:lpstr>
      <vt:lpstr>Courier New</vt:lpstr>
      <vt:lpstr>Times New Roman</vt:lpstr>
      <vt:lpstr>Wingdings</vt:lpstr>
      <vt:lpstr>CustEd_NI company PowerPoint template_2012</vt:lpstr>
      <vt:lpstr>NI MultisimTM Basics Schematic Capture &amp; Simulation</vt:lpstr>
      <vt:lpstr>What You Need To Get Started</vt:lpstr>
      <vt:lpstr>File Locations</vt:lpstr>
      <vt:lpstr>Getting the Most out of this Course</vt:lpstr>
      <vt:lpstr>Contents</vt:lpstr>
      <vt:lpstr>Course Goals</vt:lpstr>
      <vt:lpstr>Part 1 Schematic Capture</vt:lpstr>
      <vt:lpstr>What is Multisim?</vt:lpstr>
      <vt:lpstr>Benefits of Integrated Capture &amp; Simulation</vt:lpstr>
      <vt:lpstr>The Design Process</vt:lpstr>
      <vt:lpstr>The Multisim GUI</vt:lpstr>
      <vt:lpstr>Global Options</vt:lpstr>
      <vt:lpstr>Global Options       Simulation tab</vt:lpstr>
      <vt:lpstr>Global Options       General tab</vt:lpstr>
      <vt:lpstr>Sheet Properties</vt:lpstr>
      <vt:lpstr>Sheet Properties—Sheet visibility tab</vt:lpstr>
      <vt:lpstr>Toolbars and Menus</vt:lpstr>
      <vt:lpstr>Customize the Environment</vt:lpstr>
      <vt:lpstr>Design Toolbox</vt:lpstr>
      <vt:lpstr>Design Toolbox       Hierarchy tab</vt:lpstr>
      <vt:lpstr>Spreadsheet View</vt:lpstr>
      <vt:lpstr>Workspace Area</vt:lpstr>
      <vt:lpstr>Schematic Capture</vt:lpstr>
      <vt:lpstr>Components</vt:lpstr>
      <vt:lpstr>Components—Properties</vt:lpstr>
      <vt:lpstr>Components—Edit Component in DB</vt:lpstr>
      <vt:lpstr>Components —Virtual, Real, Layout-only</vt:lpstr>
      <vt:lpstr>Component Database</vt:lpstr>
      <vt:lpstr>Component Database</vt:lpstr>
      <vt:lpstr>Component Browser</vt:lpstr>
      <vt:lpstr>PowerPoint 演示文稿</vt:lpstr>
      <vt:lpstr>Placing a Component</vt:lpstr>
      <vt:lpstr>Placing Multi-section Components</vt:lpstr>
      <vt:lpstr>Component Toolbar and the In-Use List</vt:lpstr>
      <vt:lpstr>Rotating a Component</vt:lpstr>
      <vt:lpstr>Component Search</vt:lpstr>
      <vt:lpstr>Component Search—Results</vt:lpstr>
      <vt:lpstr>Nets</vt:lpstr>
      <vt:lpstr>Nets</vt:lpstr>
      <vt:lpstr>Junction Dots</vt:lpstr>
      <vt:lpstr>Methods for Wiring—Automatic</vt:lpstr>
      <vt:lpstr>Methods for Wiring—Touching Pins</vt:lpstr>
      <vt:lpstr>Methods for Wiring—Dropping </vt:lpstr>
      <vt:lpstr>Changing Wire Properties</vt:lpstr>
      <vt:lpstr>Moving Wires</vt:lpstr>
      <vt:lpstr>Re-wiring a Net</vt:lpstr>
      <vt:lpstr>Virtual Wiring</vt:lpstr>
      <vt:lpstr>Virtual Wiring</vt:lpstr>
      <vt:lpstr>Lesson 1 Exercises Drawing a Schematic</vt:lpstr>
      <vt:lpstr>Part 2 Simulation and Virtual Instruments</vt:lpstr>
      <vt:lpstr>Multisim Treats Simulation Differently</vt:lpstr>
      <vt:lpstr>Types of Simulation</vt:lpstr>
      <vt:lpstr>Simulation Models</vt:lpstr>
      <vt:lpstr>Multiple Models Available</vt:lpstr>
      <vt:lpstr>Interactive Simulation</vt:lpstr>
      <vt:lpstr>Observing a Circuit Simulation</vt:lpstr>
      <vt:lpstr>Creating Circuits for Simulation</vt:lpstr>
      <vt:lpstr>Simulation with Real-world Signals</vt:lpstr>
      <vt:lpstr>LabVIEW and LabVIEW SignalExpress</vt:lpstr>
      <vt:lpstr>Virtual Instruments</vt:lpstr>
      <vt:lpstr>Virtual Instruments—Front Panel</vt:lpstr>
      <vt:lpstr>Using Instruments in Circuits</vt:lpstr>
      <vt:lpstr>Probes</vt:lpstr>
      <vt:lpstr>Lesson 2 Exercises Working with Instruments</vt:lpstr>
      <vt:lpstr>Lesson 10 Educational Features</vt:lpstr>
      <vt:lpstr>Component Faults</vt:lpstr>
      <vt:lpstr>Rated Virtual</vt:lpstr>
      <vt:lpstr>Global and Circuit Restrictions</vt:lpstr>
      <vt:lpstr>Ladder Diagrams</vt:lpstr>
      <vt:lpstr>Forms</vt:lpstr>
      <vt:lpstr>3D Breadboard</vt:lpstr>
      <vt:lpstr>3D ELVIS Breadboard</vt:lpstr>
      <vt:lpstr>Lesson 10 Exercises Educational Features</vt:lpstr>
      <vt:lpstr>Conclusion</vt:lpstr>
      <vt:lpstr>Technical Support</vt:lpstr>
      <vt:lpstr>Ultiboard Basics: PCB Layout</vt:lpstr>
      <vt:lpstr>Thank you!</vt:lpstr>
    </vt:vector>
  </TitlesOfParts>
  <Company>National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Nestor Sanchez</dc:creator>
  <cp:lastModifiedBy>Jun Liu</cp:lastModifiedBy>
  <cp:revision>1446</cp:revision>
  <dcterms:created xsi:type="dcterms:W3CDTF">2008-03-03T14:50:56Z</dcterms:created>
  <dcterms:modified xsi:type="dcterms:W3CDTF">2020-09-23T07:09:45Z</dcterms:modified>
</cp:coreProperties>
</file>