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259" r:id="rId3"/>
    <p:sldId id="261" r:id="rId4"/>
    <p:sldId id="260" r:id="rId5"/>
    <p:sldId id="257" r:id="rId6"/>
    <p:sldId id="263" r:id="rId7"/>
    <p:sldId id="262" r:id="rId8"/>
    <p:sldId id="264" r:id="rId9"/>
    <p:sldId id="266" r:id="rId10"/>
    <p:sldId id="267" r:id="rId11"/>
    <p:sldId id="268" r:id="rId12"/>
    <p:sldId id="270" r:id="rId13"/>
    <p:sldId id="269" r:id="rId14"/>
    <p:sldId id="272" r:id="rId15"/>
    <p:sldId id="273" r:id="rId16"/>
    <p:sldId id="274" r:id="rId17"/>
    <p:sldId id="288" r:id="rId18"/>
    <p:sldId id="275" r:id="rId19"/>
    <p:sldId id="283" r:id="rId20"/>
    <p:sldId id="276" r:id="rId21"/>
    <p:sldId id="277" r:id="rId22"/>
    <p:sldId id="278" r:id="rId23"/>
    <p:sldId id="279" r:id="rId24"/>
    <p:sldId id="284" r:id="rId25"/>
    <p:sldId id="280" r:id="rId26"/>
    <p:sldId id="282" r:id="rId27"/>
    <p:sldId id="285" r:id="rId28"/>
    <p:sldId id="286" r:id="rId29"/>
    <p:sldId id="287" r:id="rId30"/>
    <p:sldId id="281"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C2717-25C6-48DC-B665-D9DCBDEA0EC2}" type="datetimeFigureOut">
              <a:rPr lang="zh-CN" altLang="en-US" smtClean="0"/>
              <a:pPr/>
              <a:t>2013/1/8</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30F236-C507-452B-8CF4-0F62CA50C11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i.com/pxi/zh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LabVIEW</a:t>
            </a:r>
            <a:endParaRPr lang="zh-CN" altLang="en-US" dirty="0"/>
          </a:p>
        </p:txBody>
      </p:sp>
      <p:sp>
        <p:nvSpPr>
          <p:cNvPr id="4" name="Slide Number Placeholder 3"/>
          <p:cNvSpPr>
            <a:spLocks noGrp="1"/>
          </p:cNvSpPr>
          <p:nvPr>
            <p:ph type="sldNum" sz="quarter" idx="10"/>
          </p:nvPr>
        </p:nvSpPr>
        <p:spPr/>
        <p:txBody>
          <a:bodyPr/>
          <a:lstStyle/>
          <a:p>
            <a:fld id="{CEDA9307-177C-4CCA-A9FF-E833AB7A578B}"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err="1" smtClean="0"/>
              <a:t>LabVIEW</a:t>
            </a:r>
            <a:r>
              <a:rPr lang="zh-CN" altLang="en-US" dirty="0" smtClean="0"/>
              <a:t>实现：</a:t>
            </a:r>
            <a:endParaRPr lang="en-US" altLang="zh-CN" dirty="0" smtClean="0"/>
          </a:p>
          <a:p>
            <a:pPr marL="228600" indent="-228600">
              <a:buAutoNum type="arabicPeriod"/>
            </a:pPr>
            <a:r>
              <a:rPr lang="zh-CN" altLang="en-US" dirty="0" smtClean="0"/>
              <a:t>数据分析：散点图，彭加莱图，放电序列响应函数，放电频次图，簇节律分析，相关性分析等</a:t>
            </a:r>
            <a:endParaRPr lang="en-US" altLang="zh-CN" dirty="0" smtClean="0"/>
          </a:p>
          <a:p>
            <a:pPr marL="228600" indent="-228600">
              <a:buAutoNum type="arabicPeriod"/>
            </a:pPr>
            <a:r>
              <a:rPr lang="zh-CN" altLang="en-US" dirty="0" smtClean="0"/>
              <a:t>波形显示，为用户对数据分析结果的合理性提供判断准则</a:t>
            </a:r>
            <a:endParaRPr lang="en-US" altLang="zh-CN" dirty="0" smtClean="0"/>
          </a:p>
          <a:p>
            <a:pPr marL="228600" indent="-228600">
              <a:buAutoNum type="arabicPeriod"/>
            </a:pPr>
            <a:r>
              <a:rPr lang="zh-CN" altLang="en-US" dirty="0" smtClean="0"/>
              <a:t>微电极记录坐标显示</a:t>
            </a:r>
            <a:endParaRPr lang="en-US" altLang="zh-CN" dirty="0" smtClean="0"/>
          </a:p>
          <a:p>
            <a:pPr marL="228600" indent="-228600">
              <a:buAutoNum type="arabicPeriod"/>
            </a:pPr>
            <a:r>
              <a:rPr lang="zh-CN" altLang="en-US" dirty="0" smtClean="0"/>
              <a:t>参数列表</a:t>
            </a:r>
            <a:endParaRPr lang="en-US" altLang="zh-CN" dirty="0" smtClean="0"/>
          </a:p>
          <a:p>
            <a:pPr marL="228600" indent="-228600">
              <a:buAutoNum type="arabicPeriod"/>
            </a:pPr>
            <a:r>
              <a:rPr lang="zh-CN" altLang="en-US" dirty="0" smtClean="0"/>
              <a:t>图像操作，提供图像编辑保存和调用</a:t>
            </a:r>
            <a:r>
              <a:rPr lang="en-US" altLang="zh-CN" dirty="0" err="1" smtClean="0"/>
              <a:t>Matlab</a:t>
            </a:r>
            <a:r>
              <a:rPr lang="zh-CN" altLang="en-US" dirty="0" smtClean="0"/>
              <a:t>图像显示功能</a:t>
            </a:r>
            <a:endParaRPr lang="en-US" altLang="zh-CN"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7DB39F2-D01C-4577-8841-C258E5274B69}"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1656826B-D866-4B9E-9FCE-66456544B57C}" type="slidenum">
              <a:rPr lang="zh-CN" altLang="en-US" smtClean="0"/>
              <a:pPr>
                <a:defRPr/>
              </a:pPr>
              <a:t>26</a:t>
            </a:fld>
            <a:endParaRPr lang="en-US" altLang="zh-CN"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zh-CN" altLang="en-US" dirty="0" smtClean="0"/>
              <a:t>用</a:t>
            </a:r>
            <a:r>
              <a:rPr lang="en-US" altLang="zh-CN" dirty="0" smtClean="0"/>
              <a:t>LV</a:t>
            </a:r>
            <a:r>
              <a:rPr lang="en-US" altLang="zh-CN" baseline="0" dirty="0" smtClean="0"/>
              <a:t> 2009</a:t>
            </a:r>
            <a:r>
              <a:rPr lang="zh-CN" altLang="en-US" baseline="0" dirty="0" smtClean="0"/>
              <a:t>演示</a:t>
            </a:r>
            <a:endParaRPr lang="en-US" altLang="zh-CN" dirty="0" smtClean="0"/>
          </a:p>
          <a:p>
            <a:pPr eaLnBrk="1" hangingPunct="1"/>
            <a:endParaRPr lang="en-US" altLang="zh-CN" dirty="0" smtClean="0"/>
          </a:p>
          <a:p>
            <a:pPr eaLnBrk="1" hangingPunct="1"/>
            <a:r>
              <a:rPr lang="en-US" altLang="zh-CN" dirty="0" smtClean="0"/>
              <a:t>Please find the “Killer Whales” folder from material folder.</a:t>
            </a:r>
          </a:p>
          <a:p>
            <a:pPr eaLnBrk="1" hangingPunct="1"/>
            <a:r>
              <a:rPr lang="en-US" altLang="zh-CN" dirty="0" smtClean="0"/>
              <a:t>First, some definitions:</a:t>
            </a:r>
          </a:p>
          <a:p>
            <a:pPr eaLnBrk="1" hangingPunct="1"/>
            <a:r>
              <a:rPr lang="en-US" altLang="zh-CN" b="1" dirty="0" smtClean="0"/>
              <a:t>Echolocation</a:t>
            </a:r>
            <a:r>
              <a:rPr lang="en-US" altLang="zh-CN" dirty="0" smtClean="0"/>
              <a:t>, also called </a:t>
            </a:r>
            <a:r>
              <a:rPr lang="en-US" altLang="zh-CN" b="1" dirty="0" err="1" smtClean="0"/>
              <a:t>Biosonar</a:t>
            </a:r>
            <a:r>
              <a:rPr lang="en-US" altLang="zh-CN" dirty="0" smtClean="0"/>
              <a:t>, is the biological sonar used by several mammals such as bats and </a:t>
            </a:r>
            <a:r>
              <a:rPr lang="en-US" altLang="zh-CN" dirty="0" smtClean="0">
                <a:solidFill>
                  <a:srgbClr val="FF3300"/>
                </a:solidFill>
              </a:rPr>
              <a:t>whales</a:t>
            </a:r>
            <a:r>
              <a:rPr lang="en-US" altLang="zh-CN" dirty="0" smtClean="0"/>
              <a:t>.</a:t>
            </a:r>
          </a:p>
          <a:p>
            <a:pPr eaLnBrk="1" hangingPunct="1"/>
            <a:r>
              <a:rPr lang="en-US" altLang="zh-CN" b="1" dirty="0" smtClean="0"/>
              <a:t>Toothed whales</a:t>
            </a:r>
            <a:r>
              <a:rPr lang="en-US" altLang="zh-CN" dirty="0" smtClean="0"/>
              <a:t>, including dolphins, </a:t>
            </a:r>
            <a:r>
              <a:rPr lang="en-US" altLang="zh-CN" dirty="0" smtClean="0">
                <a:solidFill>
                  <a:srgbClr val="FF3300"/>
                </a:solidFill>
              </a:rPr>
              <a:t>porpoises</a:t>
            </a:r>
            <a:r>
              <a:rPr lang="en-US" altLang="zh-CN" dirty="0" smtClean="0"/>
              <a:t>, </a:t>
            </a:r>
            <a:r>
              <a:rPr lang="en-US" altLang="zh-CN" dirty="0" smtClean="0">
                <a:solidFill>
                  <a:srgbClr val="FF3300"/>
                </a:solidFill>
              </a:rPr>
              <a:t>killer whales</a:t>
            </a:r>
            <a:r>
              <a:rPr lang="en-US" altLang="zh-CN" dirty="0" smtClean="0"/>
              <a:t> and sperm whales, use </a:t>
            </a:r>
            <a:r>
              <a:rPr lang="en-US" altLang="zh-CN" dirty="0" err="1" smtClean="0"/>
              <a:t>biosonar</a:t>
            </a:r>
            <a:r>
              <a:rPr lang="en-US" altLang="zh-CN" dirty="0" smtClean="0"/>
              <a:t> because they live in an underwater habitat that has </a:t>
            </a:r>
            <a:r>
              <a:rPr lang="en-US" altLang="zh-CN" dirty="0" err="1" smtClean="0"/>
              <a:t>favourable</a:t>
            </a:r>
            <a:r>
              <a:rPr lang="en-US" altLang="zh-CN" dirty="0" smtClean="0"/>
              <a:t> acoustic characteristics.</a:t>
            </a:r>
          </a:p>
          <a:p>
            <a:pPr eaLnBrk="1" hangingPunct="1"/>
            <a:r>
              <a:rPr lang="en-US" altLang="zh-CN" dirty="0" smtClean="0"/>
              <a:t>The </a:t>
            </a:r>
            <a:r>
              <a:rPr lang="en-US" altLang="zh-CN" b="1" dirty="0" smtClean="0"/>
              <a:t>Harbor Porpoise (left)</a:t>
            </a:r>
            <a:r>
              <a:rPr lang="en-US" altLang="zh-CN" dirty="0" smtClean="0"/>
              <a:t> is one of six species of porpoise. As its name implies, it stays close to coastal areas or river estuaries. </a:t>
            </a:r>
          </a:p>
          <a:p>
            <a:pPr eaLnBrk="1" hangingPunct="1"/>
            <a:r>
              <a:rPr lang="en-US" altLang="zh-CN" dirty="0" smtClean="0"/>
              <a:t>The </a:t>
            </a:r>
            <a:r>
              <a:rPr lang="en-US" altLang="zh-CN" b="1" dirty="0" smtClean="0"/>
              <a:t>Orca</a:t>
            </a:r>
            <a:r>
              <a:rPr lang="en-US" altLang="zh-CN" dirty="0" smtClean="0"/>
              <a:t> or </a:t>
            </a:r>
            <a:r>
              <a:rPr lang="en-US" altLang="zh-CN" b="1" dirty="0" smtClean="0"/>
              <a:t>Killer Whale (right)</a:t>
            </a:r>
            <a:r>
              <a:rPr lang="en-US" altLang="zh-CN" dirty="0" smtClean="0"/>
              <a:t> is the largest species of the oceanic dolphin family. It is found in all the world's oceans, from the frigid Arctic and Antarctic regions to warm, tropical seas.</a:t>
            </a:r>
          </a:p>
          <a:p>
            <a:pPr eaLnBrk="1" hangingPunct="1"/>
            <a:endParaRPr lang="en-US" altLang="zh-CN" dirty="0" smtClean="0"/>
          </a:p>
          <a:p>
            <a:pPr eaLnBrk="1" hangingPunct="1"/>
            <a:r>
              <a:rPr lang="en-US" altLang="zh-CN" dirty="0" smtClean="0"/>
              <a:t>The sound acquired by DAQ is contained the both porpoise and killer whale’s sound, as well as the sea wave background mixed as noise.</a:t>
            </a:r>
          </a:p>
          <a:p>
            <a:pPr eaLnBrk="1" hangingPunct="1"/>
            <a:r>
              <a:rPr lang="en-US" altLang="zh-CN" dirty="0" smtClean="0"/>
              <a:t>After using the </a:t>
            </a:r>
            <a:r>
              <a:rPr lang="en-US" altLang="zh-CN" dirty="0" err="1" smtClean="0"/>
              <a:t>LabVIEW</a:t>
            </a:r>
            <a:r>
              <a:rPr lang="en-US" altLang="zh-CN" dirty="0" smtClean="0"/>
              <a:t> ASPT toolkit, the different whales’ sound can be separated each other, and the background noise also released.</a:t>
            </a:r>
          </a:p>
          <a:p>
            <a:pPr eaLnBrk="1" hangingPunct="1"/>
            <a:r>
              <a:rPr lang="en-US" altLang="zh-CN" dirty="0" smtClean="0"/>
              <a:t>(In JTFA time varying filter VI, select the Masking tool Morphologic. Then the frequency of different whale can be highlight out manually.)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DA9307-177C-4CCA-A9FF-E833AB7A578B}"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核心就是模块化硬件</a:t>
            </a:r>
            <a:r>
              <a:rPr lang="en-US" altLang="zh-CN" smtClean="0"/>
              <a:t>+</a:t>
            </a:r>
            <a:r>
              <a:rPr lang="zh-CN" altLang="en-US" smtClean="0"/>
              <a:t>通过软件自定义硬件所实现的功能</a:t>
            </a:r>
            <a:endParaRPr lang="en-US" altLang="zh-CN" smtClean="0"/>
          </a:p>
          <a:p>
            <a:pPr eaLnBrk="1" hangingPunct="1">
              <a:spcBef>
                <a:spcPct val="0"/>
              </a:spcBef>
            </a:pPr>
            <a:endParaRPr lang="en-US" altLang="zh-CN" smtClean="0"/>
          </a:p>
          <a:p>
            <a:pPr eaLnBrk="1" hangingPunct="1">
              <a:spcBef>
                <a:spcPct val="0"/>
              </a:spcBef>
            </a:pPr>
            <a:r>
              <a:rPr lang="zh-CN" altLang="en-US" smtClean="0"/>
              <a:t>从而满足不同行业不同的应用</a:t>
            </a:r>
            <a:endParaRPr lang="en-US" altLang="zh-CN" smtClean="0"/>
          </a:p>
          <a:p>
            <a:pPr eaLnBrk="1" hangingPunct="1">
              <a:spcBef>
                <a:spcPct val="0"/>
              </a:spcBef>
            </a:pPr>
            <a:endParaRPr lang="en-US" altLang="zh-CN" smtClean="0"/>
          </a:p>
          <a:p>
            <a:pPr eaLnBrk="1" hangingPunct="1">
              <a:spcBef>
                <a:spcPct val="0"/>
              </a:spcBef>
            </a:pPr>
            <a:endParaRPr lang="en-US" altLang="zh-CN" smtClean="0"/>
          </a:p>
          <a:p>
            <a:pPr eaLnBrk="1" hangingPunct="1">
              <a:spcBef>
                <a:spcPct val="0"/>
              </a:spcBef>
            </a:pPr>
            <a:r>
              <a:rPr lang="zh-CN" altLang="en-US" smtClean="0"/>
              <a:t>下方的硬件模块</a:t>
            </a:r>
            <a:r>
              <a:rPr lang="en-US" altLang="zh-CN" smtClean="0"/>
              <a:t>(</a:t>
            </a:r>
            <a:r>
              <a:rPr lang="zh-CN" altLang="en-US" smtClean="0"/>
              <a:t>从左至右依次</a:t>
            </a:r>
            <a:r>
              <a:rPr lang="en-US" altLang="zh-CN" smtClean="0"/>
              <a:t>):</a:t>
            </a:r>
            <a:r>
              <a:rPr lang="zh-CN" altLang="en-US" smtClean="0"/>
              <a:t> 基于</a:t>
            </a:r>
            <a:r>
              <a:rPr lang="en-US" altLang="zh-CN" smtClean="0"/>
              <a:t>PC</a:t>
            </a:r>
            <a:r>
              <a:rPr lang="zh-CN" altLang="en-US" smtClean="0"/>
              <a:t>机的模块化硬件</a:t>
            </a:r>
            <a:r>
              <a:rPr lang="en-US" altLang="zh-CN" smtClean="0"/>
              <a:t>, PXI</a:t>
            </a:r>
            <a:r>
              <a:rPr lang="zh-CN" altLang="en-US" smtClean="0"/>
              <a:t>模块化测控平台、</a:t>
            </a:r>
            <a:r>
              <a:rPr lang="en-US" altLang="zh-CN" smtClean="0"/>
              <a:t>CompactRIO/Single-Board RIO</a:t>
            </a:r>
            <a:r>
              <a:rPr lang="zh-CN" altLang="en-US" smtClean="0"/>
              <a:t>、</a:t>
            </a:r>
            <a:r>
              <a:rPr lang="en-US" altLang="zh-CN" smtClean="0"/>
              <a:t>FlexRIO</a:t>
            </a:r>
            <a:r>
              <a:rPr lang="zh-CN" altLang="en-US" smtClean="0"/>
              <a:t>等带有</a:t>
            </a:r>
            <a:r>
              <a:rPr lang="en-US" altLang="zh-CN" smtClean="0"/>
              <a:t>FPGA</a:t>
            </a:r>
            <a:r>
              <a:rPr lang="zh-CN" altLang="en-US" smtClean="0"/>
              <a:t>的可重配置硬件</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534DC6-5AE0-4DF6-889D-7CF777E6025D}"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3440" rtl="0"/>
            <a:fld id="{4DE39A99-85B9-4CC6-B575-40C248F9BF82}" type="slidenum">
              <a:rPr lang="en-US" sz="1200" kern="1200">
                <a:solidFill>
                  <a:prstClr val="black"/>
                </a:solidFill>
                <a:latin typeface="Calibri"/>
                <a:ea typeface="+mn-ea"/>
                <a:cs typeface="+mn-cs"/>
              </a:rPr>
              <a:pPr algn="r" defTabSz="913440" rtl="0"/>
              <a:t>13</a:t>
            </a:fld>
            <a:endParaRPr lang="en-US" sz="1200" kern="1200" dirty="0">
              <a:solidFill>
                <a:prstClr val="black"/>
              </a:solidFill>
              <a:latin typeface="Calibri"/>
              <a:ea typeface="+mn-ea"/>
              <a:cs typeface="+mn-cs"/>
            </a:endParaRPr>
          </a:p>
        </p:txBody>
      </p:sp>
      <p:sp>
        <p:nvSpPr>
          <p:cNvPr id="437250" name="Rectangle 2"/>
          <p:cNvSpPr>
            <a:spLocks noGrp="1" noRot="1" noChangeAspect="1" noChangeArrowheads="1" noTextEdit="1"/>
          </p:cNvSpPr>
          <p:nvPr>
            <p:ph type="sldImg"/>
          </p:nvPr>
        </p:nvSpPr>
        <p:spPr>
          <a:xfrm>
            <a:off x="1143000" y="684213"/>
            <a:ext cx="4572000" cy="3429000"/>
          </a:xfrm>
          <a:ln/>
        </p:spPr>
      </p:sp>
      <p:sp>
        <p:nvSpPr>
          <p:cNvPr id="437251" name="Rectangle 3"/>
          <p:cNvSpPr>
            <a:spLocks noGrp="1" noChangeArrowheads="1"/>
          </p:cNvSpPr>
          <p:nvPr>
            <p:ph type="body" idx="1"/>
          </p:nvPr>
        </p:nvSpPr>
        <p:spPr>
          <a:xfrm>
            <a:off x="685800" y="4343719"/>
            <a:ext cx="5486400" cy="4115425"/>
          </a:xfrm>
        </p:spPr>
        <p:txBody>
          <a:bodyPr/>
          <a:lstStyle/>
          <a:p>
            <a:r>
              <a:rPr lang="en-US" dirty="0" smtClean="0"/>
              <a:t>To end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0" dirty="0" smtClean="0"/>
              <a:t>强调</a:t>
            </a:r>
            <a:r>
              <a:rPr lang="en-US" altLang="zh-CN" b="0" dirty="0" err="1" smtClean="0"/>
              <a:t>cRIO</a:t>
            </a:r>
            <a:r>
              <a:rPr lang="zh-CN" altLang="en-US" b="0" dirty="0" smtClean="0"/>
              <a:t>平台的小巧，坚固并集成了嵌入式实时系统和可重配置</a:t>
            </a:r>
            <a:r>
              <a:rPr lang="en-US" altLang="zh-CN" b="0" dirty="0" smtClean="0"/>
              <a:t>I/O</a:t>
            </a:r>
            <a:r>
              <a:rPr lang="zh-CN" altLang="en-US" b="0" dirty="0" smtClean="0"/>
              <a:t>即</a:t>
            </a:r>
            <a:r>
              <a:rPr lang="en-US" altLang="zh-CN" b="0" dirty="0" smtClean="0"/>
              <a:t>FPGA</a:t>
            </a:r>
            <a:r>
              <a:rPr lang="zh-CN" altLang="en-US" b="0" dirty="0" smtClean="0"/>
              <a:t>技术。</a:t>
            </a:r>
            <a:r>
              <a:rPr lang="zh-CN" altLang="en-US" dirty="0" smtClean="0"/>
              <a:t>专为要求高性能和高可靠性的集控制和采集功能的系统而提供。</a:t>
            </a:r>
            <a:endParaRPr lang="en-US" b="0" dirty="0" smtClean="0"/>
          </a:p>
          <a:p>
            <a:r>
              <a:rPr lang="en-US" b="1" dirty="0" smtClean="0"/>
              <a:t>Boeing Measures Reduced Aircraft Noise Emissions with NI PXI and LabVIEW</a:t>
            </a:r>
            <a:endParaRPr lang="en-US" dirty="0" smtClean="0"/>
          </a:p>
          <a:p>
            <a:r>
              <a:rPr lang="en-US" dirty="0" smtClean="0"/>
              <a:t>(http://sine.ni.com/cs/app/doc/p/id/cs-684)</a:t>
            </a:r>
          </a:p>
          <a:p>
            <a:endParaRPr lang="en-US" dirty="0" smtClean="0"/>
          </a:p>
          <a:p>
            <a:pPr>
              <a:spcAft>
                <a:spcPts val="600"/>
              </a:spcAft>
            </a:pPr>
            <a:r>
              <a:rPr lang="en-US" b="1" dirty="0" smtClean="0"/>
              <a:t>Industry:</a:t>
            </a:r>
            <a:r>
              <a:rPr lang="en-US" dirty="0" smtClean="0"/>
              <a:t/>
            </a:r>
            <a:br>
              <a:rPr lang="en-US" dirty="0" smtClean="0"/>
            </a:br>
            <a:r>
              <a:rPr lang="en-US" dirty="0" smtClean="0"/>
              <a:t>Aerospace/Avionics </a:t>
            </a:r>
          </a:p>
          <a:p>
            <a:r>
              <a:rPr lang="en-US" b="1" dirty="0" smtClean="0"/>
              <a:t>Products:</a:t>
            </a:r>
            <a:r>
              <a:rPr lang="en-US" dirty="0" smtClean="0"/>
              <a:t/>
            </a:r>
            <a:br>
              <a:rPr lang="en-US" dirty="0" smtClean="0"/>
            </a:br>
            <a:r>
              <a:rPr lang="en-US" dirty="0" smtClean="0"/>
              <a:t>LabVIEW , PXI</a:t>
            </a:r>
          </a:p>
          <a:p>
            <a:r>
              <a:rPr lang="en-US" b="1" dirty="0" smtClean="0"/>
              <a:t>The Challenge:</a:t>
            </a:r>
            <a:r>
              <a:rPr lang="en-US" dirty="0" smtClean="0"/>
              <a:t/>
            </a:r>
            <a:br>
              <a:rPr lang="en-US" dirty="0" smtClean="0"/>
            </a:br>
            <a:r>
              <a:rPr lang="en-US" dirty="0" smtClean="0"/>
              <a:t>Creating a scalable, low-cost system to test the effectiveness of designs in reducing commercial jetliner noise during takeoff, landing, and sustained flight. </a:t>
            </a:r>
          </a:p>
          <a:p>
            <a:endParaRPr lang="en-US" dirty="0" smtClean="0"/>
          </a:p>
          <a:p>
            <a:r>
              <a:rPr lang="en-US" b="1" dirty="0" smtClean="0"/>
              <a:t>The Solution:</a:t>
            </a:r>
            <a:r>
              <a:rPr lang="en-US" dirty="0" smtClean="0"/>
              <a:t/>
            </a:r>
            <a:br>
              <a:rPr lang="en-US" dirty="0" smtClean="0"/>
            </a:br>
            <a:r>
              <a:rPr lang="en-US" dirty="0" smtClean="0"/>
              <a:t>As part of the Quiet Technology Demonstrator 2 (QTD2) project, Boeing flight tested new technologies intended to reduce noise generated by its aircraft. Measuring the improvement these technologies provide required a flexible, accurate, and scalable test system to perform phased array acoustic imaging during the tests. Boeing needed a distributed system architecture with the ability to expand to up to 1,000 channels or more while still maintaining tight timing and synchronization between channels.</a:t>
            </a:r>
          </a:p>
          <a:p>
            <a:endParaRPr lang="en-US" dirty="0" smtClean="0"/>
          </a:p>
          <a:p>
            <a:r>
              <a:rPr lang="en-US" b="1" dirty="0" smtClean="0"/>
              <a:t>Phased Array Data Acquisition and Analysis</a:t>
            </a:r>
            <a:endParaRPr lang="en-US" dirty="0" smtClean="0"/>
          </a:p>
          <a:p>
            <a:r>
              <a:rPr lang="en-US" dirty="0" smtClean="0"/>
              <a:t>To flight test new technologies for quieter operation, Boeing</a:t>
            </a:r>
            <a:r>
              <a:rPr lang="en-US" baseline="0" dirty="0" smtClean="0"/>
              <a:t> </a:t>
            </a:r>
            <a:r>
              <a:rPr lang="en-US" dirty="0" smtClean="0"/>
              <a:t>used an array of microphones to acquire noise data, which was then processed into noise-level maps showing from where and at what frequencies the noise was generated and how loud it was.</a:t>
            </a:r>
            <a:r>
              <a:rPr lang="en-US" baseline="0" dirty="0" smtClean="0"/>
              <a:t> </a:t>
            </a:r>
            <a:r>
              <a:rPr lang="en-US" dirty="0" smtClean="0"/>
              <a:t>By overlaying the noise-level maps with a visual image, they could assess the effectiveness of noise reduction technologies, identify opportunities for additional noise-source reductions, and distinguish between engine and airframe sources. Using NI tools, Boeing</a:t>
            </a:r>
            <a:r>
              <a:rPr lang="en-US" baseline="0" dirty="0" smtClean="0"/>
              <a:t> </a:t>
            </a:r>
            <a:r>
              <a:rPr lang="en-US" dirty="0" smtClean="0"/>
              <a:t>then validated several advanced noise-reduction concepts, including chevrons on the engine exhaust ducts, new acoustic treatment for the engine inlet, and aerodynamic fairings for the main landing gear.</a:t>
            </a:r>
          </a:p>
          <a:p>
            <a:endParaRPr lang="en-US" dirty="0" smtClean="0"/>
          </a:p>
          <a:p>
            <a:r>
              <a:rPr lang="en-US" b="1" dirty="0" smtClean="0"/>
              <a:t>NI System Solution</a:t>
            </a:r>
            <a:endParaRPr lang="en-US" dirty="0" smtClean="0"/>
          </a:p>
          <a:p>
            <a:r>
              <a:rPr lang="en-US" dirty="0" smtClean="0"/>
              <a:t>Using the flexibility and modularity of PXI, Boeing created a scalable system with virtually unlimited channel-count capability. In addition, by taking advantage of NI timing and synchronization cards, they</a:t>
            </a:r>
            <a:r>
              <a:rPr lang="en-US" baseline="0" dirty="0" smtClean="0"/>
              <a:t> </a:t>
            </a:r>
            <a:r>
              <a:rPr lang="en-US" dirty="0" smtClean="0"/>
              <a:t>could distribute the data acquisition hardware into the microphone array, decreasing cabling by nearly 80 percent while maintaining within one degree of phase match between channels.</a:t>
            </a:r>
            <a:r>
              <a:rPr lang="en-US" baseline="0" dirty="0" smtClean="0"/>
              <a:t>  </a:t>
            </a:r>
            <a:r>
              <a:rPr lang="en-US" dirty="0" smtClean="0"/>
              <a:t>With increased performance and an unlimited, distributed architecture, they</a:t>
            </a:r>
            <a:r>
              <a:rPr lang="en-US" baseline="0" dirty="0" smtClean="0"/>
              <a:t> </a:t>
            </a:r>
            <a:r>
              <a:rPr lang="en-US" dirty="0" smtClean="0"/>
              <a:t>reduced the cost per channel by more than 50 percent compared to their previous system.</a:t>
            </a:r>
          </a:p>
          <a:p>
            <a:endParaRPr lang="en-US" b="1" dirty="0" smtClean="0"/>
          </a:p>
          <a:p>
            <a:r>
              <a:rPr lang="en-US" b="1" dirty="0" smtClean="0"/>
              <a:t>Software System Architecture</a:t>
            </a:r>
            <a:endParaRPr lang="en-US" dirty="0" smtClean="0"/>
          </a:p>
          <a:p>
            <a:r>
              <a:rPr lang="en-US" dirty="0" smtClean="0"/>
              <a:t>The system was developed</a:t>
            </a:r>
            <a:r>
              <a:rPr lang="en-US" baseline="0" dirty="0" smtClean="0"/>
              <a:t> </a:t>
            </a:r>
            <a:r>
              <a:rPr lang="en-US" dirty="0" smtClean="0"/>
              <a:t>completely in LabVIEW. Boeing</a:t>
            </a:r>
            <a:r>
              <a:rPr lang="en-US" baseline="0" dirty="0" smtClean="0"/>
              <a:t> was </a:t>
            </a:r>
            <a:r>
              <a:rPr lang="en-US" dirty="0" smtClean="0"/>
              <a:t>able to directly reuse or easily adapt code and designs from other Boeing developers and from the NI web site.</a:t>
            </a:r>
            <a:r>
              <a:rPr lang="en-US" baseline="0" dirty="0" smtClean="0"/>
              <a:t> Including time to learn LabVIEW</a:t>
            </a:r>
            <a:r>
              <a:rPr lang="en-US" dirty="0" smtClean="0"/>
              <a:t>, one person developed the entire application in less than six months. By taking advantage of a carefully chosen software architecture and the modular nature of PXI systems, they</a:t>
            </a:r>
            <a:r>
              <a:rPr lang="en-US" baseline="0" dirty="0" smtClean="0"/>
              <a:t> </a:t>
            </a:r>
            <a:r>
              <a:rPr lang="en-US" dirty="0" smtClean="0"/>
              <a:t>simplified the process of scaling the system.</a:t>
            </a:r>
            <a:r>
              <a:rPr lang="en-US" baseline="0" dirty="0" smtClean="0"/>
              <a:t> The scalability of LabVIEW was demonstrated when</a:t>
            </a:r>
            <a:r>
              <a:rPr lang="en-US" dirty="0" smtClean="0"/>
              <a:t>, midway through development, an</a:t>
            </a:r>
            <a:r>
              <a:rPr lang="en-US" baseline="0" dirty="0" smtClean="0"/>
              <a:t> additional </a:t>
            </a:r>
            <a:r>
              <a:rPr lang="en-US" dirty="0" smtClean="0"/>
              <a:t>128 channels needed to be added to the</a:t>
            </a:r>
            <a:r>
              <a:rPr lang="en-US" baseline="0" dirty="0" smtClean="0"/>
              <a:t> </a:t>
            </a:r>
            <a:r>
              <a:rPr lang="en-US" dirty="0" smtClean="0"/>
              <a:t>system. It only took about two hours to scale the system from 320 to 448 channels – from unpacking and plugging in the input modules to making a two-minute update to a configuration file.</a:t>
            </a:r>
          </a:p>
        </p:txBody>
      </p:sp>
      <p:sp>
        <p:nvSpPr>
          <p:cNvPr id="4" name="Slide Number Placeholder 3"/>
          <p:cNvSpPr>
            <a:spLocks noGrp="1"/>
          </p:cNvSpPr>
          <p:nvPr>
            <p:ph type="sldNum" sz="quarter" idx="10"/>
          </p:nvPr>
        </p:nvSpPr>
        <p:spPr/>
        <p:txBody>
          <a:bodyPr/>
          <a:lstStyle/>
          <a:p>
            <a:fld id="{0058431F-89B1-4A84-9CFA-507C13659EC3}"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0" dirty="0" smtClean="0"/>
              <a:t>针对有兴趣或者已经参加综合组师生，概述介绍</a:t>
            </a:r>
            <a:r>
              <a:rPr lang="en-US" altLang="zh-CN" b="0" dirty="0" smtClean="0"/>
              <a:t>PXI</a:t>
            </a:r>
            <a:r>
              <a:rPr lang="zh-CN" altLang="en-US" b="0" dirty="0" smtClean="0"/>
              <a:t>和</a:t>
            </a:r>
            <a:r>
              <a:rPr lang="en-US" altLang="zh-CN" b="0" dirty="0" err="1" smtClean="0"/>
              <a:t>cRIO</a:t>
            </a:r>
            <a:r>
              <a:rPr lang="zh-CN" altLang="en-US" b="0" dirty="0" smtClean="0"/>
              <a:t>平台的特点和典型应用。</a:t>
            </a:r>
            <a:endParaRPr lang="en-US" altLang="zh-CN" b="0" dirty="0" smtClean="0"/>
          </a:p>
          <a:p>
            <a:r>
              <a:rPr lang="zh-CN" altLang="en-US" b="0" dirty="0" smtClean="0"/>
              <a:t>强调</a:t>
            </a:r>
            <a:r>
              <a:rPr lang="en-US" altLang="zh-CN" b="0" dirty="0" smtClean="0"/>
              <a:t>PXI</a:t>
            </a:r>
            <a:r>
              <a:rPr lang="zh-CN" altLang="en-US" b="0" dirty="0" smtClean="0"/>
              <a:t>平台的</a:t>
            </a:r>
            <a:r>
              <a:rPr lang="zh-CN" altLang="en-US" dirty="0" smtClean="0"/>
              <a:t>高性能、高坚固性、低成本。提供涵盖直流到</a:t>
            </a:r>
            <a:r>
              <a:rPr lang="en-US" altLang="zh-CN" dirty="0" smtClean="0"/>
              <a:t>6.6</a:t>
            </a:r>
            <a:r>
              <a:rPr lang="zh-CN" altLang="en-US" dirty="0" smtClean="0"/>
              <a:t>射频信号的</a:t>
            </a:r>
            <a:r>
              <a:rPr lang="en-US" altLang="zh-CN" dirty="0" smtClean="0"/>
              <a:t>IO</a:t>
            </a:r>
            <a:r>
              <a:rPr lang="zh-CN" altLang="en-US" dirty="0" smtClean="0"/>
              <a:t>模块。尤其是背板提供了定时与触发总线，支持开发出具有精确同步性能的系统，满足应用需求。供参赛选手选择是否有合适的方案可以使用</a:t>
            </a:r>
            <a:r>
              <a:rPr lang="en-US" altLang="zh-CN" dirty="0" smtClean="0"/>
              <a:t>PXI</a:t>
            </a:r>
            <a:r>
              <a:rPr lang="zh-CN" altLang="en-US" dirty="0" smtClean="0"/>
              <a:t>平台。</a:t>
            </a:r>
            <a:endParaRPr lang="en-US" altLang="zh-CN" dirty="0" smtClean="0"/>
          </a:p>
          <a:p>
            <a:r>
              <a:rPr lang="en-US" b="1" dirty="0" smtClean="0"/>
              <a:t>Boeing Measures Reduced Aircraft Noise Emissions with NI PXI and LabVIEW</a:t>
            </a:r>
            <a:endParaRPr lang="en-US" dirty="0" smtClean="0"/>
          </a:p>
          <a:p>
            <a:r>
              <a:rPr lang="en-US" dirty="0" smtClean="0"/>
              <a:t>(http://sine.ni.com/cs/app/doc/p/id/cs-684)</a:t>
            </a:r>
          </a:p>
          <a:p>
            <a:endParaRPr lang="en-US" dirty="0" smtClean="0"/>
          </a:p>
          <a:p>
            <a:pPr>
              <a:spcAft>
                <a:spcPts val="600"/>
              </a:spcAft>
            </a:pPr>
            <a:r>
              <a:rPr lang="en-US" b="1" dirty="0" smtClean="0"/>
              <a:t>Industry:</a:t>
            </a:r>
            <a:r>
              <a:rPr lang="en-US" dirty="0" smtClean="0"/>
              <a:t/>
            </a:r>
            <a:br>
              <a:rPr lang="en-US" dirty="0" smtClean="0"/>
            </a:br>
            <a:r>
              <a:rPr lang="en-US" dirty="0" smtClean="0"/>
              <a:t>Aerospace/Avionics </a:t>
            </a:r>
          </a:p>
          <a:p>
            <a:r>
              <a:rPr lang="en-US" b="1" dirty="0" smtClean="0"/>
              <a:t>Products:</a:t>
            </a:r>
            <a:r>
              <a:rPr lang="en-US" dirty="0" smtClean="0"/>
              <a:t/>
            </a:r>
            <a:br>
              <a:rPr lang="en-US" dirty="0" smtClean="0"/>
            </a:br>
            <a:r>
              <a:rPr lang="en-US" dirty="0" smtClean="0"/>
              <a:t>LabVIEW , PXI</a:t>
            </a:r>
          </a:p>
          <a:p>
            <a:r>
              <a:rPr lang="en-US" b="1" dirty="0" smtClean="0"/>
              <a:t>The Challenge:</a:t>
            </a:r>
            <a:r>
              <a:rPr lang="en-US" dirty="0" smtClean="0"/>
              <a:t/>
            </a:r>
            <a:br>
              <a:rPr lang="en-US" dirty="0" smtClean="0"/>
            </a:br>
            <a:r>
              <a:rPr lang="en-US" dirty="0" smtClean="0"/>
              <a:t>Creating a scalable, low-cost system to test the effectiveness of designs in reducing commercial jetliner noise during takeoff, landing, and sustained flight. </a:t>
            </a:r>
          </a:p>
          <a:p>
            <a:endParaRPr lang="en-US" dirty="0" smtClean="0"/>
          </a:p>
          <a:p>
            <a:r>
              <a:rPr lang="en-US" b="1" dirty="0" smtClean="0"/>
              <a:t>The Solution:</a:t>
            </a:r>
            <a:r>
              <a:rPr lang="en-US" dirty="0" smtClean="0"/>
              <a:t/>
            </a:r>
            <a:br>
              <a:rPr lang="en-US" dirty="0" smtClean="0"/>
            </a:br>
            <a:r>
              <a:rPr lang="en-US" dirty="0" smtClean="0"/>
              <a:t>As part of the Quiet Technology Demonstrator 2 (QTD2) project, Boeing flight tested new technologies intended to reduce noise generated by its aircraft. Measuring the improvement these technologies provide required a flexible, accurate, and scalable test system to perform phased array acoustic imaging during the tests. Boeing needed a distributed system architecture with the ability to expand to up to 1,000 channels or more while still maintaining tight timing and synchronization between channels.</a:t>
            </a:r>
          </a:p>
          <a:p>
            <a:endParaRPr lang="en-US" dirty="0" smtClean="0"/>
          </a:p>
          <a:p>
            <a:r>
              <a:rPr lang="en-US" b="1" dirty="0" smtClean="0"/>
              <a:t>Phased Array Data Acquisition and Analysis</a:t>
            </a:r>
            <a:endParaRPr lang="en-US" dirty="0" smtClean="0"/>
          </a:p>
          <a:p>
            <a:r>
              <a:rPr lang="en-US" dirty="0" smtClean="0"/>
              <a:t>To flight test new technologies for quieter operation, Boeing</a:t>
            </a:r>
            <a:r>
              <a:rPr lang="en-US" baseline="0" dirty="0" smtClean="0"/>
              <a:t> </a:t>
            </a:r>
            <a:r>
              <a:rPr lang="en-US" dirty="0" smtClean="0"/>
              <a:t>used an array of microphones to acquire noise data, which was then processed into noise-level maps showing from where and at what frequencies the noise was generated and how loud it was.</a:t>
            </a:r>
            <a:r>
              <a:rPr lang="en-US" baseline="0" dirty="0" smtClean="0"/>
              <a:t> </a:t>
            </a:r>
            <a:r>
              <a:rPr lang="en-US" dirty="0" smtClean="0"/>
              <a:t>By overlaying the noise-level maps with a visual image, they could assess the effectiveness of noise reduction technologies, identify opportunities for additional noise-source reductions, and distinguish between engine and airframe sources. Using NI tools, Boeing</a:t>
            </a:r>
            <a:r>
              <a:rPr lang="en-US" baseline="0" dirty="0" smtClean="0"/>
              <a:t> </a:t>
            </a:r>
            <a:r>
              <a:rPr lang="en-US" dirty="0" smtClean="0"/>
              <a:t>then validated several advanced noise-reduction concepts, including chevrons on the engine exhaust ducts, new acoustic treatment for the engine inlet, and aerodynamic fairings for the main landing gear.</a:t>
            </a:r>
          </a:p>
          <a:p>
            <a:endParaRPr lang="en-US" dirty="0" smtClean="0"/>
          </a:p>
          <a:p>
            <a:r>
              <a:rPr lang="en-US" b="1" dirty="0" smtClean="0"/>
              <a:t>NI System Solution</a:t>
            </a:r>
            <a:endParaRPr lang="en-US" dirty="0" smtClean="0"/>
          </a:p>
          <a:p>
            <a:r>
              <a:rPr lang="en-US" dirty="0" smtClean="0"/>
              <a:t>Using the flexibility and modularity of PXI, Boeing created a scalable system with virtually unlimited channel-count capability. In addition, by taking advantage of NI timing and synchronization cards, they</a:t>
            </a:r>
            <a:r>
              <a:rPr lang="en-US" baseline="0" dirty="0" smtClean="0"/>
              <a:t> </a:t>
            </a:r>
            <a:r>
              <a:rPr lang="en-US" dirty="0" smtClean="0"/>
              <a:t>could distribute the data acquisition hardware into the microphone array, decreasing cabling by nearly 80 percent while maintaining within one degree of phase match between channels.</a:t>
            </a:r>
            <a:r>
              <a:rPr lang="en-US" baseline="0" dirty="0" smtClean="0"/>
              <a:t>  </a:t>
            </a:r>
            <a:r>
              <a:rPr lang="en-US" dirty="0" smtClean="0"/>
              <a:t>With increased performance and an unlimited, distributed architecture, they</a:t>
            </a:r>
            <a:r>
              <a:rPr lang="en-US" baseline="0" dirty="0" smtClean="0"/>
              <a:t> </a:t>
            </a:r>
            <a:r>
              <a:rPr lang="en-US" dirty="0" smtClean="0"/>
              <a:t>reduced the cost per channel by more than 50 percent compared to their previous system.</a:t>
            </a:r>
          </a:p>
          <a:p>
            <a:endParaRPr lang="en-US" b="1" dirty="0" smtClean="0"/>
          </a:p>
          <a:p>
            <a:r>
              <a:rPr lang="en-US" b="1" dirty="0" smtClean="0"/>
              <a:t>Software System Architecture</a:t>
            </a:r>
            <a:endParaRPr lang="en-US" dirty="0" smtClean="0"/>
          </a:p>
          <a:p>
            <a:r>
              <a:rPr lang="en-US" dirty="0" smtClean="0"/>
              <a:t>The system was developed</a:t>
            </a:r>
            <a:r>
              <a:rPr lang="en-US" baseline="0" dirty="0" smtClean="0"/>
              <a:t> </a:t>
            </a:r>
            <a:r>
              <a:rPr lang="en-US" dirty="0" smtClean="0"/>
              <a:t>completely in LabVIEW. Boeing</a:t>
            </a:r>
            <a:r>
              <a:rPr lang="en-US" baseline="0" dirty="0" smtClean="0"/>
              <a:t> was </a:t>
            </a:r>
            <a:r>
              <a:rPr lang="en-US" dirty="0" smtClean="0"/>
              <a:t>able to directly reuse or easily adapt code and designs from other Boeing developers and from the NI web site.</a:t>
            </a:r>
            <a:r>
              <a:rPr lang="en-US" baseline="0" dirty="0" smtClean="0"/>
              <a:t> Including time to learn LabVIEW</a:t>
            </a:r>
            <a:r>
              <a:rPr lang="en-US" dirty="0" smtClean="0"/>
              <a:t>, one person developed the entire application in less than six months. By taking advantage of a carefully chosen software architecture and the modular nature of PXI systems, they</a:t>
            </a:r>
            <a:r>
              <a:rPr lang="en-US" baseline="0" dirty="0" smtClean="0"/>
              <a:t> </a:t>
            </a:r>
            <a:r>
              <a:rPr lang="en-US" dirty="0" smtClean="0"/>
              <a:t>simplified the process of scaling the system.</a:t>
            </a:r>
            <a:r>
              <a:rPr lang="en-US" baseline="0" dirty="0" smtClean="0"/>
              <a:t> The scalability of LabVIEW was demonstrated when</a:t>
            </a:r>
            <a:r>
              <a:rPr lang="en-US" dirty="0" smtClean="0"/>
              <a:t>, midway through development, an</a:t>
            </a:r>
            <a:r>
              <a:rPr lang="en-US" baseline="0" dirty="0" smtClean="0"/>
              <a:t> additional </a:t>
            </a:r>
            <a:r>
              <a:rPr lang="en-US" dirty="0" smtClean="0"/>
              <a:t>128 channels needed to be added to the</a:t>
            </a:r>
            <a:r>
              <a:rPr lang="en-US" baseline="0" dirty="0" smtClean="0"/>
              <a:t> </a:t>
            </a:r>
            <a:r>
              <a:rPr lang="en-US" dirty="0" smtClean="0"/>
              <a:t>system. It only took about two hours to scale the system from 320 to 448 channels – from unpacking and plugging in the input modules to making a two-minute update to a configuration file.</a:t>
            </a:r>
          </a:p>
        </p:txBody>
      </p:sp>
      <p:sp>
        <p:nvSpPr>
          <p:cNvPr id="4" name="Slide Number Placeholder 3"/>
          <p:cNvSpPr>
            <a:spLocks noGrp="1"/>
          </p:cNvSpPr>
          <p:nvPr>
            <p:ph type="sldNum" sz="quarter" idx="10"/>
          </p:nvPr>
        </p:nvSpPr>
        <p:spPr/>
        <p:txBody>
          <a:bodyPr/>
          <a:lstStyle/>
          <a:p>
            <a:fld id="{0058431F-89B1-4A84-9CFA-507C13659EC3}"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演示</a:t>
            </a:r>
            <a:r>
              <a:rPr lang="en-US" altLang="zh-CN" dirty="0" smtClean="0"/>
              <a:t>4.</a:t>
            </a:r>
            <a:r>
              <a:rPr lang="zh-CN" altLang="en-US" dirty="0" smtClean="0"/>
              <a:t> 高速电锯制动系统</a:t>
            </a:r>
            <a:r>
              <a:rPr lang="en-US" altLang="zh-CN" dirty="0" smtClean="0"/>
              <a:t>.</a:t>
            </a:r>
            <a:r>
              <a:rPr lang="en-US" altLang="zh-CN" dirty="0" err="1" smtClean="0"/>
              <a:t>wmv</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6B308701-F118-4988-803E-BF266D061340}"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由于粒子束具有极高的能量，可靠性成为关键因素。高速传播中的粒子束产生碰撞很可能产生毁灭性的灾难。为防止粒子偏离既定的路径，我们安装了超过</a:t>
            </a:r>
            <a:r>
              <a:rPr lang="en-US" altLang="zh-CN" sz="1200" b="0" i="0" kern="1200" dirty="0" smtClean="0">
                <a:solidFill>
                  <a:schemeClr val="tx1"/>
                </a:solidFill>
                <a:latin typeface="+mn-lt"/>
                <a:ea typeface="+mn-ea"/>
                <a:cs typeface="+mn-cs"/>
              </a:rPr>
              <a:t>100</a:t>
            </a:r>
            <a:r>
              <a:rPr lang="zh-CN" altLang="en-US" sz="1200" b="0" i="0" kern="1200" dirty="0" smtClean="0">
                <a:solidFill>
                  <a:schemeClr val="tx1"/>
                </a:solidFill>
                <a:latin typeface="+mn-lt"/>
                <a:ea typeface="+mn-ea"/>
                <a:cs typeface="+mn-cs"/>
              </a:rPr>
              <a:t>台称为瞄准仪的设备。瞄准仪通过石墨块或其它大质量材料来吸收粒子束核心中的高能粒子。每一台瞄准仪都由安装于独立</a:t>
            </a:r>
            <a:r>
              <a:rPr lang="en-US" altLang="zh-CN" sz="1200" b="0" i="0" u="none" strike="noStrike" kern="1200" dirty="0" smtClean="0">
                <a:solidFill>
                  <a:schemeClr val="tx1"/>
                </a:solidFill>
                <a:latin typeface="+mn-lt"/>
                <a:ea typeface="+mn-ea"/>
                <a:cs typeface="+mn-cs"/>
                <a:hlinkClick r:id="rId3"/>
              </a:rPr>
              <a:t>NI PXI</a:t>
            </a:r>
            <a:r>
              <a:rPr lang="zh-CN" altLang="en-US" sz="1200" b="0" i="0" kern="1200" dirty="0" smtClean="0">
                <a:solidFill>
                  <a:schemeClr val="tx1"/>
                </a:solidFill>
                <a:latin typeface="+mn-lt"/>
                <a:ea typeface="+mn-ea"/>
                <a:cs typeface="+mn-cs"/>
              </a:rPr>
              <a:t>机箱中的可重新配置</a:t>
            </a:r>
            <a:r>
              <a:rPr lang="en-US" altLang="zh-CN" sz="1200" b="0" i="0" kern="1200" dirty="0" smtClean="0">
                <a:solidFill>
                  <a:schemeClr val="tx1"/>
                </a:solidFill>
                <a:latin typeface="+mn-lt"/>
                <a:ea typeface="+mn-ea"/>
                <a:cs typeface="+mn-cs"/>
              </a:rPr>
              <a:t>I/O</a:t>
            </a:r>
            <a:r>
              <a:rPr lang="zh-CN" altLang="en-US" sz="1200" b="0" i="0" kern="1200" dirty="0" smtClean="0">
                <a:solidFill>
                  <a:schemeClr val="tx1"/>
                </a:solidFill>
                <a:latin typeface="+mn-lt"/>
                <a:ea typeface="+mn-ea"/>
                <a:cs typeface="+mn-cs"/>
              </a:rPr>
              <a:t>模块控制，总共</a:t>
            </a:r>
            <a:r>
              <a:rPr lang="en-US" altLang="zh-CN" sz="1200" b="0" i="0" kern="1200" dirty="0" smtClean="0">
                <a:solidFill>
                  <a:schemeClr val="tx1"/>
                </a:solidFill>
                <a:latin typeface="+mn-lt"/>
                <a:ea typeface="+mn-ea"/>
                <a:cs typeface="+mn-cs"/>
              </a:rPr>
              <a:t>120 </a:t>
            </a:r>
            <a:r>
              <a:rPr lang="zh-CN" altLang="en-US" sz="1200" b="0" i="0" kern="1200" dirty="0" smtClean="0">
                <a:solidFill>
                  <a:schemeClr val="tx1"/>
                </a:solidFill>
                <a:latin typeface="+mn-lt"/>
                <a:ea typeface="+mn-ea"/>
                <a:cs typeface="+mn-cs"/>
              </a:rPr>
              <a:t>套</a:t>
            </a:r>
            <a:r>
              <a:rPr lang="en-US" altLang="zh-CN" sz="1200" b="0" i="0" kern="1200" dirty="0" smtClean="0">
                <a:solidFill>
                  <a:schemeClr val="tx1"/>
                </a:solidFill>
                <a:latin typeface="+mn-lt"/>
                <a:ea typeface="+mn-ea"/>
                <a:cs typeface="+mn-cs"/>
              </a:rPr>
              <a:t>PXI</a:t>
            </a:r>
            <a:r>
              <a:rPr lang="zh-CN" altLang="en-US" sz="1200" b="0" i="0" kern="1200" dirty="0" smtClean="0">
                <a:solidFill>
                  <a:schemeClr val="tx1"/>
                </a:solidFill>
                <a:latin typeface="+mn-lt"/>
                <a:ea typeface="+mn-ea"/>
                <a:cs typeface="+mn-cs"/>
              </a:rPr>
              <a:t>系统，以实现冗余。在标准配置下，每个机箱控制多达</a:t>
            </a:r>
            <a:r>
              <a:rPr lang="en-US" altLang="zh-CN" sz="1200" b="0" i="0" kern="1200" dirty="0" smtClean="0">
                <a:solidFill>
                  <a:schemeClr val="tx1"/>
                </a:solidFill>
                <a:latin typeface="+mn-lt"/>
                <a:ea typeface="+mn-ea"/>
                <a:cs typeface="+mn-cs"/>
              </a:rPr>
              <a:t>15</a:t>
            </a:r>
            <a:r>
              <a:rPr lang="zh-CN" altLang="en-US" sz="1200" b="0" i="0" kern="1200" dirty="0" smtClean="0">
                <a:solidFill>
                  <a:schemeClr val="tx1"/>
                </a:solidFill>
                <a:latin typeface="+mn-lt"/>
                <a:ea typeface="+mn-ea"/>
                <a:cs typeface="+mn-cs"/>
              </a:rPr>
              <a:t>台步进电机，它们被安装在</a:t>
            </a:r>
            <a:r>
              <a:rPr lang="en-US" altLang="zh-CN" sz="1200" b="0" i="0" kern="1200" dirty="0" smtClean="0">
                <a:solidFill>
                  <a:schemeClr val="tx1"/>
                </a:solidFill>
                <a:latin typeface="+mn-lt"/>
                <a:ea typeface="+mn-ea"/>
                <a:cs typeface="+mn-cs"/>
              </a:rPr>
              <a:t>3</a:t>
            </a:r>
            <a:r>
              <a:rPr lang="zh-CN" altLang="en-US" sz="1200" b="0" i="0" kern="1200" dirty="0" smtClean="0">
                <a:solidFill>
                  <a:schemeClr val="tx1"/>
                </a:solidFill>
                <a:latin typeface="+mn-lt"/>
                <a:ea typeface="+mn-ea"/>
                <a:cs typeface="+mn-cs"/>
              </a:rPr>
              <a:t>个不同瞄准仪上，在</a:t>
            </a:r>
            <a:r>
              <a:rPr lang="en-US" altLang="zh-CN" sz="1200" b="0" i="0" kern="1200" dirty="0" smtClean="0">
                <a:solidFill>
                  <a:schemeClr val="tx1"/>
                </a:solidFill>
                <a:latin typeface="+mn-lt"/>
                <a:ea typeface="+mn-ea"/>
                <a:cs typeface="+mn-cs"/>
              </a:rPr>
              <a:t>20</a:t>
            </a:r>
            <a:r>
              <a:rPr lang="zh-CN" altLang="en-US" sz="1200" b="0" i="0" kern="1200" dirty="0" smtClean="0">
                <a:solidFill>
                  <a:schemeClr val="tx1"/>
                </a:solidFill>
                <a:latin typeface="+mn-lt"/>
                <a:ea typeface="+mn-ea"/>
                <a:cs typeface="+mn-cs"/>
              </a:rPr>
              <a:t>分钟的运动中，精确、同步地排列石墨块；同时，另一个机箱用于检查瞄准仪的实时位置。在工程的第二阶段，将计划再加入约</a:t>
            </a:r>
            <a:r>
              <a:rPr lang="en-US" altLang="zh-CN" sz="1200" b="0" i="0" kern="1200" dirty="0" smtClean="0">
                <a:solidFill>
                  <a:schemeClr val="tx1"/>
                </a:solidFill>
                <a:latin typeface="+mn-lt"/>
                <a:ea typeface="+mn-ea"/>
                <a:cs typeface="+mn-cs"/>
              </a:rPr>
              <a:t>60</a:t>
            </a:r>
            <a:r>
              <a:rPr lang="zh-CN" altLang="en-US" sz="1200" b="0" i="0" kern="1200" dirty="0" smtClean="0">
                <a:solidFill>
                  <a:schemeClr val="tx1"/>
                </a:solidFill>
                <a:latin typeface="+mn-lt"/>
                <a:ea typeface="+mn-ea"/>
                <a:cs typeface="+mn-cs"/>
              </a:rPr>
              <a:t>台瞄准仪及</a:t>
            </a:r>
            <a:r>
              <a:rPr lang="en-US" altLang="zh-CN" sz="1200" b="0" i="0" kern="1200" dirty="0" smtClean="0">
                <a:solidFill>
                  <a:schemeClr val="tx1"/>
                </a:solidFill>
                <a:latin typeface="+mn-lt"/>
                <a:ea typeface="+mn-ea"/>
                <a:cs typeface="+mn-cs"/>
              </a:rPr>
              <a:t>60</a:t>
            </a:r>
            <a:r>
              <a:rPr lang="zh-CN" altLang="en-US" sz="1200" b="0" i="0" kern="1200" dirty="0" smtClean="0">
                <a:solidFill>
                  <a:schemeClr val="tx1"/>
                </a:solidFill>
                <a:latin typeface="+mn-lt"/>
                <a:ea typeface="+mn-ea"/>
                <a:cs typeface="+mn-cs"/>
              </a:rPr>
              <a:t>个</a:t>
            </a:r>
            <a:r>
              <a:rPr lang="en-US" altLang="zh-CN" sz="1200" b="0" i="0" kern="1200" dirty="0" smtClean="0">
                <a:solidFill>
                  <a:schemeClr val="tx1"/>
                </a:solidFill>
                <a:latin typeface="+mn-lt"/>
                <a:ea typeface="+mn-ea"/>
                <a:cs typeface="+mn-cs"/>
              </a:rPr>
              <a:t>PXI</a:t>
            </a:r>
            <a:r>
              <a:rPr lang="zh-CN" altLang="en-US" sz="1200" b="0" i="0" kern="1200" dirty="0" smtClean="0">
                <a:solidFill>
                  <a:schemeClr val="tx1"/>
                </a:solidFill>
                <a:latin typeface="+mn-lt"/>
                <a:ea typeface="+mn-ea"/>
                <a:cs typeface="+mn-cs"/>
              </a:rPr>
              <a:t>系统，最终达到约</a:t>
            </a:r>
            <a:r>
              <a:rPr lang="en-US" altLang="zh-CN" sz="1200" b="0" i="0" kern="1200" dirty="0" smtClean="0">
                <a:solidFill>
                  <a:schemeClr val="tx1"/>
                </a:solidFill>
                <a:latin typeface="+mn-lt"/>
                <a:ea typeface="+mn-ea"/>
                <a:cs typeface="+mn-cs"/>
              </a:rPr>
              <a:t>200</a:t>
            </a:r>
            <a:r>
              <a:rPr lang="zh-CN" altLang="en-US" sz="1200" b="0" i="0" kern="1200" dirty="0" smtClean="0">
                <a:solidFill>
                  <a:schemeClr val="tx1"/>
                </a:solidFill>
                <a:latin typeface="+mn-lt"/>
                <a:ea typeface="+mn-ea"/>
                <a:cs typeface="+mn-cs"/>
              </a:rPr>
              <a:t>个</a:t>
            </a:r>
            <a:r>
              <a:rPr lang="en-US" altLang="zh-CN" sz="1200" b="0" i="0" kern="1200" dirty="0" smtClean="0">
                <a:solidFill>
                  <a:schemeClr val="tx1"/>
                </a:solidFill>
                <a:latin typeface="+mn-lt"/>
                <a:ea typeface="+mn-ea"/>
                <a:cs typeface="+mn-cs"/>
              </a:rPr>
              <a:t>PXI</a:t>
            </a:r>
            <a:r>
              <a:rPr lang="zh-CN" altLang="en-US" sz="1200" b="0" i="0" kern="1200" dirty="0" smtClean="0">
                <a:solidFill>
                  <a:schemeClr val="tx1"/>
                </a:solidFill>
                <a:latin typeface="+mn-lt"/>
                <a:ea typeface="+mn-ea"/>
                <a:cs typeface="+mn-cs"/>
              </a:rPr>
              <a:t>系统。</a:t>
            </a:r>
            <a:endParaRPr lang="zh-CN" altLang="en-US" dirty="0"/>
          </a:p>
        </p:txBody>
      </p:sp>
      <p:sp>
        <p:nvSpPr>
          <p:cNvPr id="4" name="Slide Number Placeholder 3"/>
          <p:cNvSpPr>
            <a:spLocks noGrp="1"/>
          </p:cNvSpPr>
          <p:nvPr>
            <p:ph type="sldNum" sz="quarter" idx="10"/>
          </p:nvPr>
        </p:nvSpPr>
        <p:spPr/>
        <p:txBody>
          <a:bodyPr/>
          <a:lstStyle/>
          <a:p>
            <a:fld id="{CEDA9307-177C-4CCA-A9FF-E833AB7A578B}" type="slidenum">
              <a:rPr lang="zh-CN" altLang="en-US" smtClean="0"/>
              <a:pPr/>
              <a:t>22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As </a:t>
            </a:r>
            <a:r>
              <a:rPr lang="en-US" altLang="zh-CN" baseline="0" dirty="0" smtClean="0"/>
              <a:t>the standard is still being developed, and thus there is no turn-key test solution available. PXI plays a key role here to help the researchers in Peking University to develop customized verification systems in a short time. PXI modular architecture with software customizable feature naturally makes it an ideal platform to quickly construct a validation system: either a signal source emulating signal into the </a:t>
            </a:r>
            <a:r>
              <a:rPr lang="en-US" altLang="zh-CN" baseline="0" dirty="0" err="1" smtClean="0"/>
              <a:t>HiNOC</a:t>
            </a:r>
            <a:r>
              <a:rPr lang="en-US" altLang="zh-CN" baseline="0" dirty="0" smtClean="0"/>
              <a:t> ASIC, or as a signal analyzer to analyze signal out of </a:t>
            </a:r>
            <a:r>
              <a:rPr lang="en-US" altLang="zh-CN" baseline="0" dirty="0" err="1" smtClean="0"/>
              <a:t>HiNOC</a:t>
            </a:r>
            <a:r>
              <a:rPr lang="en-US" altLang="zh-CN" baseline="0" dirty="0" smtClean="0"/>
              <a:t> ASIC. </a:t>
            </a:r>
          </a:p>
          <a:p>
            <a:r>
              <a:rPr lang="en-US" altLang="zh-CN" baseline="0" dirty="0" smtClean="0"/>
              <a:t>Using NI PXIe-5641R IF transceiver module, which has onboard FPGA that can be programmed with </a:t>
            </a:r>
            <a:r>
              <a:rPr lang="en-US" altLang="zh-CN" baseline="0" dirty="0" err="1" smtClean="0"/>
              <a:t>LabVIEW</a:t>
            </a:r>
            <a:r>
              <a:rPr lang="en-US" altLang="zh-CN" baseline="0" dirty="0" smtClean="0"/>
              <a:t>, researchers from Peking University implements real-time signal generation and processing.</a:t>
            </a:r>
          </a:p>
          <a:p>
            <a:endParaRPr lang="en-US" altLang="zh-CN" baseline="0" dirty="0" smtClean="0"/>
          </a:p>
          <a:p>
            <a:r>
              <a:rPr lang="en-US" altLang="zh-CN" baseline="0" dirty="0" smtClean="0"/>
              <a:t>They are also working on leveraging the software developed and using PXI as the test platform later in the design cycle.</a:t>
            </a:r>
          </a:p>
          <a:p>
            <a:endParaRPr lang="en-US" altLang="zh-CN" baseline="0" dirty="0" smtClean="0"/>
          </a:p>
          <a:p>
            <a:r>
              <a:rPr lang="en-US" altLang="zh-CN" baseline="0" dirty="0" smtClean="0"/>
              <a:t>(Note: later in the morning, a senior engineer from Peking University will come on stage to talk about this research project more in detail)</a:t>
            </a:r>
          </a:p>
          <a:p>
            <a:endParaRPr lang="en-US" altLang="zh-CN" baseline="0" dirty="0" smtClean="0"/>
          </a:p>
          <a:p>
            <a:pPr>
              <a:lnSpc>
                <a:spcPct val="150000"/>
              </a:lnSpc>
            </a:pPr>
            <a:r>
              <a:rPr lang="en-US" altLang="zh-CN" sz="1600" b="1" dirty="0" err="1" smtClean="0">
                <a:solidFill>
                  <a:schemeClr val="dk1"/>
                </a:solidFill>
                <a:latin typeface="Arial Narrow" pitchFamily="34" charset="0"/>
                <a:ea typeface="宋体" charset="-122"/>
              </a:rPr>
              <a:t>HiNOC</a:t>
            </a:r>
            <a:r>
              <a:rPr lang="zh-CN" altLang="zh-CN" sz="1600" b="1" dirty="0" smtClean="0">
                <a:solidFill>
                  <a:schemeClr val="dk1"/>
                </a:solidFill>
                <a:latin typeface="Arial Narrow" pitchFamily="34" charset="0"/>
                <a:ea typeface="宋体" charset="-122"/>
              </a:rPr>
              <a:t>（</a:t>
            </a:r>
            <a:r>
              <a:rPr lang="en-US" altLang="zh-CN" sz="1600" b="1" dirty="0" smtClean="0">
                <a:solidFill>
                  <a:schemeClr val="dk1"/>
                </a:solidFill>
                <a:latin typeface="Arial Narrow" pitchFamily="34" charset="0"/>
                <a:ea typeface="宋体" charset="-122"/>
              </a:rPr>
              <a:t>High Performance Network over Coax</a:t>
            </a:r>
            <a:r>
              <a:rPr lang="zh-CN" altLang="zh-CN" sz="1600" b="1" dirty="0" smtClean="0">
                <a:solidFill>
                  <a:schemeClr val="dk1"/>
                </a:solidFill>
                <a:latin typeface="Arial Narrow" pitchFamily="34" charset="0"/>
                <a:ea typeface="宋体" charset="-122"/>
              </a:rPr>
              <a:t>）</a:t>
            </a:r>
            <a:r>
              <a:rPr lang="zh-CN" altLang="en-US" sz="1600" b="1" dirty="0" smtClean="0">
                <a:solidFill>
                  <a:schemeClr val="dk1"/>
                </a:solidFill>
                <a:latin typeface="Arial Narrow" pitchFamily="34" charset="0"/>
                <a:ea typeface="宋体" charset="-122"/>
              </a:rPr>
              <a:t>技术</a:t>
            </a:r>
            <a:endParaRPr lang="en-US" altLang="zh-CN" sz="1600" b="1" dirty="0" smtClean="0">
              <a:solidFill>
                <a:schemeClr val="dk1"/>
              </a:solidFill>
              <a:latin typeface="Arial Narrow" pitchFamily="34" charset="0"/>
              <a:ea typeface="宋体" charset="-122"/>
            </a:endParaRPr>
          </a:p>
          <a:p>
            <a:pPr>
              <a:lnSpc>
                <a:spcPct val="150000"/>
              </a:lnSpc>
            </a:pPr>
            <a:r>
              <a:rPr lang="en-US" altLang="zh-CN" dirty="0" smtClean="0"/>
              <a:t>—</a:t>
            </a:r>
            <a:r>
              <a:rPr lang="zh-CN" altLang="zh-CN" dirty="0" smtClean="0"/>
              <a:t>利用有线电视同轴电缆构建高速的信息接入网</a:t>
            </a:r>
            <a:endParaRPr lang="en-US" altLang="zh-CN" dirty="0" smtClean="0"/>
          </a:p>
          <a:p>
            <a:pPr>
              <a:lnSpc>
                <a:spcPct val="150000"/>
              </a:lnSpc>
            </a:pPr>
            <a:r>
              <a:rPr lang="en-US" altLang="zh-CN" dirty="0" smtClean="0"/>
              <a:t>—</a:t>
            </a:r>
            <a:r>
              <a:rPr lang="zh-CN" altLang="zh-CN" dirty="0" smtClean="0"/>
              <a:t>每个用户提供超过</a:t>
            </a:r>
            <a:r>
              <a:rPr lang="en-US" altLang="zh-CN" dirty="0" smtClean="0"/>
              <a:t>40Mbps</a:t>
            </a:r>
            <a:r>
              <a:rPr lang="zh-CN" altLang="zh-CN" dirty="0" smtClean="0"/>
              <a:t>的网络层接入速率</a:t>
            </a:r>
            <a:endParaRPr lang="en-US" altLang="zh-CN" dirty="0" smtClean="0"/>
          </a:p>
          <a:p>
            <a:pPr>
              <a:lnSpc>
                <a:spcPct val="150000"/>
              </a:lnSpc>
            </a:pPr>
            <a:r>
              <a:rPr lang="en-US" altLang="zh-CN" dirty="0" smtClean="0"/>
              <a:t>— </a:t>
            </a:r>
            <a:r>
              <a:rPr lang="zh-CN" altLang="zh-CN" dirty="0" smtClean="0"/>
              <a:t>支持标清电视</a:t>
            </a:r>
            <a:r>
              <a:rPr lang="en-US" altLang="zh-CN" dirty="0" smtClean="0"/>
              <a:t>/</a:t>
            </a:r>
            <a:r>
              <a:rPr lang="zh-CN" altLang="zh-CN" dirty="0" smtClean="0"/>
              <a:t>高清电视</a:t>
            </a:r>
            <a:r>
              <a:rPr lang="zh-CN" altLang="en-US" dirty="0" smtClean="0"/>
              <a:t>、</a:t>
            </a:r>
            <a:r>
              <a:rPr lang="zh-CN" altLang="zh-CN" dirty="0" smtClean="0"/>
              <a:t>视频点播</a:t>
            </a:r>
            <a:r>
              <a:rPr lang="zh-CN" altLang="en-US" dirty="0" smtClean="0"/>
              <a:t>、</a:t>
            </a:r>
            <a:r>
              <a:rPr lang="zh-CN" altLang="zh-CN" dirty="0" smtClean="0"/>
              <a:t>网络电视</a:t>
            </a:r>
            <a:r>
              <a:rPr lang="zh-CN" altLang="en-US" dirty="0" smtClean="0"/>
              <a:t>、</a:t>
            </a:r>
            <a:r>
              <a:rPr lang="zh-CN" altLang="zh-CN" dirty="0" smtClean="0"/>
              <a:t>高速上网等</a:t>
            </a:r>
            <a:endParaRPr lang="en-US" altLang="zh-CN" dirty="0" smtClean="0"/>
          </a:p>
          <a:p>
            <a:endParaRPr lang="en-US" altLang="zh-CN" dirty="0" smtClean="0"/>
          </a:p>
        </p:txBody>
      </p:sp>
      <p:sp>
        <p:nvSpPr>
          <p:cNvPr id="4" name="Slide Number Placeholder 3"/>
          <p:cNvSpPr>
            <a:spLocks noGrp="1"/>
          </p:cNvSpPr>
          <p:nvPr>
            <p:ph type="sldNum" sz="quarter" idx="10"/>
          </p:nvPr>
        </p:nvSpPr>
        <p:spPr/>
        <p:txBody>
          <a:bodyPr/>
          <a:lstStyle/>
          <a:p>
            <a:fld id="{4147D146-835C-48F0-9BB3-A4C4483CC18B}"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158ACAD-7F24-4FD6-B277-E43A49761052}" type="datetimeFigureOut">
              <a:rPr lang="en-US">
                <a:solidFill>
                  <a:prstClr val="black">
                    <a:tint val="75000"/>
                  </a:prstClr>
                </a:solidFill>
              </a:rPr>
              <a:pPr>
                <a:defRPr/>
              </a:pPr>
              <a:t>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C887C1-B138-4CDF-963A-C7EED2DD41C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08F6F6-765B-47B3-8E41-3C335EDDD766}" type="datetimeFigureOut">
              <a:rPr lang="en-US">
                <a:solidFill>
                  <a:prstClr val="black">
                    <a:tint val="75000"/>
                  </a:prstClr>
                </a:solidFill>
              </a:rPr>
              <a:pPr>
                <a:defRPr/>
              </a:pPr>
              <a:t>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3AD1AE-2099-4BF2-AF15-B304C76C315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E81077-F902-4E16-8A51-DAD8DFDB1E12}" type="datetimeFigureOut">
              <a:rPr lang="en-US">
                <a:solidFill>
                  <a:prstClr val="black">
                    <a:tint val="75000"/>
                  </a:prstClr>
                </a:solidFill>
              </a:rPr>
              <a:pPr>
                <a:defRPr/>
              </a:pPr>
              <a:t>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3874D3-575A-436C-9E44-B3D2D57E51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30000"/>
              </a:lnSpc>
              <a:spcBef>
                <a:spcPts val="0"/>
              </a:spcBef>
              <a:defRPr/>
            </a:lvl1pPr>
            <a:lvl2pPr>
              <a:lnSpc>
                <a:spcPct val="130000"/>
              </a:lnSpc>
              <a:spcBef>
                <a:spcPts val="0"/>
              </a:spcBef>
              <a:defRPr/>
            </a:lvl2pPr>
            <a:lvl3pPr>
              <a:lnSpc>
                <a:spcPct val="130000"/>
              </a:lnSpc>
              <a:spcBef>
                <a:spcPts val="0"/>
              </a:spcBef>
              <a:defRPr/>
            </a:lvl3pPr>
            <a:lvl4pPr>
              <a:lnSpc>
                <a:spcPct val="130000"/>
              </a:lnSpc>
              <a:spcBef>
                <a:spcPts val="0"/>
              </a:spcBef>
              <a:defRPr/>
            </a:lvl4pPr>
            <a:lvl5pPr>
              <a:lnSpc>
                <a:spcPct val="130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6391290-265D-4BD1-AA98-C32EA6641832}" type="datetimeFigureOut">
              <a:rPr lang="en-US">
                <a:solidFill>
                  <a:prstClr val="black">
                    <a:tint val="75000"/>
                  </a:prstClr>
                </a:solidFill>
              </a:rPr>
              <a:pPr>
                <a:defRPr/>
              </a:pPr>
              <a:t>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8F92F3-1C1A-4BE2-96B5-580F6C3253F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9E3114-74F7-43E2-BB52-D4153CCA6DC7}" type="datetimeFigureOut">
              <a:rPr lang="en-US">
                <a:solidFill>
                  <a:prstClr val="black">
                    <a:tint val="75000"/>
                  </a:prstClr>
                </a:solidFill>
              </a:rPr>
              <a:pPr>
                <a:defRPr/>
              </a:pPr>
              <a:t>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5C4E29-678F-4932-A8C6-12447181000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13072C-3D8E-457F-BE03-B04C1FBD6088}" type="datetimeFigureOut">
              <a:rPr lang="en-US">
                <a:solidFill>
                  <a:prstClr val="black">
                    <a:tint val="75000"/>
                  </a:prstClr>
                </a:solidFill>
              </a:rPr>
              <a:pPr>
                <a:defRPr/>
              </a:pPr>
              <a:t>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84E3E8-339B-4E37-AA26-55D72A43331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428FD1-3C57-4FCB-A35F-C2E71515C9F1}" type="datetimeFigureOut">
              <a:rPr lang="en-US">
                <a:solidFill>
                  <a:prstClr val="black">
                    <a:tint val="75000"/>
                  </a:prstClr>
                </a:solidFill>
              </a:rPr>
              <a:pPr>
                <a:defRPr/>
              </a:pPr>
              <a:t>1/8/2013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256420-64EE-48D9-A6E9-490CB35811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E683D8-0900-4288-BE47-DE5E387333AA}" type="datetimeFigureOut">
              <a:rPr lang="en-US">
                <a:solidFill>
                  <a:prstClr val="black">
                    <a:tint val="75000"/>
                  </a:prstClr>
                </a:solidFill>
              </a:rPr>
              <a:pPr>
                <a:defRPr/>
              </a:pPr>
              <a:t>1/8/2013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8870460-2A93-45BB-9712-DD4C8401DD0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8A4A48-3705-48D5-894E-05F9BDD6B4C6}" type="datetimeFigureOut">
              <a:rPr lang="en-US">
                <a:solidFill>
                  <a:prstClr val="black">
                    <a:tint val="75000"/>
                  </a:prstClr>
                </a:solidFill>
              </a:rPr>
              <a:pPr>
                <a:defRPr/>
              </a:pPr>
              <a:t>1/8/2013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99A0D1B-42CD-41FC-BED7-2264DCE1550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AFCFFE-07A1-4AC2-8680-CC9C7245330E}" type="datetimeFigureOut">
              <a:rPr lang="en-US">
                <a:solidFill>
                  <a:prstClr val="black">
                    <a:tint val="75000"/>
                  </a:prstClr>
                </a:solidFill>
              </a:rPr>
              <a:pPr>
                <a:defRPr/>
              </a:pPr>
              <a:t>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EC7A92-34C7-430E-972C-72547CFD600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88771E-A7CB-4D3C-9D21-C423EF7C3584}" type="datetimeFigureOut">
              <a:rPr lang="en-US">
                <a:solidFill>
                  <a:prstClr val="black">
                    <a:tint val="75000"/>
                  </a:prstClr>
                </a:solidFill>
              </a:rPr>
              <a:pPr>
                <a:defRPr/>
              </a:pPr>
              <a:t>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079F7C-945E-46C8-B2B8-43E3111C736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Narrow" pitchFamily="34" charset="0"/>
                <a:ea typeface="微软雅黑" pitchFamily="34" charset="-122"/>
              </a:defRPr>
            </a:lvl1pPr>
          </a:lstStyle>
          <a:p>
            <a:pPr>
              <a:defRPr/>
            </a:pPr>
            <a:fld id="{91F7D2BB-EE14-402A-9984-6F438EC611A0}" type="datetimeFigureOut">
              <a:rPr lang="en-US">
                <a:solidFill>
                  <a:prstClr val="black">
                    <a:tint val="75000"/>
                  </a:prstClr>
                </a:solidFill>
              </a:rPr>
              <a:pPr>
                <a:defRPr/>
              </a:pPr>
              <a:t>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Narrow" pitchFamily="34" charset="0"/>
                <a:ea typeface="微软雅黑" pitchFamily="34" charset="-122"/>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Narrow" pitchFamily="34" charset="0"/>
                <a:ea typeface="微软雅黑" pitchFamily="34" charset="-122"/>
              </a:defRPr>
            </a:lvl1pPr>
          </a:lstStyle>
          <a:p>
            <a:pPr>
              <a:defRPr/>
            </a:pPr>
            <a:fld id="{6CA062A0-9104-4AFB-B183-C848111DF80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a:solidFill>
            <a:schemeClr val="tx1"/>
          </a:solidFill>
          <a:latin typeface="Arial Narrow" pitchFamily="34" charset="0"/>
          <a:ea typeface="微软雅黑" pitchFamily="34" charset="-122"/>
          <a:cs typeface="+mj-cs"/>
        </a:defRPr>
      </a:lvl1pPr>
      <a:lvl2pPr algn="l" rtl="0" eaLnBrk="0" fontAlgn="base" hangingPunct="0">
        <a:spcBef>
          <a:spcPct val="0"/>
        </a:spcBef>
        <a:spcAft>
          <a:spcPct val="0"/>
        </a:spcAft>
        <a:defRPr sz="3600">
          <a:solidFill>
            <a:schemeClr val="tx1"/>
          </a:solidFill>
          <a:latin typeface="Arial Narrow" pitchFamily="34" charset="0"/>
          <a:ea typeface="微软雅黑" pitchFamily="34" charset="-122"/>
        </a:defRPr>
      </a:lvl2pPr>
      <a:lvl3pPr algn="l" rtl="0" eaLnBrk="0" fontAlgn="base" hangingPunct="0">
        <a:spcBef>
          <a:spcPct val="0"/>
        </a:spcBef>
        <a:spcAft>
          <a:spcPct val="0"/>
        </a:spcAft>
        <a:defRPr sz="3600">
          <a:solidFill>
            <a:schemeClr val="tx1"/>
          </a:solidFill>
          <a:latin typeface="Arial Narrow" pitchFamily="34" charset="0"/>
          <a:ea typeface="微软雅黑" pitchFamily="34" charset="-122"/>
        </a:defRPr>
      </a:lvl3pPr>
      <a:lvl4pPr algn="l" rtl="0" eaLnBrk="0" fontAlgn="base" hangingPunct="0">
        <a:spcBef>
          <a:spcPct val="0"/>
        </a:spcBef>
        <a:spcAft>
          <a:spcPct val="0"/>
        </a:spcAft>
        <a:defRPr sz="3600">
          <a:solidFill>
            <a:schemeClr val="tx1"/>
          </a:solidFill>
          <a:latin typeface="Arial Narrow" pitchFamily="34" charset="0"/>
          <a:ea typeface="微软雅黑" pitchFamily="34" charset="-122"/>
        </a:defRPr>
      </a:lvl4pPr>
      <a:lvl5pPr algn="l" rtl="0" eaLnBrk="0" fontAlgn="base" hangingPunct="0">
        <a:spcBef>
          <a:spcPct val="0"/>
        </a:spcBef>
        <a:spcAft>
          <a:spcPct val="0"/>
        </a:spcAft>
        <a:defRPr sz="3600">
          <a:solidFill>
            <a:schemeClr val="tx1"/>
          </a:solidFill>
          <a:latin typeface="Arial Narrow" pitchFamily="34" charset="0"/>
          <a:ea typeface="微软雅黑" pitchFamily="34" charset="-122"/>
        </a:defRPr>
      </a:lvl5pPr>
      <a:lvl6pPr marL="457200" algn="l" rtl="0" fontAlgn="base">
        <a:spcBef>
          <a:spcPct val="0"/>
        </a:spcBef>
        <a:spcAft>
          <a:spcPct val="0"/>
        </a:spcAft>
        <a:defRPr sz="3600">
          <a:solidFill>
            <a:schemeClr val="tx1"/>
          </a:solidFill>
          <a:latin typeface="Arial Narrow" pitchFamily="34" charset="0"/>
          <a:ea typeface="微软雅黑" pitchFamily="34" charset="-122"/>
        </a:defRPr>
      </a:lvl6pPr>
      <a:lvl7pPr marL="914400" algn="l" rtl="0" fontAlgn="base">
        <a:spcBef>
          <a:spcPct val="0"/>
        </a:spcBef>
        <a:spcAft>
          <a:spcPct val="0"/>
        </a:spcAft>
        <a:defRPr sz="3600">
          <a:solidFill>
            <a:schemeClr val="tx1"/>
          </a:solidFill>
          <a:latin typeface="Arial Narrow" pitchFamily="34" charset="0"/>
          <a:ea typeface="微软雅黑" pitchFamily="34" charset="-122"/>
        </a:defRPr>
      </a:lvl7pPr>
      <a:lvl8pPr marL="1371600" algn="l" rtl="0" fontAlgn="base">
        <a:spcBef>
          <a:spcPct val="0"/>
        </a:spcBef>
        <a:spcAft>
          <a:spcPct val="0"/>
        </a:spcAft>
        <a:defRPr sz="3600">
          <a:solidFill>
            <a:schemeClr val="tx1"/>
          </a:solidFill>
          <a:latin typeface="Arial Narrow" pitchFamily="34" charset="0"/>
          <a:ea typeface="微软雅黑" pitchFamily="34" charset="-122"/>
        </a:defRPr>
      </a:lvl8pPr>
      <a:lvl9pPr marL="1828800" algn="l" rtl="0" fontAlgn="base">
        <a:spcBef>
          <a:spcPct val="0"/>
        </a:spcBef>
        <a:spcAft>
          <a:spcPct val="0"/>
        </a:spcAft>
        <a:defRPr sz="3600">
          <a:solidFill>
            <a:schemeClr val="tx1"/>
          </a:solidFill>
          <a:latin typeface="Arial Narrow" pitchFamily="34" charset="0"/>
          <a:ea typeface="微软雅黑" pitchFamily="34" charset="-122"/>
        </a:defRPr>
      </a:lvl9pPr>
    </p:titleStyle>
    <p:bodyStyle>
      <a:lvl1pPr marL="342900" indent="-342900" algn="just" rtl="0" eaLnBrk="0" fontAlgn="base" hangingPunct="0">
        <a:lnSpc>
          <a:spcPct val="130000"/>
        </a:lnSpc>
        <a:spcBef>
          <a:spcPct val="0"/>
        </a:spcBef>
        <a:spcAft>
          <a:spcPct val="0"/>
        </a:spcAft>
        <a:buFont typeface="Arial" pitchFamily="34" charset="0"/>
        <a:buChar char="•"/>
        <a:defRPr sz="2600" kern="1200">
          <a:solidFill>
            <a:schemeClr val="tx1"/>
          </a:solidFill>
          <a:latin typeface="Arial Narrow" pitchFamily="34" charset="0"/>
          <a:ea typeface="微软雅黑" pitchFamily="34" charset="-122"/>
          <a:cs typeface="+mn-cs"/>
        </a:defRPr>
      </a:lvl1pPr>
      <a:lvl2pPr marL="742950" indent="-285750" algn="just" rtl="0" eaLnBrk="0" fontAlgn="base" hangingPunct="0">
        <a:lnSpc>
          <a:spcPct val="130000"/>
        </a:lnSpc>
        <a:spcBef>
          <a:spcPct val="0"/>
        </a:spcBef>
        <a:spcAft>
          <a:spcPct val="0"/>
        </a:spcAft>
        <a:buFont typeface="Arial" pitchFamily="34" charset="0"/>
        <a:buChar char="–"/>
        <a:defRPr sz="2200" kern="1200">
          <a:solidFill>
            <a:schemeClr val="tx1"/>
          </a:solidFill>
          <a:latin typeface="Arial Narrow" pitchFamily="34" charset="0"/>
          <a:ea typeface="微软雅黑" pitchFamily="34" charset="-122"/>
          <a:cs typeface="+mn-cs"/>
        </a:defRPr>
      </a:lvl2pPr>
      <a:lvl3pPr marL="1143000" indent="-228600" algn="just" rtl="0" eaLnBrk="0" fontAlgn="base" hangingPunct="0">
        <a:lnSpc>
          <a:spcPct val="130000"/>
        </a:lnSpc>
        <a:spcBef>
          <a:spcPct val="0"/>
        </a:spcBef>
        <a:spcAft>
          <a:spcPct val="0"/>
        </a:spcAft>
        <a:buFont typeface="Arial" pitchFamily="34" charset="0"/>
        <a:buChar char="•"/>
        <a:defRPr kern="1200">
          <a:solidFill>
            <a:schemeClr val="tx1"/>
          </a:solidFill>
          <a:latin typeface="Arial Narrow" pitchFamily="34" charset="0"/>
          <a:ea typeface="微软雅黑" pitchFamily="34" charset="-122"/>
          <a:cs typeface="+mn-cs"/>
        </a:defRPr>
      </a:lvl3pPr>
      <a:lvl4pPr marL="1600200" indent="-228600" algn="just" rtl="0" eaLnBrk="0" fontAlgn="base" hangingPunct="0">
        <a:lnSpc>
          <a:spcPct val="130000"/>
        </a:lnSpc>
        <a:spcBef>
          <a:spcPct val="0"/>
        </a:spcBef>
        <a:spcAft>
          <a:spcPct val="0"/>
        </a:spcAft>
        <a:buFont typeface="Arial" pitchFamily="34" charset="0"/>
        <a:buChar char="–"/>
        <a:defRPr kern="1200">
          <a:solidFill>
            <a:schemeClr val="tx1"/>
          </a:solidFill>
          <a:latin typeface="Arial Narrow" pitchFamily="34" charset="0"/>
          <a:ea typeface="微软雅黑" pitchFamily="34" charset="-122"/>
          <a:cs typeface="+mn-cs"/>
        </a:defRPr>
      </a:lvl4pPr>
      <a:lvl5pPr marL="2057400" indent="-228600" algn="just" rtl="0" eaLnBrk="0" fontAlgn="base" hangingPunct="0">
        <a:lnSpc>
          <a:spcPct val="130000"/>
        </a:lnSpc>
        <a:spcBef>
          <a:spcPct val="0"/>
        </a:spcBef>
        <a:spcAft>
          <a:spcPct val="0"/>
        </a:spcAft>
        <a:buFont typeface="Arial" pitchFamily="34" charset="0"/>
        <a:buChar char="»"/>
        <a:defRPr kern="1200">
          <a:solidFill>
            <a:schemeClr val="tx1"/>
          </a:solidFill>
          <a:latin typeface="Arial Narrow" pitchFamily="34" charset="0"/>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jpeg"/><Relationship Id="rId3" Type="http://schemas.openxmlformats.org/officeDocument/2006/relationships/image" Target="../media/image27.png"/><Relationship Id="rId7" Type="http://schemas.openxmlformats.org/officeDocument/2006/relationships/image" Target="../media/image25.pn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image" Target="../media/image20.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1.png"/><Relationship Id="rId5" Type="http://schemas.openxmlformats.org/officeDocument/2006/relationships/image" Target="../media/image28.jpeg"/><Relationship Id="rId15" Type="http://schemas.openxmlformats.org/officeDocument/2006/relationships/image" Target="../media/image35.png"/><Relationship Id="rId10"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30.jpe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6.png"/><Relationship Id="rId21" Type="http://schemas.openxmlformats.org/officeDocument/2006/relationships/image" Target="../media/image58.png"/><Relationship Id="rId34" Type="http://schemas.openxmlformats.org/officeDocument/2006/relationships/image" Target="../media/image71.png"/><Relationship Id="rId42" Type="http://schemas.openxmlformats.org/officeDocument/2006/relationships/image" Target="../media/image79.png"/><Relationship Id="rId47" Type="http://schemas.openxmlformats.org/officeDocument/2006/relationships/image" Target="../media/image84.png"/><Relationship Id="rId50" Type="http://schemas.openxmlformats.org/officeDocument/2006/relationships/image" Target="../media/image87.png"/><Relationship Id="rId55" Type="http://schemas.openxmlformats.org/officeDocument/2006/relationships/image" Target="../media/image91.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png"/><Relationship Id="rId46" Type="http://schemas.openxmlformats.org/officeDocument/2006/relationships/image" Target="../media/image83.png"/><Relationship Id="rId59" Type="http://schemas.openxmlformats.org/officeDocument/2006/relationships/image" Target="../media/image94.png"/><Relationship Id="rId2" Type="http://schemas.openxmlformats.org/officeDocument/2006/relationships/notesSlide" Target="../notesSlides/notesSlide4.xml"/><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41" Type="http://schemas.openxmlformats.org/officeDocument/2006/relationships/image" Target="../media/image78.png"/><Relationship Id="rId54"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png"/><Relationship Id="rId45" Type="http://schemas.openxmlformats.org/officeDocument/2006/relationships/image" Target="../media/image82.png"/><Relationship Id="rId53" Type="http://schemas.openxmlformats.org/officeDocument/2006/relationships/image" Target="../media/image89.png"/><Relationship Id="rId58" Type="http://schemas.openxmlformats.org/officeDocument/2006/relationships/image" Target="../media/image93.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png"/><Relationship Id="rId49" Type="http://schemas.openxmlformats.org/officeDocument/2006/relationships/image" Target="../media/image86.png"/><Relationship Id="rId57" Type="http://schemas.openxmlformats.org/officeDocument/2006/relationships/image" Target="../media/image92.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4" Type="http://schemas.openxmlformats.org/officeDocument/2006/relationships/image" Target="../media/image81.png"/><Relationship Id="rId52" Type="http://schemas.openxmlformats.org/officeDocument/2006/relationships/hyperlink" Target="http://www.mit.edu/site/aboutsite.html" TargetMode="External"/><Relationship Id="rId60" Type="http://schemas.openxmlformats.org/officeDocument/2006/relationships/image" Target="../media/image95.jpe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jpeg"/><Relationship Id="rId43" Type="http://schemas.openxmlformats.org/officeDocument/2006/relationships/image" Target="../media/image80.png"/><Relationship Id="rId48" Type="http://schemas.openxmlformats.org/officeDocument/2006/relationships/image" Target="../media/image85.png"/><Relationship Id="rId56" Type="http://schemas.openxmlformats.org/officeDocument/2006/relationships/hyperlink" Target="http://upload.wikimedia.org/wikipedia/en/2/28/RoseSeal.png" TargetMode="External"/><Relationship Id="rId8" Type="http://schemas.openxmlformats.org/officeDocument/2006/relationships/image" Target="../media/image45.png"/><Relationship Id="rId51" Type="http://schemas.openxmlformats.org/officeDocument/2006/relationships/image" Target="../media/image88.png"/><Relationship Id="rId3" Type="http://schemas.openxmlformats.org/officeDocument/2006/relationships/hyperlink" Target="http://www.lego.com/e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png"/><Relationship Id="rId4" Type="http://schemas.openxmlformats.org/officeDocument/2006/relationships/image" Target="../media/image97.jpeg"/></Relationships>
</file>

<file path=ppt/slides/_rels/slide1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9.png"/><Relationship Id="rId4" Type="http://schemas.openxmlformats.org/officeDocument/2006/relationships/image" Target="../media/image108.png"/></Relationships>
</file>

<file path=ppt/slides/_rels/slide1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2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png"/></Relationships>
</file>

<file path=ppt/slides/_rels/slide2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jpeg"/><Relationship Id="rId4" Type="http://schemas.openxmlformats.org/officeDocument/2006/relationships/image" Target="../media/image123.png"/></Relationships>
</file>

<file path=ppt/slides/_rels/slide26.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126.png"/><Relationship Id="rId7"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131.gif"/><Relationship Id="rId5" Type="http://schemas.openxmlformats.org/officeDocument/2006/relationships/image" Target="../media/image128.png"/><Relationship Id="rId10" Type="http://schemas.openxmlformats.org/officeDocument/2006/relationships/image" Target="../media/image130.jpeg"/><Relationship Id="rId4" Type="http://schemas.openxmlformats.org/officeDocument/2006/relationships/image" Target="../media/image127.png"/><Relationship Id="rId9" Type="http://schemas.openxmlformats.org/officeDocument/2006/relationships/image" Target="../media/image129.jpeg"/></Relationships>
</file>

<file path=ppt/slides/_rels/slide2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4.png"/><Relationship Id="rId7" Type="http://schemas.openxmlformats.org/officeDocument/2006/relationships/oleObject" Target="../embeddings/oleObject1.bin"/><Relationship Id="rId12" Type="http://schemas.openxmlformats.org/officeDocument/2006/relationships/image" Target="../media/image14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7.png"/><Relationship Id="rId11" Type="http://schemas.openxmlformats.org/officeDocument/2006/relationships/image" Target="../media/image141.jpeg"/><Relationship Id="rId5" Type="http://schemas.openxmlformats.org/officeDocument/2006/relationships/image" Target="../media/image136.wmf"/><Relationship Id="rId10" Type="http://schemas.openxmlformats.org/officeDocument/2006/relationships/image" Target="../media/image140.jpeg"/><Relationship Id="rId4" Type="http://schemas.openxmlformats.org/officeDocument/2006/relationships/image" Target="../media/image135.wmf"/><Relationship Id="rId9" Type="http://schemas.openxmlformats.org/officeDocument/2006/relationships/image" Target="../media/image139.jpeg"/></Relationships>
</file>

<file path=ppt/slides/_rels/slide29.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51.jpeg"/><Relationship Id="rId13" Type="http://schemas.openxmlformats.org/officeDocument/2006/relationships/image" Target="../media/image156.jpeg"/><Relationship Id="rId3" Type="http://schemas.openxmlformats.org/officeDocument/2006/relationships/image" Target="../media/image146.jpeg"/><Relationship Id="rId7" Type="http://schemas.openxmlformats.org/officeDocument/2006/relationships/image" Target="../media/image150.jpeg"/><Relationship Id="rId12" Type="http://schemas.openxmlformats.org/officeDocument/2006/relationships/image" Target="../media/image155.jpeg"/><Relationship Id="rId2" Type="http://schemas.openxmlformats.org/officeDocument/2006/relationships/image" Target="../media/image145.jpeg"/><Relationship Id="rId1" Type="http://schemas.openxmlformats.org/officeDocument/2006/relationships/slideLayout" Target="../slideLayouts/slideLayout2.xml"/><Relationship Id="rId6" Type="http://schemas.openxmlformats.org/officeDocument/2006/relationships/image" Target="../media/image149.jpeg"/><Relationship Id="rId11" Type="http://schemas.openxmlformats.org/officeDocument/2006/relationships/image" Target="../media/image154.jpeg"/><Relationship Id="rId5" Type="http://schemas.openxmlformats.org/officeDocument/2006/relationships/image" Target="../media/image148.jpeg"/><Relationship Id="rId15" Type="http://schemas.openxmlformats.org/officeDocument/2006/relationships/image" Target="../media/image158.tiff"/><Relationship Id="rId10" Type="http://schemas.openxmlformats.org/officeDocument/2006/relationships/image" Target="../media/image153.jpeg"/><Relationship Id="rId4" Type="http://schemas.openxmlformats.org/officeDocument/2006/relationships/image" Target="../media/image147.jpeg"/><Relationship Id="rId9" Type="http://schemas.openxmlformats.org/officeDocument/2006/relationships/image" Target="../media/image152.jpeg"/><Relationship Id="rId14" Type="http://schemas.openxmlformats.org/officeDocument/2006/relationships/image" Target="../media/image157.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smtClean="0"/>
              <a:t>虚拟仪器技术与</a:t>
            </a:r>
            <a:r>
              <a:rPr lang="en-US" altLang="zh-CN" dirty="0" err="1" smtClean="0"/>
              <a:t>LabVIEW</a:t>
            </a:r>
            <a:endParaRPr lang="zh-CN" altLang="en-US" dirty="0"/>
          </a:p>
        </p:txBody>
      </p:sp>
      <p:sp>
        <p:nvSpPr>
          <p:cNvPr id="3" name="Subtitle 2"/>
          <p:cNvSpPr>
            <a:spLocks noGrp="1"/>
          </p:cNvSpPr>
          <p:nvPr>
            <p:ph type="subTitle" idx="1"/>
          </p:nvPr>
        </p:nvSpPr>
        <p:spPr/>
        <p:txBody>
          <a:bodyPr/>
          <a:lstStyle/>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zh-CN" smtClean="0"/>
              <a:t>LabVIEW</a:t>
            </a:r>
            <a:r>
              <a:rPr lang="zh-CN" altLang="en-US" smtClean="0"/>
              <a:t>的本质是什么</a:t>
            </a:r>
            <a:r>
              <a:rPr lang="en-US" altLang="zh-CN" smtClean="0"/>
              <a:t>? </a:t>
            </a:r>
            <a:endParaRPr lang="zh-CN" altLang="en-US" smtClean="0"/>
          </a:p>
        </p:txBody>
      </p:sp>
      <p:sp>
        <p:nvSpPr>
          <p:cNvPr id="7171" name="Content Placeholder 2"/>
          <p:cNvSpPr>
            <a:spLocks noGrp="1"/>
          </p:cNvSpPr>
          <p:nvPr>
            <p:ph idx="1"/>
          </p:nvPr>
        </p:nvSpPr>
        <p:spPr/>
        <p:txBody>
          <a:bodyPr/>
          <a:lstStyle/>
          <a:p>
            <a:pPr eaLnBrk="1" hangingPunct="1">
              <a:spcBef>
                <a:spcPct val="0"/>
              </a:spcBef>
            </a:pPr>
            <a:r>
              <a:rPr lang="zh-CN" altLang="en-US" smtClean="0"/>
              <a:t>首先是一种编程语言</a:t>
            </a:r>
            <a:endParaRPr lang="en-US" altLang="zh-CN" smtClean="0"/>
          </a:p>
          <a:p>
            <a:pPr lvl="1" eaLnBrk="1" hangingPunct="1">
              <a:spcBef>
                <a:spcPct val="0"/>
              </a:spcBef>
            </a:pPr>
            <a:r>
              <a:rPr lang="zh-CN" altLang="en-US" smtClean="0"/>
              <a:t>只不过是图形化的而已</a:t>
            </a:r>
            <a:endParaRPr lang="en-US" altLang="zh-CN" smtClean="0"/>
          </a:p>
          <a:p>
            <a:pPr eaLnBrk="1" hangingPunct="1">
              <a:spcBef>
                <a:spcPct val="0"/>
              </a:spcBef>
            </a:pPr>
            <a:r>
              <a:rPr lang="zh-CN" altLang="en-US" smtClean="0"/>
              <a:t>是一种针对工程师和科学家所设计的开发环境</a:t>
            </a:r>
            <a:endParaRPr lang="en-US" altLang="zh-CN" smtClean="0"/>
          </a:p>
          <a:p>
            <a:pPr lvl="1" eaLnBrk="1" hangingPunct="1">
              <a:spcBef>
                <a:spcPct val="0"/>
              </a:spcBef>
            </a:pPr>
            <a:r>
              <a:rPr lang="zh-CN" altLang="en-US" smtClean="0"/>
              <a:t>内置许多简化编程复杂度的功能和函数</a:t>
            </a:r>
          </a:p>
        </p:txBody>
      </p:sp>
      <p:pic>
        <p:nvPicPr>
          <p:cNvPr id="7172" name="Picture 44" descr="LabVIEW_Logo_Horizontal on wht.eps"/>
          <p:cNvPicPr>
            <a:picLocks noChangeAspect="1"/>
          </p:cNvPicPr>
          <p:nvPr/>
        </p:nvPicPr>
        <p:blipFill>
          <a:blip r:embed="rId2" cstate="print"/>
          <a:srcRect/>
          <a:stretch>
            <a:fillRect/>
          </a:stretch>
        </p:blipFill>
        <p:spPr bwMode="auto">
          <a:xfrm>
            <a:off x="5016500" y="5257800"/>
            <a:ext cx="3594100" cy="78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zh-CN" smtClean="0"/>
              <a:t>LabVIEW</a:t>
            </a:r>
            <a:r>
              <a:rPr lang="zh-CN" altLang="en-US" smtClean="0"/>
              <a:t>作为编程语言的优势</a:t>
            </a:r>
          </a:p>
        </p:txBody>
      </p:sp>
      <p:sp>
        <p:nvSpPr>
          <p:cNvPr id="46" name="AutoShape 21"/>
          <p:cNvSpPr>
            <a:spLocks noChangeArrowheads="1"/>
          </p:cNvSpPr>
          <p:nvPr/>
        </p:nvSpPr>
        <p:spPr bwMode="auto">
          <a:xfrm rot="10800000" flipV="1">
            <a:off x="609600" y="4402138"/>
            <a:ext cx="7924800" cy="779462"/>
          </a:xfrm>
          <a:prstGeom prst="triangle">
            <a:avLst>
              <a:gd name="adj" fmla="val 50000"/>
            </a:avLst>
          </a:prstGeom>
          <a:gradFill rotWithShape="1">
            <a:gsLst>
              <a:gs pos="0">
                <a:srgbClr val="0067AC">
                  <a:alpha val="39998"/>
                </a:srgbClr>
              </a:gs>
              <a:gs pos="100000">
                <a:schemeClr val="bg1"/>
              </a:gs>
            </a:gsLst>
            <a:lin ang="16200000" scaled="1"/>
          </a:gradFill>
          <a:ln w="9525" algn="ctr">
            <a:noFill/>
            <a:miter lim="800000"/>
            <a:headEnd/>
            <a:tailEnd/>
          </a:ln>
        </p:spPr>
        <p:txBody>
          <a:bodyPr wrap="none" anchor="ctr"/>
          <a:lstStyle/>
          <a:p>
            <a:pPr algn="ctr">
              <a:defRPr/>
            </a:pPr>
            <a:endParaRPr lang="en-US" sz="1050" dirty="0">
              <a:latin typeface="Arial Narrow" pitchFamily="34" charset="0"/>
              <a:ea typeface="宋体" charset="-122"/>
              <a:cs typeface="Arial" charset="0"/>
            </a:endParaRPr>
          </a:p>
        </p:txBody>
      </p:sp>
      <p:sp>
        <p:nvSpPr>
          <p:cNvPr id="47" name="Rounded Rectangle 37"/>
          <p:cNvSpPr/>
          <p:nvPr/>
        </p:nvSpPr>
        <p:spPr bwMode="auto">
          <a:xfrm>
            <a:off x="609600" y="5105400"/>
            <a:ext cx="7924800" cy="1143000"/>
          </a:xfrm>
          <a:prstGeom prst="roundRect">
            <a:avLst/>
          </a:prstGeom>
          <a:solidFill>
            <a:schemeClr val="bg1">
              <a:alpha val="50000"/>
            </a:schemeClr>
          </a:solidFill>
          <a:ln>
            <a:solidFill>
              <a:schemeClr val="bg2"/>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en-US" sz="1200" dirty="0">
              <a:solidFill>
                <a:schemeClr val="tx1"/>
              </a:solidFill>
              <a:latin typeface="Arial Narrow" pitchFamily="34" charset="0"/>
              <a:cs typeface="Arial" charset="0"/>
            </a:endParaRPr>
          </a:p>
        </p:txBody>
      </p:sp>
      <p:sp>
        <p:nvSpPr>
          <p:cNvPr id="8199" name="AutoShape 21"/>
          <p:cNvSpPr>
            <a:spLocks noChangeArrowheads="1"/>
          </p:cNvSpPr>
          <p:nvPr/>
        </p:nvSpPr>
        <p:spPr bwMode="auto">
          <a:xfrm flipV="1">
            <a:off x="609600" y="3124200"/>
            <a:ext cx="7924800" cy="779463"/>
          </a:xfrm>
          <a:prstGeom prst="triangle">
            <a:avLst>
              <a:gd name="adj" fmla="val 50000"/>
            </a:avLst>
          </a:prstGeom>
          <a:gradFill rotWithShape="1">
            <a:gsLst>
              <a:gs pos="0">
                <a:srgbClr val="0067AC">
                  <a:alpha val="39998"/>
                </a:srgbClr>
              </a:gs>
              <a:gs pos="100000">
                <a:schemeClr val="bg1"/>
              </a:gs>
            </a:gsLst>
            <a:lin ang="16200000" scaled="1"/>
          </a:gradFill>
          <a:ln w="9525" algn="ctr">
            <a:noFill/>
            <a:miter lim="800000"/>
            <a:headEnd/>
            <a:tailEnd/>
          </a:ln>
        </p:spPr>
        <p:txBody>
          <a:bodyPr wrap="none" anchor="ctr"/>
          <a:lstStyle/>
          <a:p>
            <a:pPr algn="ctr"/>
            <a:endParaRPr lang="en-US" altLang="zh-CN" sz="1200">
              <a:latin typeface="Arial Narrow" pitchFamily="34" charset="0"/>
              <a:cs typeface="Arial" pitchFamily="34" charset="0"/>
            </a:endParaRPr>
          </a:p>
        </p:txBody>
      </p:sp>
      <p:grpSp>
        <p:nvGrpSpPr>
          <p:cNvPr id="2" name="Group 45"/>
          <p:cNvGrpSpPr>
            <a:grpSpLocks noChangeAspect="1"/>
          </p:cNvGrpSpPr>
          <p:nvPr/>
        </p:nvGrpSpPr>
        <p:grpSpPr bwMode="auto">
          <a:xfrm>
            <a:off x="381000" y="1524000"/>
            <a:ext cx="8377238" cy="1576388"/>
            <a:chOff x="0" y="670173"/>
            <a:chExt cx="9144000" cy="1721280"/>
          </a:xfrm>
        </p:grpSpPr>
        <p:sp>
          <p:nvSpPr>
            <p:cNvPr id="50" name="AutoShape 12"/>
            <p:cNvSpPr>
              <a:spLocks noChangeArrowheads="1"/>
            </p:cNvSpPr>
            <p:nvPr/>
          </p:nvSpPr>
          <p:spPr bwMode="auto">
            <a:xfrm>
              <a:off x="0" y="697469"/>
              <a:ext cx="9144000" cy="1693984"/>
            </a:xfrm>
            <a:prstGeom prst="roundRect">
              <a:avLst>
                <a:gd name="adj" fmla="val 16667"/>
              </a:avLst>
            </a:prstGeom>
            <a:solidFill>
              <a:schemeClr val="bg1"/>
            </a:solidFill>
            <a:ln w="25400">
              <a:solidFill>
                <a:schemeClr val="bg2"/>
              </a:solidFill>
              <a:beve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sz="1200" dirty="0">
                <a:latin typeface="Arial Narrow" pitchFamily="34" charset="0"/>
              </a:endParaRPr>
            </a:p>
          </p:txBody>
        </p:sp>
        <p:pic>
          <p:nvPicPr>
            <p:cNvPr id="8231" name="Picture 21" descr="lv"/>
            <p:cNvPicPr>
              <a:picLocks noChangeAspect="1" noChangeArrowheads="1"/>
            </p:cNvPicPr>
            <p:nvPr/>
          </p:nvPicPr>
          <p:blipFill>
            <a:blip r:embed="rId2" cstate="print"/>
            <a:srcRect l="662" t="873" r="662" b="873"/>
            <a:stretch>
              <a:fillRect/>
            </a:stretch>
          </p:blipFill>
          <p:spPr bwMode="auto">
            <a:xfrm>
              <a:off x="5748338" y="998327"/>
              <a:ext cx="1643062" cy="1241425"/>
            </a:xfrm>
            <a:prstGeom prst="rect">
              <a:avLst/>
            </a:prstGeom>
            <a:noFill/>
            <a:ln w="31750" cap="rnd">
              <a:solidFill>
                <a:srgbClr val="0067AC"/>
              </a:solidFill>
              <a:round/>
              <a:headEnd/>
              <a:tailEnd/>
            </a:ln>
          </p:spPr>
        </p:pic>
        <p:pic>
          <p:nvPicPr>
            <p:cNvPr id="8232" name="Picture 12"/>
            <p:cNvPicPr>
              <a:picLocks noChangeAspect="1" noChangeArrowheads="1"/>
            </p:cNvPicPr>
            <p:nvPr/>
          </p:nvPicPr>
          <p:blipFill>
            <a:blip r:embed="rId3" cstate="print"/>
            <a:srcRect/>
            <a:stretch>
              <a:fillRect/>
            </a:stretch>
          </p:blipFill>
          <p:spPr bwMode="auto">
            <a:xfrm>
              <a:off x="7546975" y="1002269"/>
              <a:ext cx="1444625" cy="1236663"/>
            </a:xfrm>
            <a:prstGeom prst="rect">
              <a:avLst/>
            </a:prstGeom>
            <a:noFill/>
            <a:ln w="31750" cap="rnd">
              <a:solidFill>
                <a:srgbClr val="336699"/>
              </a:solidFill>
              <a:round/>
              <a:headEnd/>
              <a:tailEnd/>
            </a:ln>
          </p:spPr>
        </p:pic>
        <p:pic>
          <p:nvPicPr>
            <p:cNvPr id="8233" name="Picture 4"/>
            <p:cNvPicPr>
              <a:picLocks noChangeAspect="1" noChangeArrowheads="1"/>
            </p:cNvPicPr>
            <p:nvPr/>
          </p:nvPicPr>
          <p:blipFill>
            <a:blip r:embed="rId4" cstate="print"/>
            <a:srcRect/>
            <a:stretch>
              <a:fillRect/>
            </a:stretch>
          </p:blipFill>
          <p:spPr bwMode="auto">
            <a:xfrm>
              <a:off x="3846475" y="999774"/>
              <a:ext cx="1746250" cy="1286226"/>
            </a:xfrm>
            <a:prstGeom prst="rect">
              <a:avLst/>
            </a:prstGeom>
            <a:noFill/>
            <a:ln w="31750" cap="rnd" algn="ctr">
              <a:solidFill>
                <a:srgbClr val="0067AC"/>
              </a:solidFill>
              <a:round/>
              <a:headEnd/>
              <a:tailEnd/>
            </a:ln>
          </p:spPr>
        </p:pic>
        <p:pic>
          <p:nvPicPr>
            <p:cNvPr id="54" name="Picture 2" descr="http://quark.natinst.com:9000/qwaf/rootserver/assets/509927?role=preview"/>
            <p:cNvPicPr>
              <a:picLocks noChangeAspect="1" noChangeArrowheads="1"/>
            </p:cNvPicPr>
            <p:nvPr/>
          </p:nvPicPr>
          <p:blipFill>
            <a:blip r:embed="rId5" cstate="screen"/>
            <a:srcRect/>
            <a:stretch>
              <a:fillRect/>
            </a:stretch>
          </p:blipFill>
          <p:spPr bwMode="auto">
            <a:xfrm>
              <a:off x="228600" y="1009477"/>
              <a:ext cx="1600200" cy="1288192"/>
            </a:xfrm>
            <a:prstGeom prst="rect">
              <a:avLst/>
            </a:prstGeom>
            <a:solidFill>
              <a:srgbClr val="FFFFFF">
                <a:shade val="85000"/>
              </a:srgbClr>
            </a:solidFill>
            <a:ln w="381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235" name="TextBox 54"/>
            <p:cNvSpPr txBox="1">
              <a:spLocks noChangeArrowheads="1"/>
            </p:cNvSpPr>
            <p:nvPr/>
          </p:nvSpPr>
          <p:spPr bwMode="auto">
            <a:xfrm>
              <a:off x="304800" y="672935"/>
              <a:ext cx="1371600" cy="335958"/>
            </a:xfrm>
            <a:prstGeom prst="rect">
              <a:avLst/>
            </a:prstGeom>
            <a:noFill/>
            <a:ln w="9525">
              <a:noFill/>
              <a:miter lim="800000"/>
              <a:headEnd/>
              <a:tailEnd/>
            </a:ln>
          </p:spPr>
          <p:txBody>
            <a:bodyPr>
              <a:spAutoFit/>
            </a:bodyPr>
            <a:lstStyle/>
            <a:p>
              <a:pPr algn="ctr"/>
              <a:r>
                <a:rPr lang="en-US" altLang="zh-CN" sz="1400">
                  <a:latin typeface="Arial Narrow" pitchFamily="34" charset="0"/>
                </a:rPr>
                <a:t>Dataflow</a:t>
              </a:r>
            </a:p>
          </p:txBody>
        </p:sp>
        <p:sp>
          <p:nvSpPr>
            <p:cNvPr id="8236" name="TextBox 55"/>
            <p:cNvSpPr txBox="1">
              <a:spLocks noChangeArrowheads="1"/>
            </p:cNvSpPr>
            <p:nvPr/>
          </p:nvSpPr>
          <p:spPr bwMode="auto">
            <a:xfrm>
              <a:off x="2133601" y="670173"/>
              <a:ext cx="1371600" cy="335958"/>
            </a:xfrm>
            <a:prstGeom prst="rect">
              <a:avLst/>
            </a:prstGeom>
            <a:noFill/>
            <a:ln w="9525">
              <a:noFill/>
              <a:miter lim="800000"/>
              <a:headEnd/>
              <a:tailEnd/>
            </a:ln>
          </p:spPr>
          <p:txBody>
            <a:bodyPr>
              <a:spAutoFit/>
            </a:bodyPr>
            <a:lstStyle/>
            <a:p>
              <a:pPr algn="ctr"/>
              <a:r>
                <a:rPr lang="en-US" altLang="zh-CN" sz="1400">
                  <a:latin typeface="Arial Narrow" pitchFamily="34" charset="0"/>
                </a:rPr>
                <a:t>C / HDL Code</a:t>
              </a:r>
            </a:p>
          </p:txBody>
        </p:sp>
        <p:sp>
          <p:nvSpPr>
            <p:cNvPr id="8237" name="TextBox 56"/>
            <p:cNvSpPr txBox="1">
              <a:spLocks noChangeArrowheads="1"/>
            </p:cNvSpPr>
            <p:nvPr/>
          </p:nvSpPr>
          <p:spPr bwMode="auto">
            <a:xfrm>
              <a:off x="3886200" y="683821"/>
              <a:ext cx="1371600" cy="335958"/>
            </a:xfrm>
            <a:prstGeom prst="rect">
              <a:avLst/>
            </a:prstGeom>
            <a:noFill/>
            <a:ln w="9525">
              <a:noFill/>
              <a:miter lim="800000"/>
              <a:headEnd/>
              <a:tailEnd/>
            </a:ln>
          </p:spPr>
          <p:txBody>
            <a:bodyPr>
              <a:spAutoFit/>
            </a:bodyPr>
            <a:lstStyle/>
            <a:p>
              <a:pPr algn="ctr"/>
              <a:r>
                <a:rPr lang="en-US" altLang="zh-CN" sz="1400">
                  <a:latin typeface="Arial Narrow" pitchFamily="34" charset="0"/>
                </a:rPr>
                <a:t>Textual Math</a:t>
              </a:r>
            </a:p>
          </p:txBody>
        </p:sp>
        <p:sp>
          <p:nvSpPr>
            <p:cNvPr id="8238" name="TextBox 57"/>
            <p:cNvSpPr txBox="1">
              <a:spLocks noChangeArrowheads="1"/>
            </p:cNvSpPr>
            <p:nvPr/>
          </p:nvSpPr>
          <p:spPr bwMode="auto">
            <a:xfrm>
              <a:off x="5867400" y="683821"/>
              <a:ext cx="1371600" cy="335958"/>
            </a:xfrm>
            <a:prstGeom prst="rect">
              <a:avLst/>
            </a:prstGeom>
            <a:noFill/>
            <a:ln w="9525">
              <a:noFill/>
              <a:miter lim="800000"/>
              <a:headEnd/>
              <a:tailEnd/>
            </a:ln>
          </p:spPr>
          <p:txBody>
            <a:bodyPr>
              <a:spAutoFit/>
            </a:bodyPr>
            <a:lstStyle/>
            <a:p>
              <a:pPr algn="ctr"/>
              <a:r>
                <a:rPr lang="en-US" altLang="zh-CN" sz="1400">
                  <a:latin typeface="Arial Narrow" pitchFamily="34" charset="0"/>
                </a:rPr>
                <a:t>Simulation</a:t>
              </a:r>
            </a:p>
          </p:txBody>
        </p:sp>
        <p:sp>
          <p:nvSpPr>
            <p:cNvPr id="8239" name="TextBox 58"/>
            <p:cNvSpPr txBox="1">
              <a:spLocks noChangeArrowheads="1"/>
            </p:cNvSpPr>
            <p:nvPr/>
          </p:nvSpPr>
          <p:spPr bwMode="auto">
            <a:xfrm>
              <a:off x="7543800" y="683821"/>
              <a:ext cx="1371600" cy="335958"/>
            </a:xfrm>
            <a:prstGeom prst="rect">
              <a:avLst/>
            </a:prstGeom>
            <a:noFill/>
            <a:ln w="9525">
              <a:noFill/>
              <a:miter lim="800000"/>
              <a:headEnd/>
              <a:tailEnd/>
            </a:ln>
          </p:spPr>
          <p:txBody>
            <a:bodyPr>
              <a:spAutoFit/>
            </a:bodyPr>
            <a:lstStyle/>
            <a:p>
              <a:pPr algn="ctr"/>
              <a:r>
                <a:rPr lang="en-US" altLang="zh-CN" sz="1400">
                  <a:latin typeface="Arial Narrow" pitchFamily="34" charset="0"/>
                </a:rPr>
                <a:t>Statechart</a:t>
              </a:r>
            </a:p>
          </p:txBody>
        </p:sp>
        <p:grpSp>
          <p:nvGrpSpPr>
            <p:cNvPr id="3" name="Group 35"/>
            <p:cNvGrpSpPr>
              <a:grpSpLocks/>
            </p:cNvGrpSpPr>
            <p:nvPr/>
          </p:nvGrpSpPr>
          <p:grpSpPr bwMode="auto">
            <a:xfrm>
              <a:off x="2082569" y="1083653"/>
              <a:ext cx="1567063" cy="1098853"/>
              <a:chOff x="3591760" y="1899745"/>
              <a:chExt cx="2779674" cy="2155246"/>
            </a:xfrm>
          </p:grpSpPr>
          <p:pic>
            <p:nvPicPr>
              <p:cNvPr id="8242" name="Picture 2"/>
              <p:cNvPicPr>
                <a:picLocks noChangeAspect="1" noChangeArrowheads="1"/>
              </p:cNvPicPr>
              <p:nvPr/>
            </p:nvPicPr>
            <p:blipFill>
              <a:blip r:embed="rId6" cstate="print"/>
              <a:srcRect/>
              <a:stretch>
                <a:fillRect/>
              </a:stretch>
            </p:blipFill>
            <p:spPr bwMode="auto">
              <a:xfrm>
                <a:off x="6047584" y="2819400"/>
                <a:ext cx="323850" cy="352425"/>
              </a:xfrm>
              <a:prstGeom prst="rect">
                <a:avLst/>
              </a:prstGeom>
              <a:noFill/>
              <a:ln w="9525">
                <a:noFill/>
                <a:miter lim="800000"/>
                <a:headEnd/>
                <a:tailEnd/>
              </a:ln>
            </p:spPr>
          </p:pic>
          <p:sp>
            <p:nvSpPr>
              <p:cNvPr id="63" name="Isosceles Triangle 62"/>
              <p:cNvSpPr/>
              <p:nvPr/>
            </p:nvSpPr>
            <p:spPr bwMode="auto">
              <a:xfrm rot="5400000">
                <a:off x="4855005" y="2587810"/>
                <a:ext cx="1900513" cy="731532"/>
              </a:xfrm>
              <a:prstGeom prst="triangle">
                <a:avLst/>
              </a:prstGeom>
              <a:solidFill>
                <a:schemeClr val="accent3">
                  <a:lumMod val="85000"/>
                  <a:alpha val="47000"/>
                </a:schemeClr>
              </a:solidFill>
              <a:ln w="9525" cap="flat" cmpd="sng" algn="ctr">
                <a:noFill/>
                <a:prstDash val="solid"/>
                <a:round/>
                <a:headEnd type="none" w="med" len="med"/>
                <a:tailEnd type="none" w="med" len="med"/>
              </a:ln>
              <a:effectLst/>
            </p:spPr>
            <p:txBody>
              <a:bodyPr wrap="none" anchor="ctr"/>
              <a:lstStyle/>
              <a:p>
                <a:pPr algn="ctr" eaLnBrk="0" hangingPunct="0">
                  <a:defRPr/>
                </a:pPr>
                <a:endParaRPr lang="en-US" sz="1200" dirty="0">
                  <a:latin typeface="Arial Narrow" pitchFamily="34" charset="0"/>
                  <a:ea typeface="宋体" charset="-122"/>
                  <a:cs typeface="Arial" charset="0"/>
                </a:endParaRPr>
              </a:p>
            </p:txBody>
          </p:sp>
          <p:pic>
            <p:nvPicPr>
              <p:cNvPr id="8244" name="Picture 3"/>
              <p:cNvPicPr>
                <a:picLocks noChangeAspect="1" noChangeArrowheads="1"/>
              </p:cNvPicPr>
              <p:nvPr/>
            </p:nvPicPr>
            <p:blipFill>
              <a:blip r:embed="rId7" cstate="print"/>
              <a:srcRect/>
              <a:stretch>
                <a:fillRect/>
              </a:stretch>
            </p:blipFill>
            <p:spPr bwMode="auto">
              <a:xfrm>
                <a:off x="3591760" y="1899745"/>
                <a:ext cx="1824236" cy="2155246"/>
              </a:xfrm>
              <a:prstGeom prst="rect">
                <a:avLst/>
              </a:prstGeom>
              <a:noFill/>
              <a:ln w="9525">
                <a:solidFill>
                  <a:schemeClr val="tx2"/>
                </a:solidFill>
                <a:miter lim="800000"/>
                <a:headEnd/>
                <a:tailEnd/>
              </a:ln>
            </p:spPr>
          </p:pic>
        </p:grpSp>
        <p:sp>
          <p:nvSpPr>
            <p:cNvPr id="8241" name="Rectangle 60"/>
            <p:cNvSpPr>
              <a:spLocks noChangeArrowheads="1"/>
            </p:cNvSpPr>
            <p:nvPr/>
          </p:nvSpPr>
          <p:spPr bwMode="auto">
            <a:xfrm>
              <a:off x="2014184" y="990600"/>
              <a:ext cx="1670712" cy="1276064"/>
            </a:xfrm>
            <a:prstGeom prst="rect">
              <a:avLst/>
            </a:prstGeom>
            <a:noFill/>
            <a:ln w="38100" algn="ctr">
              <a:solidFill>
                <a:srgbClr val="0060A8"/>
              </a:solidFill>
              <a:round/>
              <a:headEnd/>
              <a:tailEnd/>
            </a:ln>
          </p:spPr>
          <p:txBody>
            <a:bodyPr wrap="none" anchor="ctr"/>
            <a:lstStyle/>
            <a:p>
              <a:pPr algn="ctr" eaLnBrk="0" hangingPunct="0"/>
              <a:endParaRPr lang="en-US" altLang="zh-CN" sz="1200">
                <a:latin typeface="Arial Narrow" pitchFamily="34" charset="0"/>
                <a:cs typeface="Arial" pitchFamily="34" charset="0"/>
              </a:endParaRPr>
            </a:p>
          </p:txBody>
        </p:sp>
      </p:grpSp>
      <p:grpSp>
        <p:nvGrpSpPr>
          <p:cNvPr id="4" name="Group 49"/>
          <p:cNvGrpSpPr>
            <a:grpSpLocks/>
          </p:cNvGrpSpPr>
          <p:nvPr/>
        </p:nvGrpSpPr>
        <p:grpSpPr bwMode="auto">
          <a:xfrm>
            <a:off x="490538" y="5105400"/>
            <a:ext cx="7910512" cy="1069975"/>
            <a:chOff x="489856" y="4995859"/>
            <a:chExt cx="7911164" cy="1069975"/>
          </a:xfrm>
        </p:grpSpPr>
        <p:sp>
          <p:nvSpPr>
            <p:cNvPr id="8215" name="Text Box 27"/>
            <p:cNvSpPr txBox="1">
              <a:spLocks noChangeArrowheads="1"/>
            </p:cNvSpPr>
            <p:nvPr/>
          </p:nvSpPr>
          <p:spPr bwMode="auto">
            <a:xfrm>
              <a:off x="489856" y="5757861"/>
              <a:ext cx="2133600" cy="307777"/>
            </a:xfrm>
            <a:prstGeom prst="rect">
              <a:avLst/>
            </a:prstGeom>
            <a:noFill/>
            <a:ln w="9525">
              <a:noFill/>
              <a:miter lim="800000"/>
              <a:headEnd/>
              <a:tailEnd/>
            </a:ln>
          </p:spPr>
          <p:txBody>
            <a:bodyPr>
              <a:spAutoFit/>
            </a:bodyPr>
            <a:lstStyle/>
            <a:p>
              <a:pPr algn="ctr"/>
              <a:r>
                <a:rPr lang="en-US" altLang="zh-CN" sz="1400" b="1">
                  <a:latin typeface="Arial Narrow" pitchFamily="34" charset="0"/>
                </a:rPr>
                <a:t>Personal Computers</a:t>
              </a:r>
            </a:p>
          </p:txBody>
        </p:sp>
        <p:pic>
          <p:nvPicPr>
            <p:cNvPr id="8216" name="Picture 2" descr="http://quark.natinst.com:9000/qwaf/rootserver/assets/284119?role=preview"/>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43000" y="5038164"/>
              <a:ext cx="532015" cy="752302"/>
            </a:xfrm>
            <a:prstGeom prst="rect">
              <a:avLst/>
            </a:prstGeom>
            <a:noFill/>
            <a:ln w="9525">
              <a:noFill/>
              <a:miter lim="800000"/>
              <a:headEnd/>
              <a:tailEnd/>
            </a:ln>
          </p:spPr>
        </p:pic>
        <p:grpSp>
          <p:nvGrpSpPr>
            <p:cNvPr id="5" name="Group 67"/>
            <p:cNvGrpSpPr>
              <a:grpSpLocks/>
            </p:cNvGrpSpPr>
            <p:nvPr/>
          </p:nvGrpSpPr>
          <p:grpSpPr bwMode="auto">
            <a:xfrm>
              <a:off x="2286000" y="4995859"/>
              <a:ext cx="1828800" cy="1069975"/>
              <a:chOff x="244" y="927"/>
              <a:chExt cx="1152" cy="674"/>
            </a:xfrm>
          </p:grpSpPr>
          <p:sp>
            <p:nvSpPr>
              <p:cNvPr id="8226" name="Text Box 27"/>
              <p:cNvSpPr txBox="1">
                <a:spLocks noChangeArrowheads="1"/>
              </p:cNvSpPr>
              <p:nvPr/>
            </p:nvSpPr>
            <p:spPr bwMode="auto">
              <a:xfrm>
                <a:off x="244" y="1407"/>
                <a:ext cx="1152" cy="194"/>
              </a:xfrm>
              <a:prstGeom prst="rect">
                <a:avLst/>
              </a:prstGeom>
              <a:noFill/>
              <a:ln w="9525">
                <a:noFill/>
                <a:miter lim="800000"/>
                <a:headEnd/>
                <a:tailEnd/>
              </a:ln>
            </p:spPr>
            <p:txBody>
              <a:bodyPr>
                <a:spAutoFit/>
              </a:bodyPr>
              <a:lstStyle/>
              <a:p>
                <a:pPr algn="ctr"/>
                <a:r>
                  <a:rPr lang="en-US" altLang="zh-CN" sz="1400" b="1">
                    <a:latin typeface="Arial Narrow" pitchFamily="34" charset="0"/>
                  </a:rPr>
                  <a:t>PXI Systems</a:t>
                </a:r>
              </a:p>
            </p:txBody>
          </p:sp>
          <p:pic>
            <p:nvPicPr>
              <p:cNvPr id="8227" name="Picture 28" descr="PXI 8-Slot Front View (pxi1042_d02_m)"/>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36" y="927"/>
                <a:ext cx="766" cy="561"/>
              </a:xfrm>
              <a:prstGeom prst="rect">
                <a:avLst/>
              </a:prstGeom>
              <a:noFill/>
              <a:ln w="9525">
                <a:noFill/>
                <a:miter lim="800000"/>
                <a:headEnd/>
                <a:tailEnd/>
              </a:ln>
            </p:spPr>
          </p:pic>
        </p:grpSp>
        <p:pic>
          <p:nvPicPr>
            <p:cNvPr id="8218" name="Picture 1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67200" y="5105398"/>
              <a:ext cx="1019136" cy="652463"/>
            </a:xfrm>
            <a:prstGeom prst="rect">
              <a:avLst/>
            </a:prstGeom>
            <a:noFill/>
            <a:ln w="9525">
              <a:noFill/>
              <a:miter lim="800000"/>
              <a:headEnd/>
              <a:tailEnd/>
            </a:ln>
          </p:spPr>
        </p:pic>
        <p:sp>
          <p:nvSpPr>
            <p:cNvPr id="8219" name="Text Box 22"/>
            <p:cNvSpPr txBox="1">
              <a:spLocks noChangeArrowheads="1"/>
            </p:cNvSpPr>
            <p:nvPr/>
          </p:nvSpPr>
          <p:spPr bwMode="auto">
            <a:xfrm>
              <a:off x="4191000" y="5757861"/>
              <a:ext cx="1295400" cy="307777"/>
            </a:xfrm>
            <a:prstGeom prst="rect">
              <a:avLst/>
            </a:prstGeom>
            <a:noFill/>
            <a:ln w="9525">
              <a:noFill/>
              <a:miter lim="800000"/>
              <a:headEnd/>
              <a:tailEnd/>
            </a:ln>
          </p:spPr>
          <p:txBody>
            <a:bodyPr>
              <a:spAutoFit/>
            </a:bodyPr>
            <a:lstStyle/>
            <a:p>
              <a:r>
                <a:rPr lang="en-US" altLang="zh-CN" sz="1400" b="1">
                  <a:latin typeface="Arial Narrow" pitchFamily="34" charset="0"/>
                </a:rPr>
                <a:t>CompactRIO</a:t>
              </a:r>
            </a:p>
          </p:txBody>
        </p:sp>
        <p:grpSp>
          <p:nvGrpSpPr>
            <p:cNvPr id="6" name="Group 49"/>
            <p:cNvGrpSpPr>
              <a:grpSpLocks/>
            </p:cNvGrpSpPr>
            <p:nvPr/>
          </p:nvGrpSpPr>
          <p:grpSpPr bwMode="auto">
            <a:xfrm>
              <a:off x="7086600" y="5300661"/>
              <a:ext cx="1314420" cy="762001"/>
              <a:chOff x="6400800" y="3657600"/>
              <a:chExt cx="1314420" cy="762001"/>
            </a:xfrm>
          </p:grpSpPr>
          <p:sp>
            <p:nvSpPr>
              <p:cNvPr id="8223" name="Text Box 67"/>
              <p:cNvSpPr txBox="1">
                <a:spLocks noChangeArrowheads="1"/>
              </p:cNvSpPr>
              <p:nvPr/>
            </p:nvSpPr>
            <p:spPr bwMode="auto">
              <a:xfrm>
                <a:off x="6400800" y="4114801"/>
                <a:ext cx="1314420" cy="304800"/>
              </a:xfrm>
              <a:prstGeom prst="rect">
                <a:avLst/>
              </a:prstGeom>
              <a:noFill/>
              <a:ln w="9525">
                <a:noFill/>
                <a:miter lim="800000"/>
                <a:headEnd/>
                <a:tailEnd/>
              </a:ln>
            </p:spPr>
            <p:txBody>
              <a:bodyPr>
                <a:spAutoFit/>
              </a:bodyPr>
              <a:lstStyle/>
              <a:p>
                <a:r>
                  <a:rPr lang="en-US" altLang="zh-CN" sz="1400" b="1">
                    <a:latin typeface="Arial Narrow" pitchFamily="34" charset="0"/>
                  </a:rPr>
                  <a:t>Custom Design</a:t>
                </a:r>
              </a:p>
            </p:txBody>
          </p:sp>
          <p:pic>
            <p:nvPicPr>
              <p:cNvPr id="8224" name="Picture 2"/>
              <p:cNvPicPr>
                <a:picLocks noChangeAspect="1" noChangeArrowheads="1"/>
              </p:cNvPicPr>
              <p:nvPr/>
            </p:nvPicPr>
            <p:blipFill>
              <a:blip r:embed="rId11" cstate="print">
                <a:clrChange>
                  <a:clrFrom>
                    <a:srgbClr val="FEF8B9"/>
                  </a:clrFrom>
                  <a:clrTo>
                    <a:srgbClr val="FEF8B9">
                      <a:alpha val="0"/>
                    </a:srgbClr>
                  </a:clrTo>
                </a:clrChange>
              </a:blip>
              <a:srcRect/>
              <a:stretch>
                <a:fillRect/>
              </a:stretch>
            </p:blipFill>
            <p:spPr bwMode="auto">
              <a:xfrm>
                <a:off x="6686264" y="3657600"/>
                <a:ext cx="392321" cy="355749"/>
              </a:xfrm>
              <a:prstGeom prst="rect">
                <a:avLst/>
              </a:prstGeom>
              <a:noFill/>
              <a:ln w="9525">
                <a:noFill/>
                <a:miter lim="800000"/>
                <a:headEnd/>
                <a:tailEnd/>
              </a:ln>
            </p:spPr>
          </p:pic>
          <p:pic>
            <p:nvPicPr>
              <p:cNvPr id="8225" name="Picture 4" descr="http://www.satmania.com/images/articles/fortecstar_5800ha/l/stb02100.jpg"/>
              <p:cNvPicPr>
                <a:picLocks noChangeAspect="1" noChangeArrowheads="1"/>
              </p:cNvPicPr>
              <p:nvPr/>
            </p:nvPicPr>
            <p:blipFill>
              <a:blip r:embed="rId12" cstate="print"/>
              <a:srcRect/>
              <a:stretch>
                <a:fillRect/>
              </a:stretch>
            </p:blipFill>
            <p:spPr bwMode="auto">
              <a:xfrm>
                <a:off x="6914864" y="3864592"/>
                <a:ext cx="310044" cy="304800"/>
              </a:xfrm>
              <a:prstGeom prst="rect">
                <a:avLst/>
              </a:prstGeom>
              <a:noFill/>
              <a:ln w="9525">
                <a:noFill/>
                <a:miter lim="800000"/>
                <a:headEnd/>
                <a:tailEnd/>
              </a:ln>
            </p:spPr>
          </p:pic>
        </p:grpSp>
        <p:pic>
          <p:nvPicPr>
            <p:cNvPr id="8221" name="Picture 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5400000">
              <a:off x="5980844" y="4909714"/>
              <a:ext cx="589704" cy="1066800"/>
            </a:xfrm>
            <a:prstGeom prst="rect">
              <a:avLst/>
            </a:prstGeom>
            <a:noFill/>
            <a:ln w="9525">
              <a:noFill/>
              <a:miter lim="800000"/>
              <a:headEnd/>
              <a:tailEnd/>
            </a:ln>
          </p:spPr>
        </p:pic>
        <p:sp>
          <p:nvSpPr>
            <p:cNvPr id="8222" name="Text Box 22"/>
            <p:cNvSpPr txBox="1">
              <a:spLocks noChangeArrowheads="1"/>
            </p:cNvSpPr>
            <p:nvPr/>
          </p:nvSpPr>
          <p:spPr bwMode="auto">
            <a:xfrm>
              <a:off x="5411799" y="5757861"/>
              <a:ext cx="1905000" cy="307777"/>
            </a:xfrm>
            <a:prstGeom prst="rect">
              <a:avLst/>
            </a:prstGeom>
            <a:noFill/>
            <a:ln w="9525">
              <a:noFill/>
              <a:miter lim="800000"/>
              <a:headEnd/>
              <a:tailEnd/>
            </a:ln>
          </p:spPr>
          <p:txBody>
            <a:bodyPr>
              <a:spAutoFit/>
            </a:bodyPr>
            <a:lstStyle/>
            <a:p>
              <a:r>
                <a:rPr lang="en-US" altLang="zh-CN" sz="1400" b="1">
                  <a:latin typeface="Arial Narrow" pitchFamily="34" charset="0"/>
                </a:rPr>
                <a:t>Single-Board RIO</a:t>
              </a:r>
            </a:p>
          </p:txBody>
        </p:sp>
      </p:grpSp>
      <p:sp>
        <p:nvSpPr>
          <p:cNvPr id="79" name="Rounded Rectangle 37"/>
          <p:cNvSpPr/>
          <p:nvPr/>
        </p:nvSpPr>
        <p:spPr bwMode="auto">
          <a:xfrm>
            <a:off x="1143000" y="3505199"/>
            <a:ext cx="6858000" cy="1243413"/>
          </a:xfrm>
          <a:prstGeom prst="roundRect">
            <a:avLst/>
          </a:prstGeom>
          <a:solidFill>
            <a:schemeClr val="bg1">
              <a:alpha val="50000"/>
            </a:schemeClr>
          </a:solidFill>
          <a:ln>
            <a:solidFill>
              <a:schemeClr val="bg2"/>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en-US" sz="1050" dirty="0">
              <a:solidFill>
                <a:schemeClr val="tx1"/>
              </a:solidFill>
              <a:latin typeface="Arial Narrow" pitchFamily="34" charset="0"/>
              <a:cs typeface="Arial" charset="0"/>
            </a:endParaRPr>
          </a:p>
        </p:txBody>
      </p:sp>
      <p:pic>
        <p:nvPicPr>
          <p:cNvPr id="8205" name="Picture 3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375025" y="3875088"/>
            <a:ext cx="479425" cy="569912"/>
          </a:xfrm>
          <a:prstGeom prst="rect">
            <a:avLst/>
          </a:prstGeom>
          <a:noFill/>
          <a:ln w="9525" algn="ctr">
            <a:noFill/>
            <a:miter lim="800000"/>
            <a:headEnd/>
            <a:tailEnd/>
          </a:ln>
        </p:spPr>
      </p:pic>
      <p:pic>
        <p:nvPicPr>
          <p:cNvPr id="8206" name="Picture 80"/>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024438" y="3863975"/>
            <a:ext cx="636587" cy="568325"/>
          </a:xfrm>
          <a:prstGeom prst="rect">
            <a:avLst/>
          </a:prstGeom>
          <a:noFill/>
          <a:ln w="9525" algn="ctr">
            <a:noFill/>
            <a:miter lim="800000"/>
            <a:headEnd/>
            <a:tailEnd/>
          </a:ln>
        </p:spPr>
      </p:pic>
      <p:pic>
        <p:nvPicPr>
          <p:cNvPr id="8207" name="Picture 45" descr="C:\Documents and Settings\mneal\Local Settings\Temp\notes6030C8\embedded_icon.gif"/>
          <p:cNvPicPr>
            <a:picLocks noChangeAspect="1" noChangeArrowheads="1"/>
          </p:cNvPicPr>
          <p:nvPr/>
        </p:nvPicPr>
        <p:blipFill>
          <a:blip r:embed="rId16" cstate="print">
            <a:clrChange>
              <a:clrFrom>
                <a:srgbClr val="CCCCCC"/>
              </a:clrFrom>
              <a:clrTo>
                <a:srgbClr val="CCCCCC">
                  <a:alpha val="0"/>
                </a:srgbClr>
              </a:clrTo>
            </a:clrChange>
          </a:blip>
          <a:srcRect/>
          <a:stretch>
            <a:fillRect/>
          </a:stretch>
        </p:blipFill>
        <p:spPr bwMode="auto">
          <a:xfrm>
            <a:off x="6554788" y="3929063"/>
            <a:ext cx="661987" cy="447675"/>
          </a:xfrm>
          <a:prstGeom prst="rect">
            <a:avLst/>
          </a:prstGeom>
          <a:noFill/>
          <a:ln w="9525">
            <a:noFill/>
            <a:miter lim="800000"/>
            <a:headEnd/>
            <a:tailEnd/>
          </a:ln>
        </p:spPr>
      </p:pic>
      <p:sp>
        <p:nvSpPr>
          <p:cNvPr id="8208" name="TextBox 82"/>
          <p:cNvSpPr txBox="1">
            <a:spLocks noChangeArrowheads="1"/>
          </p:cNvSpPr>
          <p:nvPr/>
        </p:nvSpPr>
        <p:spPr bwMode="auto">
          <a:xfrm>
            <a:off x="2971800" y="3581400"/>
            <a:ext cx="1243013" cy="1200150"/>
          </a:xfrm>
          <a:prstGeom prst="rect">
            <a:avLst/>
          </a:prstGeom>
          <a:noFill/>
          <a:ln w="9525">
            <a:noFill/>
            <a:miter lim="800000"/>
            <a:headEnd/>
            <a:tailEnd/>
          </a:ln>
        </p:spPr>
        <p:txBody>
          <a:bodyPr>
            <a:spAutoFit/>
          </a:bodyPr>
          <a:lstStyle/>
          <a:p>
            <a:pPr algn="ctr"/>
            <a:r>
              <a:rPr lang="en-US" altLang="zh-CN">
                <a:latin typeface="Arial Narrow" pitchFamily="34" charset="0"/>
              </a:rPr>
              <a:t>LabVIEW</a:t>
            </a:r>
          </a:p>
          <a:p>
            <a:pPr algn="ctr"/>
            <a:endParaRPr lang="en-US" altLang="zh-CN">
              <a:latin typeface="Arial Narrow" pitchFamily="34" charset="0"/>
            </a:endParaRPr>
          </a:p>
          <a:p>
            <a:pPr algn="ctr"/>
            <a:r>
              <a:rPr lang="en-US" altLang="zh-CN">
                <a:latin typeface="Arial Narrow" pitchFamily="34" charset="0"/>
              </a:rPr>
              <a:t>``</a:t>
            </a:r>
          </a:p>
          <a:p>
            <a:pPr algn="ctr"/>
            <a:r>
              <a:rPr lang="en-US" altLang="zh-CN">
                <a:latin typeface="Arial Narrow" pitchFamily="34" charset="0"/>
              </a:rPr>
              <a:t>Real-Time</a:t>
            </a:r>
          </a:p>
        </p:txBody>
      </p:sp>
      <p:sp>
        <p:nvSpPr>
          <p:cNvPr id="8209" name="TextBox 83"/>
          <p:cNvSpPr txBox="1">
            <a:spLocks noChangeArrowheads="1"/>
          </p:cNvSpPr>
          <p:nvPr/>
        </p:nvSpPr>
        <p:spPr bwMode="auto">
          <a:xfrm>
            <a:off x="1390650" y="3600450"/>
            <a:ext cx="1243013" cy="1200150"/>
          </a:xfrm>
          <a:prstGeom prst="rect">
            <a:avLst/>
          </a:prstGeom>
          <a:noFill/>
          <a:ln w="9525">
            <a:noFill/>
            <a:miter lim="800000"/>
            <a:headEnd/>
            <a:tailEnd/>
          </a:ln>
        </p:spPr>
        <p:txBody>
          <a:bodyPr>
            <a:spAutoFit/>
          </a:bodyPr>
          <a:lstStyle/>
          <a:p>
            <a:pPr algn="ctr"/>
            <a:r>
              <a:rPr lang="en-US" altLang="zh-CN">
                <a:latin typeface="Arial Narrow" pitchFamily="34" charset="0"/>
              </a:rPr>
              <a:t>LabVIEW </a:t>
            </a:r>
          </a:p>
          <a:p>
            <a:pPr algn="ctr"/>
            <a:endParaRPr lang="en-US" altLang="zh-CN">
              <a:latin typeface="Arial Narrow" pitchFamily="34" charset="0"/>
            </a:endParaRPr>
          </a:p>
          <a:p>
            <a:pPr algn="ctr"/>
            <a:endParaRPr lang="en-US" altLang="zh-CN">
              <a:latin typeface="Arial Narrow" pitchFamily="34" charset="0"/>
            </a:endParaRPr>
          </a:p>
          <a:p>
            <a:pPr algn="ctr"/>
            <a:r>
              <a:rPr lang="en-US" altLang="zh-CN">
                <a:latin typeface="Arial Narrow" pitchFamily="34" charset="0"/>
              </a:rPr>
              <a:t>Desktop</a:t>
            </a:r>
          </a:p>
        </p:txBody>
      </p:sp>
      <p:pic>
        <p:nvPicPr>
          <p:cNvPr id="8210" name="Picture 4" descr="LabVIEW Logo"/>
          <p:cNvPicPr>
            <a:picLocks noChangeAspect="1" noChangeArrowheads="1"/>
          </p:cNvPicPr>
          <p:nvPr/>
        </p:nvPicPr>
        <p:blipFill>
          <a:blip r:embed="rId17" cstate="print">
            <a:clrChange>
              <a:clrFrom>
                <a:srgbClr val="FEFEFE"/>
              </a:clrFrom>
              <a:clrTo>
                <a:srgbClr val="FEFEFE">
                  <a:alpha val="0"/>
                </a:srgbClr>
              </a:clrTo>
            </a:clrChange>
          </a:blip>
          <a:srcRect/>
          <a:stretch>
            <a:fillRect/>
          </a:stretch>
        </p:blipFill>
        <p:spPr bwMode="auto">
          <a:xfrm>
            <a:off x="1676400" y="3924300"/>
            <a:ext cx="685800" cy="571500"/>
          </a:xfrm>
          <a:prstGeom prst="rect">
            <a:avLst/>
          </a:prstGeom>
          <a:noFill/>
          <a:ln w="9525">
            <a:noFill/>
            <a:miter lim="800000"/>
            <a:headEnd/>
            <a:tailEnd/>
          </a:ln>
        </p:spPr>
      </p:pic>
      <p:sp>
        <p:nvSpPr>
          <p:cNvPr id="8211" name="TextBox 85"/>
          <p:cNvSpPr txBox="1">
            <a:spLocks noChangeArrowheads="1"/>
          </p:cNvSpPr>
          <p:nvPr/>
        </p:nvSpPr>
        <p:spPr bwMode="auto">
          <a:xfrm>
            <a:off x="4721225" y="3556000"/>
            <a:ext cx="1244600" cy="1201738"/>
          </a:xfrm>
          <a:prstGeom prst="rect">
            <a:avLst/>
          </a:prstGeom>
          <a:noFill/>
          <a:ln w="9525">
            <a:noFill/>
            <a:miter lim="800000"/>
            <a:headEnd/>
            <a:tailEnd/>
          </a:ln>
        </p:spPr>
        <p:txBody>
          <a:bodyPr>
            <a:spAutoFit/>
          </a:bodyPr>
          <a:lstStyle/>
          <a:p>
            <a:pPr algn="ctr"/>
            <a:r>
              <a:rPr lang="en-US" altLang="zh-CN">
                <a:latin typeface="Arial Narrow" pitchFamily="34" charset="0"/>
              </a:rPr>
              <a:t>LabVIEW</a:t>
            </a:r>
          </a:p>
          <a:p>
            <a:pPr algn="ctr"/>
            <a:endParaRPr lang="en-US" altLang="zh-CN">
              <a:latin typeface="Arial Narrow" pitchFamily="34" charset="0"/>
            </a:endParaRPr>
          </a:p>
          <a:p>
            <a:pPr algn="ctr"/>
            <a:endParaRPr lang="en-US" altLang="zh-CN">
              <a:latin typeface="Arial Narrow" pitchFamily="34" charset="0"/>
            </a:endParaRPr>
          </a:p>
          <a:p>
            <a:pPr algn="ctr"/>
            <a:r>
              <a:rPr lang="en-US" altLang="zh-CN">
                <a:latin typeface="Arial Narrow" pitchFamily="34" charset="0"/>
              </a:rPr>
              <a:t>FPGA</a:t>
            </a:r>
          </a:p>
        </p:txBody>
      </p:sp>
      <p:sp>
        <p:nvSpPr>
          <p:cNvPr id="8212" name="TextBox 86"/>
          <p:cNvSpPr txBox="1">
            <a:spLocks noChangeArrowheads="1"/>
          </p:cNvSpPr>
          <p:nvPr/>
        </p:nvSpPr>
        <p:spPr bwMode="auto">
          <a:xfrm>
            <a:off x="6248400" y="3548063"/>
            <a:ext cx="1243013" cy="1201737"/>
          </a:xfrm>
          <a:prstGeom prst="rect">
            <a:avLst/>
          </a:prstGeom>
          <a:noFill/>
          <a:ln w="9525">
            <a:noFill/>
            <a:miter lim="800000"/>
            <a:headEnd/>
            <a:tailEnd/>
          </a:ln>
        </p:spPr>
        <p:txBody>
          <a:bodyPr>
            <a:spAutoFit/>
          </a:bodyPr>
          <a:lstStyle/>
          <a:p>
            <a:pPr algn="ctr"/>
            <a:r>
              <a:rPr lang="en-US" altLang="zh-CN">
                <a:latin typeface="Arial Narrow" pitchFamily="34" charset="0"/>
              </a:rPr>
              <a:t>LabVIEW</a:t>
            </a:r>
          </a:p>
          <a:p>
            <a:pPr algn="ctr"/>
            <a:endParaRPr lang="en-US" altLang="zh-CN">
              <a:latin typeface="Arial Narrow" pitchFamily="34" charset="0"/>
            </a:endParaRPr>
          </a:p>
          <a:p>
            <a:pPr algn="ctr"/>
            <a:endParaRPr lang="en-US" altLang="zh-CN">
              <a:latin typeface="Arial Narrow" pitchFamily="34" charset="0"/>
            </a:endParaRPr>
          </a:p>
          <a:p>
            <a:pPr algn="ctr"/>
            <a:r>
              <a:rPr lang="en-US" altLang="zh-CN">
                <a:latin typeface="Arial Narrow" pitchFamily="34" charset="0"/>
              </a:rPr>
              <a:t>MPU/MCU</a:t>
            </a:r>
          </a:p>
        </p:txBody>
      </p:sp>
      <p:sp>
        <p:nvSpPr>
          <p:cNvPr id="88" name="Rectangle 87"/>
          <p:cNvSpPr>
            <a:spLocks noChangeArrowheads="1"/>
          </p:cNvSpPr>
          <p:nvPr/>
        </p:nvSpPr>
        <p:spPr bwMode="auto">
          <a:xfrm>
            <a:off x="609600" y="6324600"/>
            <a:ext cx="6172200" cy="369888"/>
          </a:xfrm>
          <a:prstGeom prst="rect">
            <a:avLst/>
          </a:prstGeom>
          <a:noFill/>
          <a:ln w="9525">
            <a:noFill/>
            <a:miter lim="800000"/>
            <a:headEnd/>
            <a:tailEnd/>
          </a:ln>
        </p:spPr>
        <p:txBody>
          <a:bodyPr>
            <a:spAutoFit/>
          </a:bodyPr>
          <a:lstStyle/>
          <a:p>
            <a:r>
              <a:rPr lang="zh-CN" altLang="en-US">
                <a:latin typeface="Arial Narrow" pitchFamily="34" charset="0"/>
                <a:ea typeface="微软雅黑" pitchFamily="34" charset="-122"/>
              </a:rPr>
              <a:t>支持连接各种硬件，而且支持发布到多种</a:t>
            </a:r>
            <a:r>
              <a:rPr lang="en-US" altLang="zh-CN">
                <a:latin typeface="Arial Narrow" pitchFamily="34" charset="0"/>
                <a:ea typeface="微软雅黑" pitchFamily="34" charset="-122"/>
              </a:rPr>
              <a:t>Target</a:t>
            </a:r>
          </a:p>
        </p:txBody>
      </p:sp>
      <p:sp>
        <p:nvSpPr>
          <p:cNvPr id="89" name="Rectangle 88"/>
          <p:cNvSpPr>
            <a:spLocks noChangeArrowheads="1"/>
          </p:cNvSpPr>
          <p:nvPr/>
        </p:nvSpPr>
        <p:spPr bwMode="auto">
          <a:xfrm>
            <a:off x="533400" y="1154113"/>
            <a:ext cx="8382000" cy="369887"/>
          </a:xfrm>
          <a:prstGeom prst="rect">
            <a:avLst/>
          </a:prstGeom>
          <a:noFill/>
          <a:ln w="9525">
            <a:noFill/>
            <a:miter lim="800000"/>
            <a:headEnd/>
            <a:tailEnd/>
          </a:ln>
        </p:spPr>
        <p:txBody>
          <a:bodyPr>
            <a:spAutoFit/>
          </a:bodyPr>
          <a:lstStyle/>
          <a:p>
            <a:r>
              <a:rPr lang="zh-CN" altLang="en-US">
                <a:latin typeface="Arial Narrow" pitchFamily="34" charset="0"/>
                <a:ea typeface="微软雅黑" pitchFamily="34" charset="-122"/>
              </a:rPr>
              <a:t>基于数据流的自然思维方式，但同时也支持调用文本语言的代码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LabVIEW</a:t>
            </a:r>
            <a:r>
              <a:rPr lang="zh-CN" altLang="en-US" dirty="0" smtClean="0"/>
              <a:t>在工业界的广泛使用</a:t>
            </a:r>
            <a:endParaRPr lang="zh-CN" altLang="en-US" dirty="0"/>
          </a:p>
        </p:txBody>
      </p:sp>
      <p:grpSp>
        <p:nvGrpSpPr>
          <p:cNvPr id="4" name="Group 107"/>
          <p:cNvGrpSpPr/>
          <p:nvPr/>
        </p:nvGrpSpPr>
        <p:grpSpPr>
          <a:xfrm>
            <a:off x="457200" y="1676400"/>
            <a:ext cx="8410575" cy="4038600"/>
            <a:chOff x="381000" y="2057400"/>
            <a:chExt cx="8410575" cy="4038600"/>
          </a:xfrm>
        </p:grpSpPr>
        <p:pic>
          <p:nvPicPr>
            <p:cNvPr id="5" name="Picture 4"/>
            <p:cNvPicPr>
              <a:picLocks noChangeAspect="1" noChangeArrowheads="1"/>
            </p:cNvPicPr>
            <p:nvPr/>
          </p:nvPicPr>
          <p:blipFill>
            <a:blip r:embed="rId2" cstate="screen"/>
            <a:srcRect/>
            <a:stretch>
              <a:fillRect/>
            </a:stretch>
          </p:blipFill>
          <p:spPr bwMode="auto">
            <a:xfrm>
              <a:off x="381000" y="2057400"/>
              <a:ext cx="2438400" cy="4019550"/>
            </a:xfrm>
            <a:prstGeom prst="rect">
              <a:avLst/>
            </a:prstGeom>
            <a:noFill/>
          </p:spPr>
        </p:pic>
        <p:pic>
          <p:nvPicPr>
            <p:cNvPr id="6" name="Picture 5"/>
            <p:cNvPicPr>
              <a:picLocks noChangeAspect="1" noChangeArrowheads="1"/>
            </p:cNvPicPr>
            <p:nvPr/>
          </p:nvPicPr>
          <p:blipFill>
            <a:blip r:embed="rId3" cstate="screen"/>
            <a:srcRect/>
            <a:stretch>
              <a:fillRect/>
            </a:stretch>
          </p:blipFill>
          <p:spPr bwMode="auto">
            <a:xfrm>
              <a:off x="3005138" y="2125663"/>
              <a:ext cx="2800350" cy="3894137"/>
            </a:xfrm>
            <a:prstGeom prst="rect">
              <a:avLst/>
            </a:prstGeom>
            <a:noFill/>
          </p:spPr>
        </p:pic>
        <p:pic>
          <p:nvPicPr>
            <p:cNvPr id="7" name="Picture 6"/>
            <p:cNvPicPr>
              <a:picLocks noChangeAspect="1" noChangeArrowheads="1"/>
            </p:cNvPicPr>
            <p:nvPr/>
          </p:nvPicPr>
          <p:blipFill>
            <a:blip r:embed="rId4" cstate="screen"/>
            <a:srcRect/>
            <a:stretch>
              <a:fillRect/>
            </a:stretch>
          </p:blipFill>
          <p:spPr bwMode="auto">
            <a:xfrm>
              <a:off x="6200775" y="2201863"/>
              <a:ext cx="2590800" cy="389413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noFill/>
          <a:ln w="9525">
            <a:noFill/>
            <a:miter lim="800000"/>
            <a:headEnd/>
            <a:tailEnd/>
          </a:ln>
          <a:effectLst/>
        </p:spPr>
        <p:txBody>
          <a:bodyPr vert="horz" wrap="square" lIns="91425" tIns="45712" rIns="91425" bIns="45712" numCol="1" anchor="ctr" anchorCtr="0" compatLnSpc="1">
            <a:prstTxWarp prst="textNoShape">
              <a:avLst/>
            </a:prstTxWarp>
            <a:normAutofit/>
          </a:bodyPr>
          <a:lstStyle/>
          <a:p>
            <a:r>
              <a:rPr lang="en-US" altLang="zh-CN" dirty="0" err="1" smtClean="0">
                <a:cs typeface="Arial" pitchFamily="34" charset="0"/>
              </a:rPr>
              <a:t>LabVIEW</a:t>
            </a:r>
            <a:r>
              <a:rPr lang="zh-CN" altLang="en-US" dirty="0" smtClean="0">
                <a:cs typeface="Arial" pitchFamily="34" charset="0"/>
              </a:rPr>
              <a:t>在高校中的广泛使用</a:t>
            </a:r>
            <a:endParaRPr lang="en-US" kern="1200" dirty="0">
              <a:solidFill>
                <a:schemeClr val="bg1"/>
              </a:solidFill>
              <a:cs typeface="Arial" pitchFamily="34" charset="0"/>
            </a:endParaRPr>
          </a:p>
        </p:txBody>
      </p:sp>
      <p:sp>
        <p:nvSpPr>
          <p:cNvPr id="436227" name="Rectangle 3"/>
          <p:cNvSpPr>
            <a:spLocks noGrp="1" noChangeArrowheads="1"/>
          </p:cNvSpPr>
          <p:nvPr>
            <p:ph idx="1"/>
          </p:nvPr>
        </p:nvSpPr>
        <p:spPr>
          <a:xfrm>
            <a:off x="4648200" y="2819400"/>
            <a:ext cx="4191000" cy="2057400"/>
          </a:xfrm>
        </p:spPr>
        <p:txBody>
          <a:bodyPr>
            <a:normAutofit/>
          </a:bodyPr>
          <a:lstStyle/>
          <a:p>
            <a:r>
              <a:rPr lang="zh-CN" altLang="en-US" sz="2400" dirty="0" smtClean="0">
                <a:latin typeface="宋体" pitchFamily="2" charset="-122"/>
                <a:ea typeface="宋体" pitchFamily="2" charset="-122"/>
                <a:cs typeface="Arial" pitchFamily="34" charset="0"/>
              </a:rPr>
              <a:t>全球</a:t>
            </a:r>
            <a:r>
              <a:rPr lang="en-US" sz="2400" dirty="0" smtClean="0">
                <a:latin typeface="宋体" pitchFamily="2" charset="-122"/>
                <a:ea typeface="宋体" pitchFamily="2" charset="-122"/>
                <a:cs typeface="Arial" pitchFamily="34" charset="0"/>
              </a:rPr>
              <a:t>110</a:t>
            </a:r>
            <a:r>
              <a:rPr lang="zh-CN" altLang="en-US" sz="2400" dirty="0" smtClean="0">
                <a:latin typeface="宋体" pitchFamily="2" charset="-122"/>
                <a:ea typeface="宋体" pitchFamily="2" charset="-122"/>
                <a:cs typeface="Arial" pitchFamily="34" charset="0"/>
              </a:rPr>
              <a:t>个国家</a:t>
            </a:r>
            <a:r>
              <a:rPr lang="en-US" altLang="zh-CN" sz="2400" dirty="0" smtClean="0">
                <a:latin typeface="宋体" pitchFamily="2" charset="-122"/>
                <a:ea typeface="宋体" pitchFamily="2" charset="-122"/>
                <a:cs typeface="Arial" pitchFamily="34" charset="0"/>
              </a:rPr>
              <a:t>,</a:t>
            </a:r>
            <a:r>
              <a:rPr lang="zh-CN" altLang="en-US" sz="2400" dirty="0" smtClean="0">
                <a:latin typeface="宋体" pitchFamily="2" charset="-122"/>
                <a:ea typeface="宋体" pitchFamily="2" charset="-122"/>
                <a:cs typeface="Arial" pitchFamily="34" charset="0"/>
              </a:rPr>
              <a:t>超过</a:t>
            </a:r>
            <a:r>
              <a:rPr lang="en-US" sz="2400" dirty="0" smtClean="0">
                <a:latin typeface="宋体" pitchFamily="2" charset="-122"/>
                <a:ea typeface="宋体" pitchFamily="2" charset="-122"/>
                <a:cs typeface="Arial" pitchFamily="34" charset="0"/>
              </a:rPr>
              <a:t>6,000</a:t>
            </a:r>
            <a:r>
              <a:rPr lang="zh-CN" altLang="en-US" sz="2400" dirty="0" smtClean="0">
                <a:latin typeface="宋体" pitchFamily="2" charset="-122"/>
                <a:ea typeface="宋体" pitchFamily="2" charset="-122"/>
                <a:cs typeface="Arial" pitchFamily="34" charset="0"/>
              </a:rPr>
              <a:t>所高校正在使用</a:t>
            </a:r>
            <a:r>
              <a:rPr lang="en-US" altLang="zh-CN" sz="2400" dirty="0" smtClean="0">
                <a:latin typeface="宋体" pitchFamily="2" charset="-122"/>
                <a:ea typeface="宋体" pitchFamily="2" charset="-122"/>
                <a:cs typeface="Arial" pitchFamily="34" charset="0"/>
              </a:rPr>
              <a:t>NI</a:t>
            </a:r>
            <a:r>
              <a:rPr lang="zh-CN" altLang="en-US" sz="2400" dirty="0" smtClean="0">
                <a:latin typeface="宋体" pitchFamily="2" charset="-122"/>
                <a:ea typeface="宋体" pitchFamily="2" charset="-122"/>
                <a:cs typeface="Arial" pitchFamily="34" charset="0"/>
              </a:rPr>
              <a:t>的产品</a:t>
            </a:r>
            <a:endParaRPr lang="en-US" altLang="zh-CN" sz="2400" dirty="0" smtClean="0">
              <a:latin typeface="宋体" pitchFamily="2" charset="-122"/>
              <a:ea typeface="宋体" pitchFamily="2" charset="-122"/>
              <a:cs typeface="Arial" pitchFamily="34" charset="0"/>
            </a:endParaRPr>
          </a:p>
          <a:p>
            <a:endParaRPr lang="en-US" altLang="zh-CN" sz="2400" dirty="0" smtClean="0">
              <a:latin typeface="宋体" pitchFamily="2" charset="-122"/>
              <a:ea typeface="宋体" pitchFamily="2" charset="-122"/>
              <a:cs typeface="Arial" pitchFamily="34" charset="0"/>
            </a:endParaRPr>
          </a:p>
          <a:p>
            <a:r>
              <a:rPr lang="zh-CN" altLang="en-US" sz="2400" dirty="0" smtClean="0">
                <a:latin typeface="宋体" pitchFamily="2" charset="-122"/>
                <a:ea typeface="宋体" pitchFamily="2" charset="-122"/>
                <a:cs typeface="Arial" pitchFamily="34" charset="0"/>
              </a:rPr>
              <a:t>覆盖所有的工程和科学专业</a:t>
            </a:r>
            <a:endParaRPr lang="en-US" sz="2400" dirty="0" smtClean="0">
              <a:latin typeface="宋体" pitchFamily="2" charset="-122"/>
              <a:ea typeface="宋体" pitchFamily="2" charset="-122"/>
              <a:cs typeface="Arial" pitchFamily="34" charset="0"/>
            </a:endParaRPr>
          </a:p>
        </p:txBody>
      </p:sp>
      <p:grpSp>
        <p:nvGrpSpPr>
          <p:cNvPr id="2" name="Group 59"/>
          <p:cNvGrpSpPr/>
          <p:nvPr/>
        </p:nvGrpSpPr>
        <p:grpSpPr>
          <a:xfrm>
            <a:off x="762000" y="4114801"/>
            <a:ext cx="3352800" cy="1752599"/>
            <a:chOff x="762000" y="4114801"/>
            <a:chExt cx="3352800" cy="1752599"/>
          </a:xfrm>
        </p:grpSpPr>
        <p:pic>
          <p:nvPicPr>
            <p:cNvPr id="358" name="Picture 4" descr="LEGO Home">
              <a:hlinkClick r:id="rId3"/>
            </p:cNvPr>
            <p:cNvPicPr>
              <a:picLocks noChangeAspect="1" noChangeArrowheads="1"/>
            </p:cNvPicPr>
            <p:nvPr/>
          </p:nvPicPr>
          <p:blipFill>
            <a:blip r:embed="rId4" cstate="screen"/>
            <a:srcRect l="8889" t="7046" r="28889" b="5880"/>
            <a:stretch>
              <a:fillRect/>
            </a:stretch>
          </p:blipFill>
          <p:spPr bwMode="auto">
            <a:xfrm>
              <a:off x="2924086" y="4143589"/>
              <a:ext cx="219342" cy="201516"/>
            </a:xfrm>
            <a:prstGeom prst="rect">
              <a:avLst/>
            </a:prstGeom>
            <a:noFill/>
          </p:spPr>
        </p:pic>
        <p:pic>
          <p:nvPicPr>
            <p:cNvPr id="359" name="Picture 5" descr="DePaulBlueDemons"/>
            <p:cNvPicPr>
              <a:picLocks noChangeAspect="1" noChangeArrowheads="1"/>
            </p:cNvPicPr>
            <p:nvPr/>
          </p:nvPicPr>
          <p:blipFill>
            <a:blip r:embed="rId5" cstate="screen"/>
            <a:srcRect t="8251" b="14971"/>
            <a:stretch>
              <a:fillRect/>
            </a:stretch>
          </p:blipFill>
          <p:spPr bwMode="auto">
            <a:xfrm>
              <a:off x="3331436" y="4748138"/>
              <a:ext cx="237947" cy="201516"/>
            </a:xfrm>
            <a:prstGeom prst="rect">
              <a:avLst/>
            </a:prstGeom>
            <a:noFill/>
          </p:spPr>
        </p:pic>
        <p:pic>
          <p:nvPicPr>
            <p:cNvPr id="360" name="Picture 10" descr="BaylorBears3"/>
            <p:cNvPicPr>
              <a:picLocks noChangeAspect="1" noChangeArrowheads="1"/>
            </p:cNvPicPr>
            <p:nvPr/>
          </p:nvPicPr>
          <p:blipFill>
            <a:blip r:embed="rId6" cstate="screen"/>
            <a:srcRect t="15305" b="9345"/>
            <a:stretch>
              <a:fillRect/>
            </a:stretch>
          </p:blipFill>
          <p:spPr bwMode="auto">
            <a:xfrm>
              <a:off x="3484192" y="5352687"/>
              <a:ext cx="263651" cy="230304"/>
            </a:xfrm>
            <a:prstGeom prst="rect">
              <a:avLst/>
            </a:prstGeom>
            <a:noFill/>
          </p:spPr>
        </p:pic>
        <p:pic>
          <p:nvPicPr>
            <p:cNvPr id="361" name="Picture 13" descr="ColoradoStateRams"/>
            <p:cNvPicPr>
              <a:picLocks noChangeAspect="1" noChangeArrowheads="1"/>
            </p:cNvPicPr>
            <p:nvPr/>
          </p:nvPicPr>
          <p:blipFill>
            <a:blip r:embed="rId7" cstate="screen"/>
            <a:srcRect/>
            <a:stretch>
              <a:fillRect/>
            </a:stretch>
          </p:blipFill>
          <p:spPr bwMode="auto">
            <a:xfrm>
              <a:off x="3843438" y="5372029"/>
              <a:ext cx="190211" cy="173403"/>
            </a:xfrm>
            <a:prstGeom prst="rect">
              <a:avLst/>
            </a:prstGeom>
            <a:noFill/>
          </p:spPr>
        </p:pic>
        <p:pic>
          <p:nvPicPr>
            <p:cNvPr id="362" name="Picture 19" descr="MichiganStateSpartans3"/>
            <p:cNvPicPr>
              <a:picLocks noChangeAspect="1" noChangeArrowheads="1"/>
            </p:cNvPicPr>
            <p:nvPr/>
          </p:nvPicPr>
          <p:blipFill>
            <a:blip r:embed="rId8" cstate="screen"/>
            <a:srcRect/>
            <a:stretch>
              <a:fillRect/>
            </a:stretch>
          </p:blipFill>
          <p:spPr bwMode="auto">
            <a:xfrm>
              <a:off x="3237432" y="5371017"/>
              <a:ext cx="170382" cy="175427"/>
            </a:xfrm>
            <a:prstGeom prst="rect">
              <a:avLst/>
            </a:prstGeom>
            <a:noFill/>
          </p:spPr>
        </p:pic>
        <p:pic>
          <p:nvPicPr>
            <p:cNvPr id="363" name="Picture 25" descr="OklahomaStateCowboys2"/>
            <p:cNvPicPr>
              <a:picLocks noChangeAspect="1" noChangeArrowheads="1"/>
            </p:cNvPicPr>
            <p:nvPr/>
          </p:nvPicPr>
          <p:blipFill>
            <a:blip r:embed="rId9" cstate="screen"/>
            <a:srcRect t="18537" b="16157"/>
            <a:stretch>
              <a:fillRect/>
            </a:stretch>
          </p:blipFill>
          <p:spPr bwMode="auto">
            <a:xfrm>
              <a:off x="3783950" y="5064807"/>
              <a:ext cx="309184" cy="172728"/>
            </a:xfrm>
            <a:prstGeom prst="rect">
              <a:avLst/>
            </a:prstGeom>
            <a:noFill/>
          </p:spPr>
        </p:pic>
        <p:pic>
          <p:nvPicPr>
            <p:cNvPr id="364" name="Picture 34" descr="ClemsonTigers2"/>
            <p:cNvPicPr>
              <a:picLocks noChangeAspect="1" noChangeArrowheads="1"/>
            </p:cNvPicPr>
            <p:nvPr/>
          </p:nvPicPr>
          <p:blipFill>
            <a:blip r:embed="rId10" cstate="screen"/>
            <a:srcRect/>
            <a:stretch>
              <a:fillRect/>
            </a:stretch>
          </p:blipFill>
          <p:spPr bwMode="auto">
            <a:xfrm>
              <a:off x="3488108" y="5611780"/>
              <a:ext cx="201961" cy="218609"/>
            </a:xfrm>
            <a:prstGeom prst="rect">
              <a:avLst/>
            </a:prstGeom>
            <a:noFill/>
          </p:spPr>
        </p:pic>
        <p:pic>
          <p:nvPicPr>
            <p:cNvPr id="365" name="Picture 35" descr="OregonState"/>
            <p:cNvPicPr>
              <a:picLocks noChangeAspect="1" noChangeArrowheads="1"/>
            </p:cNvPicPr>
            <p:nvPr/>
          </p:nvPicPr>
          <p:blipFill>
            <a:blip r:embed="rId11" cstate="screen"/>
            <a:srcRect/>
            <a:stretch>
              <a:fillRect/>
            </a:stretch>
          </p:blipFill>
          <p:spPr bwMode="auto">
            <a:xfrm>
              <a:off x="3369869" y="5016789"/>
              <a:ext cx="212243" cy="262466"/>
            </a:xfrm>
            <a:prstGeom prst="rect">
              <a:avLst/>
            </a:prstGeom>
            <a:noFill/>
          </p:spPr>
        </p:pic>
        <p:pic>
          <p:nvPicPr>
            <p:cNvPr id="366" name="Picture 38" descr="GeorgiaBulldogs"/>
            <p:cNvPicPr>
              <a:picLocks noChangeAspect="1" noChangeArrowheads="1"/>
            </p:cNvPicPr>
            <p:nvPr/>
          </p:nvPicPr>
          <p:blipFill>
            <a:blip r:embed="rId12" cstate="screen"/>
            <a:srcRect/>
            <a:stretch>
              <a:fillRect/>
            </a:stretch>
          </p:blipFill>
          <p:spPr bwMode="auto">
            <a:xfrm>
              <a:off x="2962887" y="5609635"/>
              <a:ext cx="212243" cy="218609"/>
            </a:xfrm>
            <a:prstGeom prst="rect">
              <a:avLst/>
            </a:prstGeom>
            <a:noFill/>
          </p:spPr>
        </p:pic>
        <p:pic>
          <p:nvPicPr>
            <p:cNvPr id="367" name="Picture 39" descr="HoustonCougars2"/>
            <p:cNvPicPr>
              <a:picLocks noChangeAspect="1" noChangeArrowheads="1"/>
            </p:cNvPicPr>
            <p:nvPr/>
          </p:nvPicPr>
          <p:blipFill>
            <a:blip r:embed="rId13" cstate="screen"/>
            <a:srcRect/>
            <a:stretch>
              <a:fillRect/>
            </a:stretch>
          </p:blipFill>
          <p:spPr bwMode="auto">
            <a:xfrm>
              <a:off x="3861063" y="4748411"/>
              <a:ext cx="154960" cy="218609"/>
            </a:xfrm>
            <a:prstGeom prst="rect">
              <a:avLst/>
            </a:prstGeom>
            <a:noFill/>
          </p:spPr>
        </p:pic>
        <p:pic>
          <p:nvPicPr>
            <p:cNvPr id="368" name="Picture 43" descr="PittsburghPanthers"/>
            <p:cNvPicPr>
              <a:picLocks noChangeAspect="1" noChangeArrowheads="1"/>
            </p:cNvPicPr>
            <p:nvPr/>
          </p:nvPicPr>
          <p:blipFill>
            <a:blip r:embed="rId14" cstate="screen"/>
            <a:srcRect/>
            <a:stretch>
              <a:fillRect/>
            </a:stretch>
          </p:blipFill>
          <p:spPr bwMode="auto">
            <a:xfrm>
              <a:off x="3798639" y="5612334"/>
              <a:ext cx="279808" cy="213211"/>
            </a:xfrm>
            <a:prstGeom prst="rect">
              <a:avLst/>
            </a:prstGeom>
            <a:noFill/>
          </p:spPr>
        </p:pic>
        <p:pic>
          <p:nvPicPr>
            <p:cNvPr id="369" name="Picture 49" descr="logo%20Tec"/>
            <p:cNvPicPr>
              <a:picLocks noChangeAspect="1" noChangeArrowheads="1"/>
            </p:cNvPicPr>
            <p:nvPr/>
          </p:nvPicPr>
          <p:blipFill>
            <a:blip r:embed="rId15" cstate="screen"/>
            <a:srcRect/>
            <a:stretch>
              <a:fillRect/>
            </a:stretch>
          </p:blipFill>
          <p:spPr bwMode="auto">
            <a:xfrm>
              <a:off x="3762286" y="4451675"/>
              <a:ext cx="352514" cy="215910"/>
            </a:xfrm>
            <a:prstGeom prst="rect">
              <a:avLst/>
            </a:prstGeom>
            <a:noFill/>
            <a:ln w="9525">
              <a:noFill/>
              <a:miter lim="800000"/>
              <a:headEnd/>
              <a:tailEnd/>
            </a:ln>
          </p:spPr>
        </p:pic>
        <p:pic>
          <p:nvPicPr>
            <p:cNvPr id="370" name="Picture 52" descr="Kurzporträt"/>
            <p:cNvPicPr>
              <a:picLocks noChangeAspect="1" noChangeArrowheads="1"/>
            </p:cNvPicPr>
            <p:nvPr/>
          </p:nvPicPr>
          <p:blipFill>
            <a:blip r:embed="rId16" cstate="screen"/>
            <a:srcRect/>
            <a:stretch>
              <a:fillRect/>
            </a:stretch>
          </p:blipFill>
          <p:spPr bwMode="auto">
            <a:xfrm>
              <a:off x="3045507" y="4470567"/>
              <a:ext cx="599274" cy="178126"/>
            </a:xfrm>
            <a:prstGeom prst="rect">
              <a:avLst/>
            </a:prstGeom>
            <a:noFill/>
          </p:spPr>
        </p:pic>
        <p:pic>
          <p:nvPicPr>
            <p:cNvPr id="372" name="Picture 4"/>
            <p:cNvPicPr>
              <a:picLocks noChangeAspect="1" noChangeArrowheads="1"/>
            </p:cNvPicPr>
            <p:nvPr/>
          </p:nvPicPr>
          <p:blipFill>
            <a:blip r:embed="rId17" cstate="screen"/>
            <a:srcRect/>
            <a:stretch>
              <a:fillRect/>
            </a:stretch>
          </p:blipFill>
          <p:spPr bwMode="auto">
            <a:xfrm>
              <a:off x="3307935" y="4143589"/>
              <a:ext cx="775531" cy="201516"/>
            </a:xfrm>
            <a:prstGeom prst="rect">
              <a:avLst/>
            </a:prstGeom>
            <a:noFill/>
            <a:ln w="9525">
              <a:noFill/>
              <a:miter lim="800000"/>
              <a:headEnd/>
              <a:tailEnd/>
            </a:ln>
            <a:effectLst/>
          </p:spPr>
        </p:pic>
        <p:pic>
          <p:nvPicPr>
            <p:cNvPr id="320" name="Picture 6" descr="VirginiaTechHokies2"/>
            <p:cNvPicPr>
              <a:picLocks noChangeAspect="1" noChangeArrowheads="1"/>
            </p:cNvPicPr>
            <p:nvPr/>
          </p:nvPicPr>
          <p:blipFill>
            <a:blip r:embed="rId18" cstate="screen"/>
            <a:srcRect/>
            <a:stretch>
              <a:fillRect/>
            </a:stretch>
          </p:blipFill>
          <p:spPr bwMode="auto">
            <a:xfrm>
              <a:off x="1169350" y="4143589"/>
              <a:ext cx="310902" cy="172728"/>
            </a:xfrm>
            <a:prstGeom prst="rect">
              <a:avLst/>
            </a:prstGeom>
            <a:noFill/>
          </p:spPr>
        </p:pic>
        <p:pic>
          <p:nvPicPr>
            <p:cNvPr id="321" name="Picture 8" descr="StanfordCardinal"/>
            <p:cNvPicPr>
              <a:picLocks noChangeAspect="1" noChangeArrowheads="1"/>
            </p:cNvPicPr>
            <p:nvPr/>
          </p:nvPicPr>
          <p:blipFill>
            <a:blip r:embed="rId19" cstate="screen"/>
            <a:srcRect/>
            <a:stretch>
              <a:fillRect/>
            </a:stretch>
          </p:blipFill>
          <p:spPr bwMode="auto">
            <a:xfrm>
              <a:off x="804221" y="4732178"/>
              <a:ext cx="157369" cy="251076"/>
            </a:xfrm>
            <a:prstGeom prst="rect">
              <a:avLst/>
            </a:prstGeom>
            <a:noFill/>
          </p:spPr>
        </p:pic>
        <p:pic>
          <p:nvPicPr>
            <p:cNvPr id="322" name="Picture 14" descr="DukeBlueDevils"/>
            <p:cNvPicPr>
              <a:picLocks noChangeAspect="1" noChangeArrowheads="1"/>
            </p:cNvPicPr>
            <p:nvPr/>
          </p:nvPicPr>
          <p:blipFill>
            <a:blip r:embed="rId20" cstate="screen"/>
            <a:srcRect t="10407" b="20798"/>
            <a:stretch>
              <a:fillRect/>
            </a:stretch>
          </p:blipFill>
          <p:spPr bwMode="auto">
            <a:xfrm>
              <a:off x="1516608" y="4143589"/>
              <a:ext cx="218782" cy="172728"/>
            </a:xfrm>
            <a:prstGeom prst="rect">
              <a:avLst/>
            </a:prstGeom>
            <a:noFill/>
          </p:spPr>
        </p:pic>
        <p:pic>
          <p:nvPicPr>
            <p:cNvPr id="323" name="Picture 20" descr="MissouriTigers4"/>
            <p:cNvPicPr>
              <a:picLocks noChangeAspect="1" noChangeArrowheads="1"/>
            </p:cNvPicPr>
            <p:nvPr/>
          </p:nvPicPr>
          <p:blipFill>
            <a:blip r:embed="rId21" cstate="screen"/>
            <a:srcRect/>
            <a:stretch>
              <a:fillRect/>
            </a:stretch>
          </p:blipFill>
          <p:spPr bwMode="auto">
            <a:xfrm>
              <a:off x="814200" y="4473587"/>
              <a:ext cx="223388" cy="172086"/>
            </a:xfrm>
            <a:prstGeom prst="rect">
              <a:avLst/>
            </a:prstGeom>
            <a:noFill/>
          </p:spPr>
        </p:pic>
        <p:pic>
          <p:nvPicPr>
            <p:cNvPr id="324" name="Picture 21" descr="NorthCarolinaTarHeels"/>
            <p:cNvPicPr>
              <a:picLocks noChangeAspect="1" noChangeArrowheads="1"/>
            </p:cNvPicPr>
            <p:nvPr/>
          </p:nvPicPr>
          <p:blipFill>
            <a:blip r:embed="rId22" cstate="screen"/>
            <a:srcRect/>
            <a:stretch>
              <a:fillRect/>
            </a:stretch>
          </p:blipFill>
          <p:spPr bwMode="auto">
            <a:xfrm>
              <a:off x="1145829" y="4489046"/>
              <a:ext cx="207268" cy="143940"/>
            </a:xfrm>
            <a:prstGeom prst="rect">
              <a:avLst/>
            </a:prstGeom>
            <a:noFill/>
          </p:spPr>
        </p:pic>
        <p:pic>
          <p:nvPicPr>
            <p:cNvPr id="325" name="Picture 22" descr="NotreDameFightingIrish2"/>
            <p:cNvPicPr>
              <a:picLocks noChangeAspect="1" noChangeArrowheads="1"/>
            </p:cNvPicPr>
            <p:nvPr/>
          </p:nvPicPr>
          <p:blipFill>
            <a:blip r:embed="rId23" cstate="screen"/>
            <a:srcRect/>
            <a:stretch>
              <a:fillRect/>
            </a:stretch>
          </p:blipFill>
          <p:spPr bwMode="auto">
            <a:xfrm>
              <a:off x="1477457" y="4461597"/>
              <a:ext cx="274054" cy="196065"/>
            </a:xfrm>
            <a:prstGeom prst="rect">
              <a:avLst/>
            </a:prstGeom>
            <a:noFill/>
          </p:spPr>
        </p:pic>
        <p:pic>
          <p:nvPicPr>
            <p:cNvPr id="326" name="Picture 23" descr="OhioStateBuckeyes"/>
            <p:cNvPicPr>
              <a:picLocks noChangeAspect="1" noChangeArrowheads="1"/>
            </p:cNvPicPr>
            <p:nvPr/>
          </p:nvPicPr>
          <p:blipFill>
            <a:blip r:embed="rId24" cstate="screen"/>
            <a:srcRect/>
            <a:stretch>
              <a:fillRect/>
            </a:stretch>
          </p:blipFill>
          <p:spPr bwMode="auto">
            <a:xfrm>
              <a:off x="2642075" y="4460258"/>
              <a:ext cx="190379" cy="205234"/>
            </a:xfrm>
            <a:prstGeom prst="rect">
              <a:avLst/>
            </a:prstGeom>
            <a:noFill/>
          </p:spPr>
        </p:pic>
        <p:pic>
          <p:nvPicPr>
            <p:cNvPr id="327" name="Picture 24" descr="OklahomaSooners"/>
            <p:cNvPicPr>
              <a:picLocks noChangeAspect="1" noChangeArrowheads="1"/>
            </p:cNvPicPr>
            <p:nvPr/>
          </p:nvPicPr>
          <p:blipFill>
            <a:blip r:embed="rId25" cstate="screen"/>
            <a:srcRect/>
            <a:stretch>
              <a:fillRect/>
            </a:stretch>
          </p:blipFill>
          <p:spPr bwMode="auto">
            <a:xfrm>
              <a:off x="777353" y="5618791"/>
              <a:ext cx="223388" cy="200297"/>
            </a:xfrm>
            <a:prstGeom prst="rect">
              <a:avLst/>
            </a:prstGeom>
            <a:noFill/>
          </p:spPr>
        </p:pic>
        <p:pic>
          <p:nvPicPr>
            <p:cNvPr id="328" name="Picture 28" descr="TexasTech"/>
            <p:cNvPicPr>
              <a:picLocks noChangeAspect="1" noChangeArrowheads="1"/>
            </p:cNvPicPr>
            <p:nvPr/>
          </p:nvPicPr>
          <p:blipFill>
            <a:blip r:embed="rId26" cstate="screen"/>
            <a:srcRect/>
            <a:stretch>
              <a:fillRect/>
            </a:stretch>
          </p:blipFill>
          <p:spPr bwMode="auto">
            <a:xfrm>
              <a:off x="1568041" y="4755099"/>
              <a:ext cx="161976" cy="205234"/>
            </a:xfrm>
            <a:prstGeom prst="rect">
              <a:avLst/>
            </a:prstGeom>
            <a:noFill/>
          </p:spPr>
        </p:pic>
        <p:pic>
          <p:nvPicPr>
            <p:cNvPr id="329" name="Picture 32" descr="BUTerriers2"/>
            <p:cNvPicPr>
              <a:picLocks noChangeAspect="1" noChangeArrowheads="1"/>
            </p:cNvPicPr>
            <p:nvPr/>
          </p:nvPicPr>
          <p:blipFill>
            <a:blip r:embed="rId27" cstate="screen"/>
            <a:srcRect/>
            <a:stretch>
              <a:fillRect/>
            </a:stretch>
          </p:blipFill>
          <p:spPr bwMode="auto">
            <a:xfrm>
              <a:off x="771212" y="5022484"/>
              <a:ext cx="227227" cy="251076"/>
            </a:xfrm>
            <a:prstGeom prst="rect">
              <a:avLst/>
            </a:prstGeom>
            <a:noFill/>
          </p:spPr>
        </p:pic>
        <p:pic>
          <p:nvPicPr>
            <p:cNvPr id="330" name="Picture 33" descr="BrownBears5"/>
            <p:cNvPicPr>
              <a:picLocks noChangeAspect="1" noChangeArrowheads="1"/>
            </p:cNvPicPr>
            <p:nvPr/>
          </p:nvPicPr>
          <p:blipFill>
            <a:blip r:embed="rId28" cstate="screen"/>
            <a:srcRect/>
            <a:stretch>
              <a:fillRect/>
            </a:stretch>
          </p:blipFill>
          <p:spPr bwMode="auto">
            <a:xfrm>
              <a:off x="1145829" y="5057042"/>
              <a:ext cx="248721" cy="181960"/>
            </a:xfrm>
            <a:prstGeom prst="rect">
              <a:avLst/>
            </a:prstGeom>
            <a:noFill/>
          </p:spPr>
        </p:pic>
        <p:pic>
          <p:nvPicPr>
            <p:cNvPr id="331" name="Picture 36" descr="TexasLonghornsZH"/>
            <p:cNvPicPr>
              <a:picLocks noChangeAspect="1" noChangeArrowheads="1"/>
            </p:cNvPicPr>
            <p:nvPr/>
          </p:nvPicPr>
          <p:blipFill>
            <a:blip r:embed="rId29" cstate="screen">
              <a:clrChange>
                <a:clrFrom>
                  <a:srgbClr val="3671A9"/>
                </a:clrFrom>
                <a:clrTo>
                  <a:srgbClr val="3671A9">
                    <a:alpha val="0"/>
                  </a:srgbClr>
                </a:clrTo>
              </a:clrChange>
            </a:blip>
            <a:srcRect/>
            <a:stretch>
              <a:fillRect/>
            </a:stretch>
          </p:blipFill>
          <p:spPr bwMode="auto">
            <a:xfrm>
              <a:off x="1108982" y="4779431"/>
              <a:ext cx="298619" cy="156570"/>
            </a:xfrm>
            <a:prstGeom prst="rect">
              <a:avLst/>
            </a:prstGeom>
            <a:noFill/>
          </p:spPr>
        </p:pic>
        <p:pic>
          <p:nvPicPr>
            <p:cNvPr id="332" name="Picture 37" descr="Vanderbilt2"/>
            <p:cNvPicPr>
              <a:picLocks noChangeAspect="1" noChangeArrowheads="1"/>
            </p:cNvPicPr>
            <p:nvPr/>
          </p:nvPicPr>
          <p:blipFill>
            <a:blip r:embed="rId30" cstate="screen"/>
            <a:srcRect/>
            <a:stretch>
              <a:fillRect/>
            </a:stretch>
          </p:blipFill>
          <p:spPr bwMode="auto">
            <a:xfrm>
              <a:off x="1172698" y="5353293"/>
              <a:ext cx="248721" cy="210876"/>
            </a:xfrm>
            <a:prstGeom prst="rect">
              <a:avLst/>
            </a:prstGeom>
            <a:noFill/>
          </p:spPr>
        </p:pic>
        <p:pic>
          <p:nvPicPr>
            <p:cNvPr id="333" name="Picture 41" descr="UMassMinutemen3"/>
            <p:cNvPicPr>
              <a:picLocks noChangeAspect="1" noChangeArrowheads="1"/>
            </p:cNvPicPr>
            <p:nvPr/>
          </p:nvPicPr>
          <p:blipFill>
            <a:blip r:embed="rId31" cstate="screen"/>
            <a:srcRect/>
            <a:stretch>
              <a:fillRect/>
            </a:stretch>
          </p:blipFill>
          <p:spPr bwMode="auto">
            <a:xfrm>
              <a:off x="1588000" y="5627255"/>
              <a:ext cx="194985" cy="183371"/>
            </a:xfrm>
            <a:prstGeom prst="rect">
              <a:avLst/>
            </a:prstGeom>
            <a:noFill/>
          </p:spPr>
        </p:pic>
        <p:pic>
          <p:nvPicPr>
            <p:cNvPr id="334" name="Picture 42" descr="MinnesotaGoldenGophers4"/>
            <p:cNvPicPr>
              <a:picLocks noChangeAspect="1" noChangeArrowheads="1"/>
            </p:cNvPicPr>
            <p:nvPr/>
          </p:nvPicPr>
          <p:blipFill>
            <a:blip r:embed="rId32" cstate="screen"/>
            <a:srcRect/>
            <a:stretch>
              <a:fillRect/>
            </a:stretch>
          </p:blipFill>
          <p:spPr bwMode="auto">
            <a:xfrm>
              <a:off x="1145829" y="5570480"/>
              <a:ext cx="284802" cy="296920"/>
            </a:xfrm>
            <a:prstGeom prst="rect">
              <a:avLst/>
            </a:prstGeom>
            <a:noFill/>
          </p:spPr>
        </p:pic>
        <p:pic>
          <p:nvPicPr>
            <p:cNvPr id="335" name="Picture 44" descr="WestVirginia"/>
            <p:cNvPicPr>
              <a:picLocks noChangeAspect="1" noChangeArrowheads="1"/>
            </p:cNvPicPr>
            <p:nvPr/>
          </p:nvPicPr>
          <p:blipFill>
            <a:blip r:embed="rId33" cstate="screen"/>
            <a:srcRect/>
            <a:stretch>
              <a:fillRect/>
            </a:stretch>
          </p:blipFill>
          <p:spPr bwMode="auto">
            <a:xfrm>
              <a:off x="1551153" y="5344477"/>
              <a:ext cx="224156" cy="228508"/>
            </a:xfrm>
            <a:prstGeom prst="rect">
              <a:avLst/>
            </a:prstGeom>
            <a:noFill/>
          </p:spPr>
        </p:pic>
        <p:pic>
          <p:nvPicPr>
            <p:cNvPr id="336" name="Picture 46" descr="Navy3"/>
            <p:cNvPicPr>
              <a:picLocks noChangeAspect="1" noChangeArrowheads="1"/>
            </p:cNvPicPr>
            <p:nvPr/>
          </p:nvPicPr>
          <p:blipFill>
            <a:blip r:embed="rId34" cstate="screen"/>
            <a:srcRect/>
            <a:stretch>
              <a:fillRect/>
            </a:stretch>
          </p:blipFill>
          <p:spPr bwMode="auto">
            <a:xfrm>
              <a:off x="1551153" y="5046110"/>
              <a:ext cx="223388" cy="203824"/>
            </a:xfrm>
            <a:prstGeom prst="rect">
              <a:avLst/>
            </a:prstGeom>
            <a:noFill/>
          </p:spPr>
        </p:pic>
        <p:pic>
          <p:nvPicPr>
            <p:cNvPr id="337" name="Picture 48" descr="jumbo"/>
            <p:cNvPicPr>
              <a:picLocks noChangeAspect="1" noChangeArrowheads="1"/>
            </p:cNvPicPr>
            <p:nvPr/>
          </p:nvPicPr>
          <p:blipFill>
            <a:blip r:embed="rId35" cstate="screen"/>
            <a:srcRect/>
            <a:stretch>
              <a:fillRect/>
            </a:stretch>
          </p:blipFill>
          <p:spPr bwMode="auto">
            <a:xfrm>
              <a:off x="762000" y="5350119"/>
              <a:ext cx="273286" cy="217224"/>
            </a:xfrm>
            <a:prstGeom prst="rect">
              <a:avLst/>
            </a:prstGeom>
            <a:noFill/>
          </p:spPr>
        </p:pic>
        <p:pic>
          <p:nvPicPr>
            <p:cNvPr id="339" name="Picture 7" descr="WashingtonHuskies3"/>
            <p:cNvPicPr>
              <a:picLocks noChangeAspect="1" noChangeArrowheads="1"/>
            </p:cNvPicPr>
            <p:nvPr/>
          </p:nvPicPr>
          <p:blipFill>
            <a:blip r:embed="rId36" cstate="screen"/>
            <a:srcRect/>
            <a:stretch>
              <a:fillRect/>
            </a:stretch>
          </p:blipFill>
          <p:spPr bwMode="auto">
            <a:xfrm>
              <a:off x="1870172" y="4715878"/>
              <a:ext cx="239214" cy="264354"/>
            </a:xfrm>
            <a:prstGeom prst="rect">
              <a:avLst/>
            </a:prstGeom>
            <a:noFill/>
          </p:spPr>
        </p:pic>
        <p:pic>
          <p:nvPicPr>
            <p:cNvPr id="340" name="Picture 9" descr="PennStateNittanyLions"/>
            <p:cNvPicPr>
              <a:picLocks noChangeAspect="1" noChangeArrowheads="1"/>
            </p:cNvPicPr>
            <p:nvPr/>
          </p:nvPicPr>
          <p:blipFill>
            <a:blip r:embed="rId37" cstate="screen"/>
            <a:srcRect/>
            <a:stretch>
              <a:fillRect/>
            </a:stretch>
          </p:blipFill>
          <p:spPr bwMode="auto">
            <a:xfrm>
              <a:off x="1855016" y="4143589"/>
              <a:ext cx="303275" cy="201516"/>
            </a:xfrm>
            <a:prstGeom prst="rect">
              <a:avLst/>
            </a:prstGeom>
            <a:noFill/>
          </p:spPr>
        </p:pic>
        <p:pic>
          <p:nvPicPr>
            <p:cNvPr id="341" name="Picture 11" descr="BYUCougars3"/>
            <p:cNvPicPr>
              <a:picLocks noChangeAspect="1" noChangeArrowheads="1"/>
            </p:cNvPicPr>
            <p:nvPr/>
          </p:nvPicPr>
          <p:blipFill>
            <a:blip r:embed="rId38" cstate="screen"/>
            <a:srcRect/>
            <a:stretch>
              <a:fillRect/>
            </a:stretch>
          </p:blipFill>
          <p:spPr bwMode="auto">
            <a:xfrm>
              <a:off x="2223553" y="4732157"/>
              <a:ext cx="227265" cy="251118"/>
            </a:xfrm>
            <a:prstGeom prst="rect">
              <a:avLst/>
            </a:prstGeom>
            <a:noFill/>
          </p:spPr>
        </p:pic>
        <p:pic>
          <p:nvPicPr>
            <p:cNvPr id="342" name="Picture 12" descr="ColoradoBuffalos2"/>
            <p:cNvPicPr>
              <a:picLocks noChangeAspect="1" noChangeArrowheads="1"/>
            </p:cNvPicPr>
            <p:nvPr/>
          </p:nvPicPr>
          <p:blipFill>
            <a:blip r:embed="rId39" cstate="screen"/>
            <a:srcRect/>
            <a:stretch>
              <a:fillRect/>
            </a:stretch>
          </p:blipFill>
          <p:spPr bwMode="auto">
            <a:xfrm>
              <a:off x="2564449" y="4163289"/>
              <a:ext cx="248762" cy="159418"/>
            </a:xfrm>
            <a:prstGeom prst="rect">
              <a:avLst/>
            </a:prstGeom>
            <a:noFill/>
          </p:spPr>
        </p:pic>
        <p:pic>
          <p:nvPicPr>
            <p:cNvPr id="343" name="Picture 15" descr="IowaHawkeyes2"/>
            <p:cNvPicPr>
              <a:picLocks noChangeAspect="1" noChangeArrowheads="1"/>
            </p:cNvPicPr>
            <p:nvPr/>
          </p:nvPicPr>
          <p:blipFill>
            <a:blip r:embed="rId40" cstate="screen"/>
            <a:srcRect/>
            <a:stretch>
              <a:fillRect/>
            </a:stretch>
          </p:blipFill>
          <p:spPr bwMode="auto">
            <a:xfrm>
              <a:off x="1891870" y="5657571"/>
              <a:ext cx="224961" cy="122738"/>
            </a:xfrm>
            <a:prstGeom prst="rect">
              <a:avLst/>
            </a:prstGeom>
            <a:noFill/>
          </p:spPr>
        </p:pic>
        <p:pic>
          <p:nvPicPr>
            <p:cNvPr id="344" name="Picture 16" descr="KansasJayhawks4"/>
            <p:cNvPicPr>
              <a:picLocks noChangeAspect="1" noChangeArrowheads="1"/>
            </p:cNvPicPr>
            <p:nvPr/>
          </p:nvPicPr>
          <p:blipFill>
            <a:blip r:embed="rId41" cstate="screen"/>
            <a:srcRect/>
            <a:stretch>
              <a:fillRect/>
            </a:stretch>
          </p:blipFill>
          <p:spPr bwMode="auto">
            <a:xfrm>
              <a:off x="2260406" y="5631825"/>
              <a:ext cx="198856" cy="174231"/>
            </a:xfrm>
            <a:prstGeom prst="rect">
              <a:avLst/>
            </a:prstGeom>
            <a:noFill/>
          </p:spPr>
        </p:pic>
        <p:pic>
          <p:nvPicPr>
            <p:cNvPr id="345" name="Picture 17" descr="KansasStateWildcats2"/>
            <p:cNvPicPr>
              <a:picLocks noChangeAspect="1" noChangeArrowheads="1"/>
            </p:cNvPicPr>
            <p:nvPr/>
          </p:nvPicPr>
          <p:blipFill>
            <a:blip r:embed="rId42" cstate="screen"/>
            <a:srcRect/>
            <a:stretch>
              <a:fillRect/>
            </a:stretch>
          </p:blipFill>
          <p:spPr bwMode="auto">
            <a:xfrm>
              <a:off x="1891870" y="4484154"/>
              <a:ext cx="174288" cy="150953"/>
            </a:xfrm>
            <a:prstGeom prst="rect">
              <a:avLst/>
            </a:prstGeom>
            <a:noFill/>
          </p:spPr>
        </p:pic>
        <p:pic>
          <p:nvPicPr>
            <p:cNvPr id="346" name="Picture 18" descr="MichiganWolverines"/>
            <p:cNvPicPr>
              <a:picLocks noChangeAspect="1" noChangeArrowheads="1"/>
            </p:cNvPicPr>
            <p:nvPr/>
          </p:nvPicPr>
          <p:blipFill>
            <a:blip r:embed="rId43" cstate="screen"/>
            <a:srcRect/>
            <a:stretch>
              <a:fillRect/>
            </a:stretch>
          </p:blipFill>
          <p:spPr bwMode="auto">
            <a:xfrm>
              <a:off x="2223553" y="4484859"/>
              <a:ext cx="272564" cy="149542"/>
            </a:xfrm>
            <a:prstGeom prst="rect">
              <a:avLst/>
            </a:prstGeom>
            <a:noFill/>
          </p:spPr>
        </p:pic>
        <p:pic>
          <p:nvPicPr>
            <p:cNvPr id="347" name="Picture 26" descr="PurdueBoilermakers3"/>
            <p:cNvPicPr>
              <a:picLocks noChangeAspect="1" noChangeArrowheads="1"/>
            </p:cNvPicPr>
            <p:nvPr/>
          </p:nvPicPr>
          <p:blipFill>
            <a:blip r:embed="rId44" cstate="screen"/>
            <a:srcRect/>
            <a:stretch>
              <a:fillRect/>
            </a:stretch>
          </p:blipFill>
          <p:spPr bwMode="auto">
            <a:xfrm>
              <a:off x="2592089" y="4730041"/>
              <a:ext cx="298669" cy="255350"/>
            </a:xfrm>
            <a:prstGeom prst="rect">
              <a:avLst/>
            </a:prstGeom>
            <a:noFill/>
          </p:spPr>
        </p:pic>
        <p:pic>
          <p:nvPicPr>
            <p:cNvPr id="348" name="Picture 27" descr="TexasAMAggies"/>
            <p:cNvPicPr>
              <a:picLocks noChangeAspect="1" noChangeArrowheads="1"/>
            </p:cNvPicPr>
            <p:nvPr/>
          </p:nvPicPr>
          <p:blipFill>
            <a:blip r:embed="rId45" cstate="screen"/>
            <a:srcRect/>
            <a:stretch>
              <a:fillRect/>
            </a:stretch>
          </p:blipFill>
          <p:spPr bwMode="auto">
            <a:xfrm>
              <a:off x="2592089" y="5059496"/>
              <a:ext cx="198856" cy="177053"/>
            </a:xfrm>
            <a:prstGeom prst="rect">
              <a:avLst/>
            </a:prstGeom>
            <a:noFill/>
          </p:spPr>
        </p:pic>
        <p:pic>
          <p:nvPicPr>
            <p:cNvPr id="349" name="Picture 29" descr="VirginiaCavaliers3"/>
            <p:cNvPicPr>
              <a:picLocks noChangeAspect="1" noChangeArrowheads="1"/>
            </p:cNvPicPr>
            <p:nvPr/>
          </p:nvPicPr>
          <p:blipFill>
            <a:blip r:embed="rId46" cstate="screen"/>
            <a:srcRect/>
            <a:stretch>
              <a:fillRect/>
            </a:stretch>
          </p:blipFill>
          <p:spPr bwMode="auto">
            <a:xfrm>
              <a:off x="1891870" y="5367030"/>
              <a:ext cx="173520" cy="183401"/>
            </a:xfrm>
            <a:prstGeom prst="rect">
              <a:avLst/>
            </a:prstGeom>
            <a:noFill/>
          </p:spPr>
        </p:pic>
        <p:pic>
          <p:nvPicPr>
            <p:cNvPr id="350" name="Picture 30" descr="WisconsinBadgers4"/>
            <p:cNvPicPr>
              <a:picLocks noChangeAspect="1" noChangeArrowheads="1"/>
            </p:cNvPicPr>
            <p:nvPr/>
          </p:nvPicPr>
          <p:blipFill>
            <a:blip r:embed="rId47" cstate="screen"/>
            <a:srcRect/>
            <a:stretch>
              <a:fillRect/>
            </a:stretch>
          </p:blipFill>
          <p:spPr bwMode="auto">
            <a:xfrm>
              <a:off x="2217411" y="5033750"/>
              <a:ext cx="190411" cy="228545"/>
            </a:xfrm>
            <a:prstGeom prst="rect">
              <a:avLst/>
            </a:prstGeom>
            <a:noFill/>
          </p:spPr>
        </p:pic>
        <p:pic>
          <p:nvPicPr>
            <p:cNvPr id="351" name="Picture 31" descr="FloridaGators3"/>
            <p:cNvPicPr>
              <a:picLocks noChangeAspect="1" noChangeArrowheads="1"/>
            </p:cNvPicPr>
            <p:nvPr/>
          </p:nvPicPr>
          <p:blipFill>
            <a:blip r:embed="rId48" cstate="screen"/>
            <a:srcRect/>
            <a:stretch>
              <a:fillRect/>
            </a:stretch>
          </p:blipFill>
          <p:spPr bwMode="auto">
            <a:xfrm>
              <a:off x="2555236" y="5383255"/>
              <a:ext cx="274099" cy="150953"/>
            </a:xfrm>
            <a:prstGeom prst="rect">
              <a:avLst/>
            </a:prstGeom>
            <a:noFill/>
          </p:spPr>
        </p:pic>
        <p:pic>
          <p:nvPicPr>
            <p:cNvPr id="352" name="Picture 40" descr="MarylandTerrapins3"/>
            <p:cNvPicPr>
              <a:picLocks noChangeAspect="1" noChangeArrowheads="1"/>
            </p:cNvPicPr>
            <p:nvPr/>
          </p:nvPicPr>
          <p:blipFill>
            <a:blip r:embed="rId49" cstate="screen"/>
            <a:srcRect/>
            <a:stretch>
              <a:fillRect/>
            </a:stretch>
          </p:blipFill>
          <p:spPr bwMode="auto">
            <a:xfrm>
              <a:off x="1827376" y="5048563"/>
              <a:ext cx="248762" cy="198919"/>
            </a:xfrm>
            <a:prstGeom prst="rect">
              <a:avLst/>
            </a:prstGeom>
            <a:noFill/>
          </p:spPr>
        </p:pic>
        <p:pic>
          <p:nvPicPr>
            <p:cNvPr id="353" name="Picture 45" descr="YaleBulldogs2"/>
            <p:cNvPicPr>
              <a:picLocks noChangeAspect="1" noChangeArrowheads="1"/>
            </p:cNvPicPr>
            <p:nvPr/>
          </p:nvPicPr>
          <p:blipFill>
            <a:blip r:embed="rId50" cstate="screen"/>
            <a:srcRect/>
            <a:stretch>
              <a:fillRect/>
            </a:stretch>
          </p:blipFill>
          <p:spPr bwMode="auto">
            <a:xfrm>
              <a:off x="2186699" y="5369499"/>
              <a:ext cx="198856" cy="178463"/>
            </a:xfrm>
            <a:prstGeom prst="rect">
              <a:avLst/>
            </a:prstGeom>
            <a:noFill/>
          </p:spPr>
        </p:pic>
        <p:pic>
          <p:nvPicPr>
            <p:cNvPr id="354" name="Picture 47" descr="ArmyBlackKnights3"/>
            <p:cNvPicPr>
              <a:picLocks noChangeAspect="1" noChangeArrowheads="1"/>
            </p:cNvPicPr>
            <p:nvPr/>
          </p:nvPicPr>
          <p:blipFill>
            <a:blip r:embed="rId51" cstate="screen"/>
            <a:srcRect/>
            <a:stretch>
              <a:fillRect/>
            </a:stretch>
          </p:blipFill>
          <p:spPr bwMode="auto">
            <a:xfrm>
              <a:off x="2592089" y="5640290"/>
              <a:ext cx="247995" cy="157301"/>
            </a:xfrm>
            <a:prstGeom prst="rect">
              <a:avLst/>
            </a:prstGeom>
            <a:noFill/>
          </p:spPr>
        </p:pic>
        <p:pic>
          <p:nvPicPr>
            <p:cNvPr id="355" name="Picture 51" descr="About this site">
              <a:hlinkClick r:id="rId52"/>
            </p:cNvPr>
            <p:cNvPicPr>
              <a:picLocks noChangeAspect="1" noChangeArrowheads="1"/>
            </p:cNvPicPr>
            <p:nvPr/>
          </p:nvPicPr>
          <p:blipFill>
            <a:blip r:embed="rId53" cstate="screen"/>
            <a:srcRect/>
            <a:stretch>
              <a:fillRect/>
            </a:stretch>
          </p:blipFill>
          <p:spPr bwMode="auto">
            <a:xfrm>
              <a:off x="2223553" y="4170343"/>
              <a:ext cx="317095" cy="145310"/>
            </a:xfrm>
            <a:prstGeom prst="rect">
              <a:avLst/>
            </a:prstGeom>
            <a:noFill/>
          </p:spPr>
        </p:pic>
        <p:pic>
          <p:nvPicPr>
            <p:cNvPr id="356" name="Picture 54"/>
            <p:cNvPicPr>
              <a:picLocks noChangeAspect="1" noChangeArrowheads="1"/>
            </p:cNvPicPr>
            <p:nvPr/>
          </p:nvPicPr>
          <p:blipFill>
            <a:blip r:embed="rId54" cstate="screen"/>
            <a:srcRect/>
            <a:stretch>
              <a:fillRect/>
            </a:stretch>
          </p:blipFill>
          <p:spPr bwMode="auto">
            <a:xfrm>
              <a:off x="762000" y="4114801"/>
              <a:ext cx="400783" cy="313897"/>
            </a:xfrm>
            <a:prstGeom prst="rect">
              <a:avLst/>
            </a:prstGeom>
            <a:noFill/>
          </p:spPr>
        </p:pic>
        <p:pic>
          <p:nvPicPr>
            <p:cNvPr id="104450" name="Picture 2"/>
            <p:cNvPicPr>
              <a:picLocks noChangeAspect="1" noChangeArrowheads="1"/>
            </p:cNvPicPr>
            <p:nvPr/>
          </p:nvPicPr>
          <p:blipFill>
            <a:blip r:embed="rId55" cstate="screen"/>
            <a:srcRect/>
            <a:stretch>
              <a:fillRect/>
            </a:stretch>
          </p:blipFill>
          <p:spPr bwMode="auto">
            <a:xfrm>
              <a:off x="3010256" y="4805714"/>
              <a:ext cx="117505" cy="640534"/>
            </a:xfrm>
            <a:prstGeom prst="rect">
              <a:avLst/>
            </a:prstGeom>
            <a:noFill/>
            <a:ln w="9525">
              <a:noFill/>
              <a:miter lim="800000"/>
              <a:headEnd/>
              <a:tailEnd/>
            </a:ln>
            <a:effectLst/>
          </p:spPr>
        </p:pic>
        <p:pic>
          <p:nvPicPr>
            <p:cNvPr id="104452" name="Picture 4" descr="File:RoseSeal.png">
              <a:hlinkClick r:id="rId56"/>
            </p:cNvPr>
            <p:cNvPicPr>
              <a:picLocks noChangeAspect="1" noChangeArrowheads="1"/>
            </p:cNvPicPr>
            <p:nvPr/>
          </p:nvPicPr>
          <p:blipFill>
            <a:blip r:embed="rId57" cstate="screen"/>
            <a:srcRect/>
            <a:stretch>
              <a:fillRect/>
            </a:stretch>
          </p:blipFill>
          <p:spPr bwMode="auto">
            <a:xfrm>
              <a:off x="3237432" y="5611780"/>
              <a:ext cx="203675" cy="187122"/>
            </a:xfrm>
            <a:prstGeom prst="rect">
              <a:avLst/>
            </a:prstGeom>
            <a:noFill/>
          </p:spPr>
        </p:pic>
      </p:grpSp>
      <p:pic>
        <p:nvPicPr>
          <p:cNvPr id="191489" name="Picture 1"/>
          <p:cNvPicPr>
            <a:picLocks noChangeAspect="1" noChangeArrowheads="1"/>
          </p:cNvPicPr>
          <p:nvPr/>
        </p:nvPicPr>
        <p:blipFill>
          <a:blip r:embed="rId58" cstate="screen"/>
          <a:srcRect/>
          <a:stretch>
            <a:fillRect/>
          </a:stretch>
        </p:blipFill>
        <p:spPr bwMode="auto">
          <a:xfrm>
            <a:off x="304800" y="1808524"/>
            <a:ext cx="4267200" cy="2153876"/>
          </a:xfrm>
          <a:prstGeom prst="rect">
            <a:avLst/>
          </a:prstGeom>
          <a:noFill/>
          <a:ln w="9525">
            <a:noFill/>
            <a:miter lim="800000"/>
            <a:headEnd/>
            <a:tailEnd/>
          </a:ln>
          <a:effectLst/>
        </p:spPr>
      </p:pic>
      <p:grpSp>
        <p:nvGrpSpPr>
          <p:cNvPr id="3" name="Group 182"/>
          <p:cNvGrpSpPr/>
          <p:nvPr/>
        </p:nvGrpSpPr>
        <p:grpSpPr>
          <a:xfrm>
            <a:off x="228600" y="1752600"/>
            <a:ext cx="8642969" cy="4038600"/>
            <a:chOff x="228600" y="1752600"/>
            <a:chExt cx="8642969" cy="4038600"/>
          </a:xfrm>
        </p:grpSpPr>
        <p:grpSp>
          <p:nvGrpSpPr>
            <p:cNvPr id="4" name="Group 105"/>
            <p:cNvGrpSpPr/>
            <p:nvPr/>
          </p:nvGrpSpPr>
          <p:grpSpPr>
            <a:xfrm>
              <a:off x="4648200" y="1752600"/>
              <a:ext cx="4223369" cy="3435275"/>
              <a:chOff x="1428750" y="785813"/>
              <a:chExt cx="5857875" cy="5143500"/>
            </a:xfrm>
          </p:grpSpPr>
          <p:grpSp>
            <p:nvGrpSpPr>
              <p:cNvPr id="5" name="Group 91"/>
              <p:cNvGrpSpPr>
                <a:grpSpLocks/>
              </p:cNvGrpSpPr>
              <p:nvPr/>
            </p:nvGrpSpPr>
            <p:grpSpPr bwMode="auto">
              <a:xfrm>
                <a:off x="1428755" y="785814"/>
                <a:ext cx="5857881" cy="5143498"/>
                <a:chOff x="1312" y="1242"/>
                <a:chExt cx="2507" cy="1860"/>
              </a:xfrm>
              <a:solidFill>
                <a:srgbClr val="92D050"/>
              </a:solidFill>
              <a:effectLst>
                <a:outerShdw blurRad="50800" dist="88900" dir="2700000" algn="tl" rotWithShape="0">
                  <a:prstClr val="black">
                    <a:alpha val="40000"/>
                  </a:prstClr>
                </a:outerShdw>
              </a:effectLst>
            </p:grpSpPr>
            <p:sp>
              <p:nvSpPr>
                <p:cNvPr id="149" name="Freeform 3"/>
                <p:cNvSpPr>
                  <a:spLocks/>
                </p:cNvSpPr>
                <p:nvPr/>
              </p:nvSpPr>
              <p:spPr bwMode="auto">
                <a:xfrm>
                  <a:off x="3146" y="2053"/>
                  <a:ext cx="322" cy="195"/>
                </a:xfrm>
                <a:custGeom>
                  <a:avLst/>
                  <a:gdLst>
                    <a:gd name="T0" fmla="*/ 121 w 549"/>
                    <a:gd name="T1" fmla="*/ 365 h 378"/>
                    <a:gd name="T2" fmla="*/ 125 w 549"/>
                    <a:gd name="T3" fmla="*/ 343 h 378"/>
                    <a:gd name="T4" fmla="*/ 145 w 549"/>
                    <a:gd name="T5" fmla="*/ 334 h 378"/>
                    <a:gd name="T6" fmla="*/ 180 w 549"/>
                    <a:gd name="T7" fmla="*/ 365 h 378"/>
                    <a:gd name="T8" fmla="*/ 191 w 549"/>
                    <a:gd name="T9" fmla="*/ 365 h 378"/>
                    <a:gd name="T10" fmla="*/ 224 w 549"/>
                    <a:gd name="T11" fmla="*/ 360 h 378"/>
                    <a:gd name="T12" fmla="*/ 243 w 549"/>
                    <a:gd name="T13" fmla="*/ 345 h 378"/>
                    <a:gd name="T14" fmla="*/ 269 w 549"/>
                    <a:gd name="T15" fmla="*/ 367 h 378"/>
                    <a:gd name="T16" fmla="*/ 281 w 549"/>
                    <a:gd name="T17" fmla="*/ 348 h 378"/>
                    <a:gd name="T18" fmla="*/ 283 w 549"/>
                    <a:gd name="T19" fmla="*/ 336 h 378"/>
                    <a:gd name="T20" fmla="*/ 305 w 549"/>
                    <a:gd name="T21" fmla="*/ 324 h 378"/>
                    <a:gd name="T22" fmla="*/ 311 w 549"/>
                    <a:gd name="T23" fmla="*/ 297 h 378"/>
                    <a:gd name="T24" fmla="*/ 334 w 549"/>
                    <a:gd name="T25" fmla="*/ 293 h 378"/>
                    <a:gd name="T26" fmla="*/ 394 w 549"/>
                    <a:gd name="T27" fmla="*/ 189 h 378"/>
                    <a:gd name="T28" fmla="*/ 384 w 549"/>
                    <a:gd name="T29" fmla="*/ 172 h 378"/>
                    <a:gd name="T30" fmla="*/ 394 w 549"/>
                    <a:gd name="T31" fmla="*/ 160 h 378"/>
                    <a:gd name="T32" fmla="*/ 408 w 549"/>
                    <a:gd name="T33" fmla="*/ 165 h 378"/>
                    <a:gd name="T34" fmla="*/ 427 w 549"/>
                    <a:gd name="T35" fmla="*/ 154 h 378"/>
                    <a:gd name="T36" fmla="*/ 439 w 549"/>
                    <a:gd name="T37" fmla="*/ 129 h 378"/>
                    <a:gd name="T38" fmla="*/ 489 w 549"/>
                    <a:gd name="T39" fmla="*/ 83 h 378"/>
                    <a:gd name="T40" fmla="*/ 528 w 549"/>
                    <a:gd name="T41" fmla="*/ 70 h 378"/>
                    <a:gd name="T42" fmla="*/ 548 w 549"/>
                    <a:gd name="T43" fmla="*/ 52 h 378"/>
                    <a:gd name="T44" fmla="*/ 542 w 549"/>
                    <a:gd name="T45" fmla="*/ 16 h 378"/>
                    <a:gd name="T46" fmla="*/ 515 w 549"/>
                    <a:gd name="T47" fmla="*/ 13 h 378"/>
                    <a:gd name="T48" fmla="*/ 456 w 549"/>
                    <a:gd name="T49" fmla="*/ 19 h 378"/>
                    <a:gd name="T50" fmla="*/ 415 w 549"/>
                    <a:gd name="T51" fmla="*/ 0 h 378"/>
                    <a:gd name="T52" fmla="*/ 390 w 549"/>
                    <a:gd name="T53" fmla="*/ 4 h 378"/>
                    <a:gd name="T54" fmla="*/ 329 w 549"/>
                    <a:gd name="T55" fmla="*/ 83 h 378"/>
                    <a:gd name="T56" fmla="*/ 311 w 549"/>
                    <a:gd name="T57" fmla="*/ 95 h 378"/>
                    <a:gd name="T58" fmla="*/ 272 w 549"/>
                    <a:gd name="T59" fmla="*/ 77 h 378"/>
                    <a:gd name="T60" fmla="*/ 269 w 549"/>
                    <a:gd name="T61" fmla="*/ 57 h 378"/>
                    <a:gd name="T62" fmla="*/ 260 w 549"/>
                    <a:gd name="T63" fmla="*/ 21 h 378"/>
                    <a:gd name="T64" fmla="*/ 239 w 549"/>
                    <a:gd name="T65" fmla="*/ 9 h 378"/>
                    <a:gd name="T66" fmla="*/ 204 w 549"/>
                    <a:gd name="T67" fmla="*/ 17 h 378"/>
                    <a:gd name="T68" fmla="*/ 181 w 549"/>
                    <a:gd name="T69" fmla="*/ 2 h 378"/>
                    <a:gd name="T70" fmla="*/ 149 w 549"/>
                    <a:gd name="T71" fmla="*/ 43 h 378"/>
                    <a:gd name="T72" fmla="*/ 114 w 549"/>
                    <a:gd name="T73" fmla="*/ 52 h 378"/>
                    <a:gd name="T74" fmla="*/ 66 w 549"/>
                    <a:gd name="T75" fmla="*/ 96 h 378"/>
                    <a:gd name="T76" fmla="*/ 13 w 549"/>
                    <a:gd name="T77" fmla="*/ 194 h 378"/>
                    <a:gd name="T78" fmla="*/ 26 w 549"/>
                    <a:gd name="T79" fmla="*/ 220 h 378"/>
                    <a:gd name="T80" fmla="*/ 25 w 549"/>
                    <a:gd name="T81" fmla="*/ 231 h 378"/>
                    <a:gd name="T82" fmla="*/ 25 w 549"/>
                    <a:gd name="T83" fmla="*/ 244 h 378"/>
                    <a:gd name="T84" fmla="*/ 30 w 549"/>
                    <a:gd name="T85" fmla="*/ 255 h 378"/>
                    <a:gd name="T86" fmla="*/ 49 w 549"/>
                    <a:gd name="T87" fmla="*/ 242 h 378"/>
                    <a:gd name="T88" fmla="*/ 76 w 549"/>
                    <a:gd name="T89" fmla="*/ 235 h 378"/>
                    <a:gd name="T90" fmla="*/ 0 w 549"/>
                    <a:gd name="T91" fmla="*/ 321 h 378"/>
                    <a:gd name="T92" fmla="*/ 0 w 549"/>
                    <a:gd name="T93" fmla="*/ 341 h 378"/>
                    <a:gd name="T94" fmla="*/ 16 w 549"/>
                    <a:gd name="T95" fmla="*/ 345 h 378"/>
                    <a:gd name="T96" fmla="*/ 50 w 549"/>
                    <a:gd name="T97" fmla="*/ 377 h 378"/>
                    <a:gd name="T98" fmla="*/ 105 w 549"/>
                    <a:gd name="T99" fmla="*/ 370 h 378"/>
                    <a:gd name="T100" fmla="*/ 121 w 549"/>
                    <a:gd name="T101" fmla="*/ 365 h 378"/>
                    <a:gd name="T102" fmla="*/ 121 w 549"/>
                    <a:gd name="T103" fmla="*/ 365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0" name="Freeform 4"/>
                <p:cNvSpPr>
                  <a:spLocks/>
                </p:cNvSpPr>
                <p:nvPr/>
              </p:nvSpPr>
              <p:spPr bwMode="auto">
                <a:xfrm>
                  <a:off x="3263" y="2544"/>
                  <a:ext cx="216" cy="241"/>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1" name="Freeform 5"/>
                <p:cNvSpPr>
                  <a:spLocks/>
                </p:cNvSpPr>
                <p:nvPr/>
              </p:nvSpPr>
              <p:spPr bwMode="auto">
                <a:xfrm>
                  <a:off x="3179" y="2857"/>
                  <a:ext cx="42" cy="25"/>
                </a:xfrm>
                <a:custGeom>
                  <a:avLst/>
                  <a:gdLst>
                    <a:gd name="T0" fmla="*/ 6 w 72"/>
                    <a:gd name="T1" fmla="*/ 14 h 50"/>
                    <a:gd name="T2" fmla="*/ 30 w 72"/>
                    <a:gd name="T3" fmla="*/ 21 h 50"/>
                    <a:gd name="T4" fmla="*/ 59 w 72"/>
                    <a:gd name="T5" fmla="*/ 0 h 50"/>
                    <a:gd name="T6" fmla="*/ 71 w 72"/>
                    <a:gd name="T7" fmla="*/ 36 h 50"/>
                    <a:gd name="T8" fmla="*/ 42 w 72"/>
                    <a:gd name="T9" fmla="*/ 49 h 50"/>
                    <a:gd name="T10" fmla="*/ 6 w 72"/>
                    <a:gd name="T11" fmla="*/ 47 h 50"/>
                    <a:gd name="T12" fmla="*/ 0 w 72"/>
                    <a:gd name="T13" fmla="*/ 21 h 50"/>
                    <a:gd name="T14" fmla="*/ 6 w 72"/>
                    <a:gd name="T15" fmla="*/ 14 h 50"/>
                    <a:gd name="T16" fmla="*/ 6 w 72"/>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2" name="Freeform 6"/>
                <p:cNvSpPr>
                  <a:spLocks/>
                </p:cNvSpPr>
                <p:nvPr/>
              </p:nvSpPr>
              <p:spPr bwMode="auto">
                <a:xfrm>
                  <a:off x="3501" y="2666"/>
                  <a:ext cx="76" cy="174"/>
                </a:xfrm>
                <a:custGeom>
                  <a:avLst/>
                  <a:gdLst>
                    <a:gd name="T0" fmla="*/ 128 w 129"/>
                    <a:gd name="T1" fmla="*/ 92 h 338"/>
                    <a:gd name="T2" fmla="*/ 101 w 129"/>
                    <a:gd name="T3" fmla="*/ 239 h 338"/>
                    <a:gd name="T4" fmla="*/ 89 w 129"/>
                    <a:gd name="T5" fmla="*/ 286 h 338"/>
                    <a:gd name="T6" fmla="*/ 89 w 129"/>
                    <a:gd name="T7" fmla="*/ 325 h 338"/>
                    <a:gd name="T8" fmla="*/ 78 w 129"/>
                    <a:gd name="T9" fmla="*/ 337 h 338"/>
                    <a:gd name="T10" fmla="*/ 52 w 129"/>
                    <a:gd name="T11" fmla="*/ 296 h 338"/>
                    <a:gd name="T12" fmla="*/ 23 w 129"/>
                    <a:gd name="T13" fmla="*/ 274 h 338"/>
                    <a:gd name="T14" fmla="*/ 0 w 129"/>
                    <a:gd name="T15" fmla="*/ 209 h 338"/>
                    <a:gd name="T16" fmla="*/ 2 w 129"/>
                    <a:gd name="T17" fmla="*/ 149 h 338"/>
                    <a:gd name="T18" fmla="*/ 44 w 129"/>
                    <a:gd name="T19" fmla="*/ 41 h 338"/>
                    <a:gd name="T20" fmla="*/ 91 w 129"/>
                    <a:gd name="T21" fmla="*/ 0 h 338"/>
                    <a:gd name="T22" fmla="*/ 121 w 129"/>
                    <a:gd name="T23" fmla="*/ 14 h 338"/>
                    <a:gd name="T24" fmla="*/ 128 w 129"/>
                    <a:gd name="T25" fmla="*/ 92 h 338"/>
                    <a:gd name="T26" fmla="*/ 128 w 129"/>
                    <a:gd name="T27" fmla="*/ 92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3" name="Freeform 7"/>
                <p:cNvSpPr>
                  <a:spLocks/>
                </p:cNvSpPr>
                <p:nvPr/>
              </p:nvSpPr>
              <p:spPr bwMode="auto">
                <a:xfrm>
                  <a:off x="2963" y="2711"/>
                  <a:ext cx="379" cy="282"/>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4" name="Freeform 8"/>
                <p:cNvSpPr>
                  <a:spLocks/>
                </p:cNvSpPr>
                <p:nvPr/>
              </p:nvSpPr>
              <p:spPr bwMode="auto">
                <a:xfrm>
                  <a:off x="2676" y="2684"/>
                  <a:ext cx="395" cy="251"/>
                </a:xfrm>
                <a:custGeom>
                  <a:avLst/>
                  <a:gdLst>
                    <a:gd name="T0" fmla="*/ 30 w 673"/>
                    <a:gd name="T1" fmla="*/ 189 h 490"/>
                    <a:gd name="T2" fmla="*/ 74 w 673"/>
                    <a:gd name="T3" fmla="*/ 170 h 490"/>
                    <a:gd name="T4" fmla="*/ 145 w 673"/>
                    <a:gd name="T5" fmla="*/ 187 h 490"/>
                    <a:gd name="T6" fmla="*/ 157 w 673"/>
                    <a:gd name="T7" fmla="*/ 156 h 490"/>
                    <a:gd name="T8" fmla="*/ 256 w 673"/>
                    <a:gd name="T9" fmla="*/ 119 h 490"/>
                    <a:gd name="T10" fmla="*/ 334 w 673"/>
                    <a:gd name="T11" fmla="*/ 97 h 490"/>
                    <a:gd name="T12" fmla="*/ 368 w 673"/>
                    <a:gd name="T13" fmla="*/ 105 h 490"/>
                    <a:gd name="T14" fmla="*/ 394 w 673"/>
                    <a:gd name="T15" fmla="*/ 86 h 490"/>
                    <a:gd name="T16" fmla="*/ 405 w 673"/>
                    <a:gd name="T17" fmla="*/ 66 h 490"/>
                    <a:gd name="T18" fmla="*/ 437 w 673"/>
                    <a:gd name="T19" fmla="*/ 42 h 490"/>
                    <a:gd name="T20" fmla="*/ 482 w 673"/>
                    <a:gd name="T21" fmla="*/ 18 h 490"/>
                    <a:gd name="T22" fmla="*/ 499 w 673"/>
                    <a:gd name="T23" fmla="*/ 40 h 490"/>
                    <a:gd name="T24" fmla="*/ 542 w 673"/>
                    <a:gd name="T25" fmla="*/ 9 h 490"/>
                    <a:gd name="T26" fmla="*/ 587 w 673"/>
                    <a:gd name="T27" fmla="*/ 9 h 490"/>
                    <a:gd name="T28" fmla="*/ 609 w 673"/>
                    <a:gd name="T29" fmla="*/ 44 h 490"/>
                    <a:gd name="T30" fmla="*/ 582 w 673"/>
                    <a:gd name="T31" fmla="*/ 108 h 490"/>
                    <a:gd name="T32" fmla="*/ 582 w 673"/>
                    <a:gd name="T33" fmla="*/ 136 h 490"/>
                    <a:gd name="T34" fmla="*/ 626 w 673"/>
                    <a:gd name="T35" fmla="*/ 158 h 490"/>
                    <a:gd name="T36" fmla="*/ 659 w 673"/>
                    <a:gd name="T37" fmla="*/ 148 h 490"/>
                    <a:gd name="T38" fmla="*/ 659 w 673"/>
                    <a:gd name="T39" fmla="*/ 209 h 490"/>
                    <a:gd name="T40" fmla="*/ 621 w 673"/>
                    <a:gd name="T41" fmla="*/ 280 h 490"/>
                    <a:gd name="T42" fmla="*/ 573 w 673"/>
                    <a:gd name="T43" fmla="*/ 372 h 490"/>
                    <a:gd name="T44" fmla="*/ 540 w 673"/>
                    <a:gd name="T45" fmla="*/ 418 h 490"/>
                    <a:gd name="T46" fmla="*/ 514 w 673"/>
                    <a:gd name="T47" fmla="*/ 445 h 490"/>
                    <a:gd name="T48" fmla="*/ 435 w 673"/>
                    <a:gd name="T49" fmla="*/ 489 h 490"/>
                    <a:gd name="T50" fmla="*/ 374 w 673"/>
                    <a:gd name="T51" fmla="*/ 454 h 490"/>
                    <a:gd name="T52" fmla="*/ 310 w 673"/>
                    <a:gd name="T53" fmla="*/ 487 h 490"/>
                    <a:gd name="T54" fmla="*/ 210 w 673"/>
                    <a:gd name="T55" fmla="*/ 449 h 490"/>
                    <a:gd name="T56" fmla="*/ 214 w 673"/>
                    <a:gd name="T57" fmla="*/ 379 h 490"/>
                    <a:gd name="T58" fmla="*/ 169 w 673"/>
                    <a:gd name="T59" fmla="*/ 363 h 490"/>
                    <a:gd name="T60" fmla="*/ 133 w 673"/>
                    <a:gd name="T61" fmla="*/ 363 h 490"/>
                    <a:gd name="T62" fmla="*/ 116 w 673"/>
                    <a:gd name="T63" fmla="*/ 312 h 490"/>
                    <a:gd name="T64" fmla="*/ 147 w 673"/>
                    <a:gd name="T65" fmla="*/ 304 h 490"/>
                    <a:gd name="T66" fmla="*/ 145 w 673"/>
                    <a:gd name="T67" fmla="*/ 260 h 490"/>
                    <a:gd name="T68" fmla="*/ 57 w 673"/>
                    <a:gd name="T69" fmla="*/ 225 h 490"/>
                    <a:gd name="T70" fmla="*/ 16 w 673"/>
                    <a:gd name="T71" fmla="*/ 225 h 490"/>
                    <a:gd name="T72" fmla="*/ 2 w 673"/>
                    <a:gd name="T73" fmla="*/ 18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5" name="Freeform 9"/>
                <p:cNvSpPr>
                  <a:spLocks/>
                </p:cNvSpPr>
                <p:nvPr/>
              </p:nvSpPr>
              <p:spPr bwMode="auto">
                <a:xfrm>
                  <a:off x="2913" y="3000"/>
                  <a:ext cx="126" cy="102"/>
                </a:xfrm>
                <a:custGeom>
                  <a:avLst/>
                  <a:gdLst>
                    <a:gd name="T0" fmla="*/ 213 w 214"/>
                    <a:gd name="T1" fmla="*/ 34 h 199"/>
                    <a:gd name="T2" fmla="*/ 174 w 214"/>
                    <a:gd name="T3" fmla="*/ 105 h 199"/>
                    <a:gd name="T4" fmla="*/ 174 w 214"/>
                    <a:gd name="T5" fmla="*/ 134 h 199"/>
                    <a:gd name="T6" fmla="*/ 95 w 214"/>
                    <a:gd name="T7" fmla="*/ 198 h 199"/>
                    <a:gd name="T8" fmla="*/ 14 w 214"/>
                    <a:gd name="T9" fmla="*/ 171 h 199"/>
                    <a:gd name="T10" fmla="*/ 0 w 214"/>
                    <a:gd name="T11" fmla="*/ 111 h 199"/>
                    <a:gd name="T12" fmla="*/ 4 w 214"/>
                    <a:gd name="T13" fmla="*/ 85 h 199"/>
                    <a:gd name="T14" fmla="*/ 47 w 214"/>
                    <a:gd name="T15" fmla="*/ 41 h 199"/>
                    <a:gd name="T16" fmla="*/ 62 w 214"/>
                    <a:gd name="T17" fmla="*/ 28 h 199"/>
                    <a:gd name="T18" fmla="*/ 135 w 214"/>
                    <a:gd name="T19" fmla="*/ 14 h 199"/>
                    <a:gd name="T20" fmla="*/ 167 w 214"/>
                    <a:gd name="T21" fmla="*/ 12 h 199"/>
                    <a:gd name="T22" fmla="*/ 178 w 214"/>
                    <a:gd name="T23" fmla="*/ 0 h 199"/>
                    <a:gd name="T24" fmla="*/ 202 w 214"/>
                    <a:gd name="T25" fmla="*/ 5 h 199"/>
                    <a:gd name="T26" fmla="*/ 213 w 214"/>
                    <a:gd name="T27" fmla="*/ 34 h 199"/>
                    <a:gd name="T28" fmla="*/ 213 w 214"/>
                    <a:gd name="T29" fmla="*/ 3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6" name="Freeform 10"/>
                <p:cNvSpPr>
                  <a:spLocks/>
                </p:cNvSpPr>
                <p:nvPr/>
              </p:nvSpPr>
              <p:spPr bwMode="auto">
                <a:xfrm>
                  <a:off x="2315" y="2550"/>
                  <a:ext cx="452" cy="415"/>
                </a:xfrm>
                <a:custGeom>
                  <a:avLst/>
                  <a:gdLst>
                    <a:gd name="T0" fmla="*/ 675 w 773"/>
                    <a:gd name="T1" fmla="*/ 125 h 806"/>
                    <a:gd name="T2" fmla="*/ 623 w 773"/>
                    <a:gd name="T3" fmla="*/ 139 h 806"/>
                    <a:gd name="T4" fmla="*/ 599 w 773"/>
                    <a:gd name="T5" fmla="*/ 99 h 806"/>
                    <a:gd name="T6" fmla="*/ 587 w 773"/>
                    <a:gd name="T7" fmla="*/ 70 h 806"/>
                    <a:gd name="T8" fmla="*/ 548 w 773"/>
                    <a:gd name="T9" fmla="*/ 72 h 806"/>
                    <a:gd name="T10" fmla="*/ 529 w 773"/>
                    <a:gd name="T11" fmla="*/ 105 h 806"/>
                    <a:gd name="T12" fmla="*/ 529 w 773"/>
                    <a:gd name="T13" fmla="*/ 141 h 806"/>
                    <a:gd name="T14" fmla="*/ 482 w 773"/>
                    <a:gd name="T15" fmla="*/ 279 h 806"/>
                    <a:gd name="T16" fmla="*/ 443 w 773"/>
                    <a:gd name="T17" fmla="*/ 289 h 806"/>
                    <a:gd name="T18" fmla="*/ 371 w 773"/>
                    <a:gd name="T19" fmla="*/ 308 h 806"/>
                    <a:gd name="T20" fmla="*/ 263 w 773"/>
                    <a:gd name="T21" fmla="*/ 139 h 806"/>
                    <a:gd name="T22" fmla="*/ 227 w 773"/>
                    <a:gd name="T23" fmla="*/ 112 h 806"/>
                    <a:gd name="T24" fmla="*/ 219 w 773"/>
                    <a:gd name="T25" fmla="*/ 72 h 806"/>
                    <a:gd name="T26" fmla="*/ 167 w 773"/>
                    <a:gd name="T27" fmla="*/ 99 h 806"/>
                    <a:gd name="T28" fmla="*/ 144 w 773"/>
                    <a:gd name="T29" fmla="*/ 0 h 806"/>
                    <a:gd name="T30" fmla="*/ 107 w 773"/>
                    <a:gd name="T31" fmla="*/ 40 h 806"/>
                    <a:gd name="T32" fmla="*/ 103 w 773"/>
                    <a:gd name="T33" fmla="*/ 101 h 806"/>
                    <a:gd name="T34" fmla="*/ 79 w 773"/>
                    <a:gd name="T35" fmla="*/ 90 h 806"/>
                    <a:gd name="T36" fmla="*/ 79 w 773"/>
                    <a:gd name="T37" fmla="*/ 163 h 806"/>
                    <a:gd name="T38" fmla="*/ 107 w 773"/>
                    <a:gd name="T39" fmla="*/ 172 h 806"/>
                    <a:gd name="T40" fmla="*/ 105 w 773"/>
                    <a:gd name="T41" fmla="*/ 329 h 806"/>
                    <a:gd name="T42" fmla="*/ 17 w 773"/>
                    <a:gd name="T43" fmla="*/ 433 h 806"/>
                    <a:gd name="T44" fmla="*/ 0 w 773"/>
                    <a:gd name="T45" fmla="*/ 460 h 806"/>
                    <a:gd name="T46" fmla="*/ 2 w 773"/>
                    <a:gd name="T47" fmla="*/ 522 h 806"/>
                    <a:gd name="T48" fmla="*/ 50 w 773"/>
                    <a:gd name="T49" fmla="*/ 515 h 806"/>
                    <a:gd name="T50" fmla="*/ 103 w 773"/>
                    <a:gd name="T51" fmla="*/ 536 h 806"/>
                    <a:gd name="T52" fmla="*/ 117 w 773"/>
                    <a:gd name="T53" fmla="*/ 590 h 806"/>
                    <a:gd name="T54" fmla="*/ 160 w 773"/>
                    <a:gd name="T55" fmla="*/ 604 h 806"/>
                    <a:gd name="T56" fmla="*/ 158 w 773"/>
                    <a:gd name="T57" fmla="*/ 638 h 806"/>
                    <a:gd name="T58" fmla="*/ 142 w 773"/>
                    <a:gd name="T59" fmla="*/ 695 h 806"/>
                    <a:gd name="T60" fmla="*/ 172 w 773"/>
                    <a:gd name="T61" fmla="*/ 708 h 806"/>
                    <a:gd name="T62" fmla="*/ 206 w 773"/>
                    <a:gd name="T63" fmla="*/ 734 h 806"/>
                    <a:gd name="T64" fmla="*/ 265 w 773"/>
                    <a:gd name="T65" fmla="*/ 772 h 806"/>
                    <a:gd name="T66" fmla="*/ 323 w 773"/>
                    <a:gd name="T67" fmla="*/ 754 h 806"/>
                    <a:gd name="T68" fmla="*/ 328 w 773"/>
                    <a:gd name="T69" fmla="*/ 792 h 806"/>
                    <a:gd name="T70" fmla="*/ 364 w 773"/>
                    <a:gd name="T71" fmla="*/ 799 h 806"/>
                    <a:gd name="T72" fmla="*/ 381 w 773"/>
                    <a:gd name="T73" fmla="*/ 796 h 806"/>
                    <a:gd name="T74" fmla="*/ 366 w 773"/>
                    <a:gd name="T75" fmla="*/ 696 h 806"/>
                    <a:gd name="T76" fmla="*/ 414 w 773"/>
                    <a:gd name="T77" fmla="*/ 677 h 806"/>
                    <a:gd name="T78" fmla="*/ 443 w 773"/>
                    <a:gd name="T79" fmla="*/ 652 h 806"/>
                    <a:gd name="T80" fmla="*/ 517 w 773"/>
                    <a:gd name="T81" fmla="*/ 650 h 806"/>
                    <a:gd name="T82" fmla="*/ 550 w 773"/>
                    <a:gd name="T83" fmla="*/ 648 h 806"/>
                    <a:gd name="T84" fmla="*/ 579 w 773"/>
                    <a:gd name="T85" fmla="*/ 669 h 806"/>
                    <a:gd name="T86" fmla="*/ 603 w 773"/>
                    <a:gd name="T87" fmla="*/ 640 h 806"/>
                    <a:gd name="T88" fmla="*/ 636 w 773"/>
                    <a:gd name="T89" fmla="*/ 642 h 806"/>
                    <a:gd name="T90" fmla="*/ 680 w 773"/>
                    <a:gd name="T91" fmla="*/ 593 h 806"/>
                    <a:gd name="T92" fmla="*/ 723 w 773"/>
                    <a:gd name="T93" fmla="*/ 602 h 806"/>
                    <a:gd name="T94" fmla="*/ 757 w 773"/>
                    <a:gd name="T95" fmla="*/ 568 h 806"/>
                    <a:gd name="T96" fmla="*/ 772 w 773"/>
                    <a:gd name="T97" fmla="*/ 534 h 806"/>
                    <a:gd name="T98" fmla="*/ 689 w 773"/>
                    <a:gd name="T99" fmla="*/ 505 h 806"/>
                    <a:gd name="T100" fmla="*/ 654 w 773"/>
                    <a:gd name="T101" fmla="*/ 483 h 806"/>
                    <a:gd name="T102" fmla="*/ 618 w 773"/>
                    <a:gd name="T103" fmla="*/ 459 h 806"/>
                    <a:gd name="T104" fmla="*/ 629 w 773"/>
                    <a:gd name="T105" fmla="*/ 392 h 806"/>
                    <a:gd name="T106" fmla="*/ 623 w 773"/>
                    <a:gd name="T107" fmla="*/ 271 h 806"/>
                    <a:gd name="T108" fmla="*/ 558 w 773"/>
                    <a:gd name="T109" fmla="*/ 274 h 806"/>
                    <a:gd name="T110" fmla="*/ 548 w 773"/>
                    <a:gd name="T111" fmla="*/ 231 h 806"/>
                    <a:gd name="T112" fmla="*/ 561 w 773"/>
                    <a:gd name="T113" fmla="*/ 187 h 806"/>
                    <a:gd name="T114" fmla="*/ 599 w 773"/>
                    <a:gd name="T115" fmla="*/ 185 h 806"/>
                    <a:gd name="T116" fmla="*/ 668 w 773"/>
                    <a:gd name="T117" fmla="*/ 185 h 806"/>
                    <a:gd name="T118" fmla="*/ 682 w 773"/>
                    <a:gd name="T119" fmla="*/ 148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7" name="Freeform 11"/>
                <p:cNvSpPr>
                  <a:spLocks/>
                </p:cNvSpPr>
                <p:nvPr/>
              </p:nvSpPr>
              <p:spPr bwMode="auto">
                <a:xfrm>
                  <a:off x="3132" y="2467"/>
                  <a:ext cx="238" cy="292"/>
                </a:xfrm>
                <a:custGeom>
                  <a:avLst/>
                  <a:gdLst>
                    <a:gd name="T0" fmla="*/ 9 w 404"/>
                    <a:gd name="T1" fmla="*/ 124 h 566"/>
                    <a:gd name="T2" fmla="*/ 35 w 404"/>
                    <a:gd name="T3" fmla="*/ 174 h 566"/>
                    <a:gd name="T4" fmla="*/ 37 w 404"/>
                    <a:gd name="T5" fmla="*/ 201 h 566"/>
                    <a:gd name="T6" fmla="*/ 23 w 404"/>
                    <a:gd name="T7" fmla="*/ 227 h 566"/>
                    <a:gd name="T8" fmla="*/ 4 w 404"/>
                    <a:gd name="T9" fmla="*/ 242 h 566"/>
                    <a:gd name="T10" fmla="*/ 0 w 404"/>
                    <a:gd name="T11" fmla="*/ 291 h 566"/>
                    <a:gd name="T12" fmla="*/ 6 w 404"/>
                    <a:gd name="T13" fmla="*/ 298 h 566"/>
                    <a:gd name="T14" fmla="*/ 18 w 404"/>
                    <a:gd name="T15" fmla="*/ 293 h 566"/>
                    <a:gd name="T16" fmla="*/ 23 w 404"/>
                    <a:gd name="T17" fmla="*/ 298 h 566"/>
                    <a:gd name="T18" fmla="*/ 23 w 404"/>
                    <a:gd name="T19" fmla="*/ 329 h 566"/>
                    <a:gd name="T20" fmla="*/ 37 w 404"/>
                    <a:gd name="T21" fmla="*/ 363 h 566"/>
                    <a:gd name="T22" fmla="*/ 52 w 404"/>
                    <a:gd name="T23" fmla="*/ 370 h 566"/>
                    <a:gd name="T24" fmla="*/ 54 w 404"/>
                    <a:gd name="T25" fmla="*/ 423 h 566"/>
                    <a:gd name="T26" fmla="*/ 46 w 404"/>
                    <a:gd name="T27" fmla="*/ 459 h 566"/>
                    <a:gd name="T28" fmla="*/ 54 w 404"/>
                    <a:gd name="T29" fmla="*/ 474 h 566"/>
                    <a:gd name="T30" fmla="*/ 71 w 404"/>
                    <a:gd name="T31" fmla="*/ 491 h 566"/>
                    <a:gd name="T32" fmla="*/ 114 w 404"/>
                    <a:gd name="T33" fmla="*/ 480 h 566"/>
                    <a:gd name="T34" fmla="*/ 123 w 404"/>
                    <a:gd name="T35" fmla="*/ 495 h 566"/>
                    <a:gd name="T36" fmla="*/ 109 w 404"/>
                    <a:gd name="T37" fmla="*/ 514 h 566"/>
                    <a:gd name="T38" fmla="*/ 87 w 404"/>
                    <a:gd name="T39" fmla="*/ 546 h 566"/>
                    <a:gd name="T40" fmla="*/ 87 w 404"/>
                    <a:gd name="T41" fmla="*/ 555 h 566"/>
                    <a:gd name="T42" fmla="*/ 100 w 404"/>
                    <a:gd name="T43" fmla="*/ 565 h 566"/>
                    <a:gd name="T44" fmla="*/ 188 w 404"/>
                    <a:gd name="T45" fmla="*/ 529 h 566"/>
                    <a:gd name="T46" fmla="*/ 219 w 404"/>
                    <a:gd name="T47" fmla="*/ 546 h 566"/>
                    <a:gd name="T48" fmla="*/ 228 w 404"/>
                    <a:gd name="T49" fmla="*/ 538 h 566"/>
                    <a:gd name="T50" fmla="*/ 219 w 404"/>
                    <a:gd name="T51" fmla="*/ 517 h 566"/>
                    <a:gd name="T52" fmla="*/ 221 w 404"/>
                    <a:gd name="T53" fmla="*/ 507 h 566"/>
                    <a:gd name="T54" fmla="*/ 234 w 404"/>
                    <a:gd name="T55" fmla="*/ 425 h 566"/>
                    <a:gd name="T56" fmla="*/ 247 w 404"/>
                    <a:gd name="T57" fmla="*/ 406 h 566"/>
                    <a:gd name="T58" fmla="*/ 254 w 404"/>
                    <a:gd name="T59" fmla="*/ 384 h 566"/>
                    <a:gd name="T60" fmla="*/ 269 w 404"/>
                    <a:gd name="T61" fmla="*/ 350 h 566"/>
                    <a:gd name="T62" fmla="*/ 260 w 404"/>
                    <a:gd name="T63" fmla="*/ 337 h 566"/>
                    <a:gd name="T64" fmla="*/ 262 w 404"/>
                    <a:gd name="T65" fmla="*/ 309 h 566"/>
                    <a:gd name="T66" fmla="*/ 300 w 404"/>
                    <a:gd name="T67" fmla="*/ 266 h 566"/>
                    <a:gd name="T68" fmla="*/ 297 w 404"/>
                    <a:gd name="T69" fmla="*/ 238 h 566"/>
                    <a:gd name="T70" fmla="*/ 321 w 404"/>
                    <a:gd name="T71" fmla="*/ 196 h 566"/>
                    <a:gd name="T72" fmla="*/ 345 w 404"/>
                    <a:gd name="T73" fmla="*/ 203 h 566"/>
                    <a:gd name="T74" fmla="*/ 393 w 404"/>
                    <a:gd name="T75" fmla="*/ 168 h 566"/>
                    <a:gd name="T76" fmla="*/ 403 w 404"/>
                    <a:gd name="T77" fmla="*/ 150 h 566"/>
                    <a:gd name="T78" fmla="*/ 372 w 404"/>
                    <a:gd name="T79" fmla="*/ 93 h 566"/>
                    <a:gd name="T80" fmla="*/ 352 w 404"/>
                    <a:gd name="T81" fmla="*/ 64 h 566"/>
                    <a:gd name="T82" fmla="*/ 367 w 404"/>
                    <a:gd name="T83" fmla="*/ 50 h 566"/>
                    <a:gd name="T84" fmla="*/ 348 w 404"/>
                    <a:gd name="T85" fmla="*/ 33 h 566"/>
                    <a:gd name="T86" fmla="*/ 302 w 404"/>
                    <a:gd name="T87" fmla="*/ 33 h 566"/>
                    <a:gd name="T88" fmla="*/ 281 w 404"/>
                    <a:gd name="T89" fmla="*/ 11 h 566"/>
                    <a:gd name="T90" fmla="*/ 245 w 404"/>
                    <a:gd name="T91" fmla="*/ 48 h 566"/>
                    <a:gd name="T92" fmla="*/ 231 w 404"/>
                    <a:gd name="T93" fmla="*/ 42 h 566"/>
                    <a:gd name="T94" fmla="*/ 247 w 404"/>
                    <a:gd name="T95" fmla="*/ 13 h 566"/>
                    <a:gd name="T96" fmla="*/ 245 w 404"/>
                    <a:gd name="T97" fmla="*/ 4 h 566"/>
                    <a:gd name="T98" fmla="*/ 231 w 404"/>
                    <a:gd name="T99" fmla="*/ 0 h 566"/>
                    <a:gd name="T100" fmla="*/ 188 w 404"/>
                    <a:gd name="T101" fmla="*/ 24 h 566"/>
                    <a:gd name="T102" fmla="*/ 152 w 404"/>
                    <a:gd name="T103" fmla="*/ 35 h 566"/>
                    <a:gd name="T104" fmla="*/ 124 w 404"/>
                    <a:gd name="T105" fmla="*/ 33 h 566"/>
                    <a:gd name="T106" fmla="*/ 63 w 404"/>
                    <a:gd name="T107" fmla="*/ 90 h 566"/>
                    <a:gd name="T108" fmla="*/ 30 w 404"/>
                    <a:gd name="T109" fmla="*/ 101 h 566"/>
                    <a:gd name="T110" fmla="*/ 9 w 404"/>
                    <a:gd name="T111" fmla="*/ 124 h 566"/>
                    <a:gd name="T112" fmla="*/ 9 w 404"/>
                    <a:gd name="T113" fmla="*/ 124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8" name="Freeform 12"/>
                <p:cNvSpPr>
                  <a:spLocks/>
                </p:cNvSpPr>
                <p:nvPr/>
              </p:nvSpPr>
              <p:spPr bwMode="auto">
                <a:xfrm>
                  <a:off x="2893" y="2495"/>
                  <a:ext cx="273" cy="271"/>
                </a:xfrm>
                <a:custGeom>
                  <a:avLst/>
                  <a:gdLst>
                    <a:gd name="T0" fmla="*/ 398 w 465"/>
                    <a:gd name="T1" fmla="*/ 64 h 524"/>
                    <a:gd name="T2" fmla="*/ 389 w 465"/>
                    <a:gd name="T3" fmla="*/ 19 h 524"/>
                    <a:gd name="T4" fmla="*/ 356 w 465"/>
                    <a:gd name="T5" fmla="*/ 26 h 524"/>
                    <a:gd name="T6" fmla="*/ 330 w 465"/>
                    <a:gd name="T7" fmla="*/ 42 h 524"/>
                    <a:gd name="T8" fmla="*/ 306 w 465"/>
                    <a:gd name="T9" fmla="*/ 24 h 524"/>
                    <a:gd name="T10" fmla="*/ 262 w 465"/>
                    <a:gd name="T11" fmla="*/ 31 h 524"/>
                    <a:gd name="T12" fmla="*/ 126 w 465"/>
                    <a:gd name="T13" fmla="*/ 0 h 524"/>
                    <a:gd name="T14" fmla="*/ 136 w 465"/>
                    <a:gd name="T15" fmla="*/ 35 h 524"/>
                    <a:gd name="T16" fmla="*/ 74 w 465"/>
                    <a:gd name="T17" fmla="*/ 35 h 524"/>
                    <a:gd name="T18" fmla="*/ 21 w 465"/>
                    <a:gd name="T19" fmla="*/ 99 h 524"/>
                    <a:gd name="T20" fmla="*/ 43 w 465"/>
                    <a:gd name="T21" fmla="*/ 249 h 524"/>
                    <a:gd name="T22" fmla="*/ 4 w 465"/>
                    <a:gd name="T23" fmla="*/ 305 h 524"/>
                    <a:gd name="T24" fmla="*/ 57 w 465"/>
                    <a:gd name="T25" fmla="*/ 311 h 524"/>
                    <a:gd name="T26" fmla="*/ 67 w 465"/>
                    <a:gd name="T27" fmla="*/ 406 h 524"/>
                    <a:gd name="T28" fmla="*/ 112 w 465"/>
                    <a:gd name="T29" fmla="*/ 382 h 524"/>
                    <a:gd name="T30" fmla="*/ 129 w 465"/>
                    <a:gd name="T31" fmla="*/ 404 h 524"/>
                    <a:gd name="T32" fmla="*/ 172 w 465"/>
                    <a:gd name="T33" fmla="*/ 373 h 524"/>
                    <a:gd name="T34" fmla="*/ 217 w 465"/>
                    <a:gd name="T35" fmla="*/ 373 h 524"/>
                    <a:gd name="T36" fmla="*/ 238 w 465"/>
                    <a:gd name="T37" fmla="*/ 408 h 524"/>
                    <a:gd name="T38" fmla="*/ 212 w 465"/>
                    <a:gd name="T39" fmla="*/ 472 h 524"/>
                    <a:gd name="T40" fmla="*/ 212 w 465"/>
                    <a:gd name="T41" fmla="*/ 501 h 524"/>
                    <a:gd name="T42" fmla="*/ 256 w 465"/>
                    <a:gd name="T43" fmla="*/ 523 h 524"/>
                    <a:gd name="T44" fmla="*/ 289 w 465"/>
                    <a:gd name="T45" fmla="*/ 512 h 524"/>
                    <a:gd name="T46" fmla="*/ 306 w 465"/>
                    <a:gd name="T47" fmla="*/ 472 h 524"/>
                    <a:gd name="T48" fmla="*/ 337 w 465"/>
                    <a:gd name="T49" fmla="*/ 465 h 524"/>
                    <a:gd name="T50" fmla="*/ 380 w 465"/>
                    <a:gd name="T51" fmla="*/ 470 h 524"/>
                    <a:gd name="T52" fmla="*/ 374 w 465"/>
                    <a:gd name="T53" fmla="*/ 443 h 524"/>
                    <a:gd name="T54" fmla="*/ 440 w 465"/>
                    <a:gd name="T55" fmla="*/ 435 h 524"/>
                    <a:gd name="T56" fmla="*/ 456 w 465"/>
                    <a:gd name="T57" fmla="*/ 404 h 524"/>
                    <a:gd name="T58" fmla="*/ 461 w 465"/>
                    <a:gd name="T59" fmla="*/ 315 h 524"/>
                    <a:gd name="T60" fmla="*/ 433 w 465"/>
                    <a:gd name="T61" fmla="*/ 274 h 524"/>
                    <a:gd name="T62" fmla="*/ 427 w 465"/>
                    <a:gd name="T63" fmla="*/ 238 h 524"/>
                    <a:gd name="T64" fmla="*/ 409 w 465"/>
                    <a:gd name="T65" fmla="*/ 236 h 524"/>
                    <a:gd name="T66" fmla="*/ 433 w 465"/>
                    <a:gd name="T67" fmla="*/ 172 h 524"/>
                    <a:gd name="T68" fmla="*/ 444 w 465"/>
                    <a:gd name="T69" fmla="*/ 119 h 524"/>
                    <a:gd name="T70" fmla="*/ 418 w 465"/>
                    <a:gd name="T71" fmla="*/ 69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59" name="Freeform 13"/>
                <p:cNvSpPr>
                  <a:spLocks/>
                </p:cNvSpPr>
                <p:nvPr/>
              </p:nvSpPr>
              <p:spPr bwMode="auto">
                <a:xfrm>
                  <a:off x="2629" y="2548"/>
                  <a:ext cx="303" cy="237"/>
                </a:xfrm>
                <a:custGeom>
                  <a:avLst/>
                  <a:gdLst>
                    <a:gd name="T0" fmla="*/ 145 w 520"/>
                    <a:gd name="T1" fmla="*/ 153 h 459"/>
                    <a:gd name="T2" fmla="*/ 131 w 520"/>
                    <a:gd name="T3" fmla="*/ 190 h 459"/>
                    <a:gd name="T4" fmla="*/ 109 w 520"/>
                    <a:gd name="T5" fmla="*/ 197 h 459"/>
                    <a:gd name="T6" fmla="*/ 61 w 520"/>
                    <a:gd name="T7" fmla="*/ 190 h 459"/>
                    <a:gd name="T8" fmla="*/ 50 w 520"/>
                    <a:gd name="T9" fmla="*/ 201 h 459"/>
                    <a:gd name="T10" fmla="*/ 24 w 520"/>
                    <a:gd name="T11" fmla="*/ 192 h 459"/>
                    <a:gd name="T12" fmla="*/ 0 w 520"/>
                    <a:gd name="T13" fmla="*/ 226 h 459"/>
                    <a:gd name="T14" fmla="*/ 11 w 520"/>
                    <a:gd name="T15" fmla="*/ 236 h 459"/>
                    <a:gd name="T16" fmla="*/ 11 w 520"/>
                    <a:gd name="T17" fmla="*/ 258 h 459"/>
                    <a:gd name="T18" fmla="*/ 21 w 520"/>
                    <a:gd name="T19" fmla="*/ 279 h 459"/>
                    <a:gd name="T20" fmla="*/ 70 w 520"/>
                    <a:gd name="T21" fmla="*/ 263 h 459"/>
                    <a:gd name="T22" fmla="*/ 85 w 520"/>
                    <a:gd name="T23" fmla="*/ 276 h 459"/>
                    <a:gd name="T24" fmla="*/ 64 w 520"/>
                    <a:gd name="T25" fmla="*/ 369 h 459"/>
                    <a:gd name="T26" fmla="*/ 92 w 520"/>
                    <a:gd name="T27" fmla="*/ 398 h 459"/>
                    <a:gd name="T28" fmla="*/ 83 w 520"/>
                    <a:gd name="T29" fmla="*/ 451 h 459"/>
                    <a:gd name="T30" fmla="*/ 112 w 520"/>
                    <a:gd name="T31" fmla="*/ 453 h 459"/>
                    <a:gd name="T32" fmla="*/ 142 w 520"/>
                    <a:gd name="T33" fmla="*/ 424 h 459"/>
                    <a:gd name="T34" fmla="*/ 155 w 520"/>
                    <a:gd name="T35" fmla="*/ 433 h 459"/>
                    <a:gd name="T36" fmla="*/ 214 w 520"/>
                    <a:gd name="T37" fmla="*/ 458 h 459"/>
                    <a:gd name="T38" fmla="*/ 226 w 520"/>
                    <a:gd name="T39" fmla="*/ 451 h 459"/>
                    <a:gd name="T40" fmla="*/ 228 w 520"/>
                    <a:gd name="T41" fmla="*/ 431 h 459"/>
                    <a:gd name="T42" fmla="*/ 238 w 520"/>
                    <a:gd name="T43" fmla="*/ 419 h 459"/>
                    <a:gd name="T44" fmla="*/ 322 w 520"/>
                    <a:gd name="T45" fmla="*/ 364 h 459"/>
                    <a:gd name="T46" fmla="*/ 337 w 520"/>
                    <a:gd name="T47" fmla="*/ 383 h 459"/>
                    <a:gd name="T48" fmla="*/ 387 w 520"/>
                    <a:gd name="T49" fmla="*/ 398 h 459"/>
                    <a:gd name="T50" fmla="*/ 416 w 520"/>
                    <a:gd name="T51" fmla="*/ 361 h 459"/>
                    <a:gd name="T52" fmla="*/ 429 w 520"/>
                    <a:gd name="T53" fmla="*/ 369 h 459"/>
                    <a:gd name="T54" fmla="*/ 449 w 520"/>
                    <a:gd name="T55" fmla="*/ 369 h 459"/>
                    <a:gd name="T56" fmla="*/ 449 w 520"/>
                    <a:gd name="T57" fmla="*/ 358 h 459"/>
                    <a:gd name="T58" fmla="*/ 475 w 520"/>
                    <a:gd name="T59" fmla="*/ 349 h 459"/>
                    <a:gd name="T60" fmla="*/ 475 w 520"/>
                    <a:gd name="T61" fmla="*/ 340 h 459"/>
                    <a:gd name="T62" fmla="*/ 486 w 520"/>
                    <a:gd name="T63" fmla="*/ 329 h 459"/>
                    <a:gd name="T64" fmla="*/ 492 w 520"/>
                    <a:gd name="T65" fmla="*/ 332 h 459"/>
                    <a:gd name="T66" fmla="*/ 519 w 520"/>
                    <a:gd name="T67" fmla="*/ 305 h 459"/>
                    <a:gd name="T68" fmla="*/ 497 w 520"/>
                    <a:gd name="T69" fmla="*/ 265 h 459"/>
                    <a:gd name="T70" fmla="*/ 508 w 520"/>
                    <a:gd name="T71" fmla="*/ 209 h 459"/>
                    <a:gd name="T72" fmla="*/ 494 w 520"/>
                    <a:gd name="T73" fmla="*/ 192 h 459"/>
                    <a:gd name="T74" fmla="*/ 456 w 520"/>
                    <a:gd name="T75" fmla="*/ 204 h 459"/>
                    <a:gd name="T76" fmla="*/ 451 w 520"/>
                    <a:gd name="T77" fmla="*/ 197 h 459"/>
                    <a:gd name="T78" fmla="*/ 494 w 520"/>
                    <a:gd name="T79" fmla="*/ 148 h 459"/>
                    <a:gd name="T80" fmla="*/ 475 w 520"/>
                    <a:gd name="T81" fmla="*/ 71 h 459"/>
                    <a:gd name="T82" fmla="*/ 446 w 520"/>
                    <a:gd name="T83" fmla="*/ 93 h 459"/>
                    <a:gd name="T84" fmla="*/ 420 w 520"/>
                    <a:gd name="T85" fmla="*/ 66 h 459"/>
                    <a:gd name="T86" fmla="*/ 396 w 520"/>
                    <a:gd name="T87" fmla="*/ 33 h 459"/>
                    <a:gd name="T88" fmla="*/ 394 w 520"/>
                    <a:gd name="T89" fmla="*/ 13 h 459"/>
                    <a:gd name="T90" fmla="*/ 377 w 520"/>
                    <a:gd name="T91" fmla="*/ 9 h 459"/>
                    <a:gd name="T92" fmla="*/ 357 w 520"/>
                    <a:gd name="T93" fmla="*/ 16 h 459"/>
                    <a:gd name="T94" fmla="*/ 324 w 520"/>
                    <a:gd name="T95" fmla="*/ 0 h 459"/>
                    <a:gd name="T96" fmla="*/ 308 w 520"/>
                    <a:gd name="T97" fmla="*/ 38 h 459"/>
                    <a:gd name="T98" fmla="*/ 281 w 520"/>
                    <a:gd name="T99" fmla="*/ 40 h 459"/>
                    <a:gd name="T100" fmla="*/ 260 w 520"/>
                    <a:gd name="T101" fmla="*/ 71 h 459"/>
                    <a:gd name="T102" fmla="*/ 248 w 520"/>
                    <a:gd name="T103" fmla="*/ 64 h 459"/>
                    <a:gd name="T104" fmla="*/ 228 w 520"/>
                    <a:gd name="T105" fmla="*/ 71 h 459"/>
                    <a:gd name="T106" fmla="*/ 197 w 520"/>
                    <a:gd name="T107" fmla="*/ 53 h 459"/>
                    <a:gd name="T108" fmla="*/ 173 w 520"/>
                    <a:gd name="T109" fmla="*/ 81 h 459"/>
                    <a:gd name="T110" fmla="*/ 173 w 520"/>
                    <a:gd name="T111" fmla="*/ 95 h 459"/>
                    <a:gd name="T112" fmla="*/ 221 w 520"/>
                    <a:gd name="T113" fmla="*/ 122 h 459"/>
                    <a:gd name="T114" fmla="*/ 232 w 520"/>
                    <a:gd name="T115" fmla="*/ 141 h 459"/>
                    <a:gd name="T116" fmla="*/ 197 w 520"/>
                    <a:gd name="T117" fmla="*/ 154 h 459"/>
                    <a:gd name="T118" fmla="*/ 145 w 520"/>
                    <a:gd name="T119" fmla="*/ 153 h 459"/>
                    <a:gd name="T120" fmla="*/ 145 w 520"/>
                    <a:gd name="T121" fmla="*/ 15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0" name="Freeform 14"/>
                <p:cNvSpPr>
                  <a:spLocks/>
                </p:cNvSpPr>
                <p:nvPr/>
              </p:nvSpPr>
              <p:spPr bwMode="auto">
                <a:xfrm>
                  <a:off x="3341" y="2386"/>
                  <a:ext cx="190" cy="198"/>
                </a:xfrm>
                <a:custGeom>
                  <a:avLst/>
                  <a:gdLst>
                    <a:gd name="T0" fmla="*/ 236 w 327"/>
                    <a:gd name="T1" fmla="*/ 361 h 381"/>
                    <a:gd name="T2" fmla="*/ 186 w 327"/>
                    <a:gd name="T3" fmla="*/ 380 h 381"/>
                    <a:gd name="T4" fmla="*/ 157 w 327"/>
                    <a:gd name="T5" fmla="*/ 351 h 381"/>
                    <a:gd name="T6" fmla="*/ 139 w 327"/>
                    <a:gd name="T7" fmla="*/ 375 h 381"/>
                    <a:gd name="T8" fmla="*/ 107 w 327"/>
                    <a:gd name="T9" fmla="*/ 375 h 381"/>
                    <a:gd name="T10" fmla="*/ 93 w 327"/>
                    <a:gd name="T11" fmla="*/ 348 h 381"/>
                    <a:gd name="T12" fmla="*/ 78 w 327"/>
                    <a:gd name="T13" fmla="*/ 308 h 381"/>
                    <a:gd name="T14" fmla="*/ 50 w 327"/>
                    <a:gd name="T15" fmla="*/ 305 h 381"/>
                    <a:gd name="T16" fmla="*/ 19 w 327"/>
                    <a:gd name="T17" fmla="*/ 247 h 381"/>
                    <a:gd name="T18" fmla="*/ 0 w 327"/>
                    <a:gd name="T19" fmla="*/ 218 h 381"/>
                    <a:gd name="T20" fmla="*/ 14 w 327"/>
                    <a:gd name="T21" fmla="*/ 204 h 381"/>
                    <a:gd name="T22" fmla="*/ 19 w 327"/>
                    <a:gd name="T23" fmla="*/ 199 h 381"/>
                    <a:gd name="T24" fmla="*/ 52 w 327"/>
                    <a:gd name="T25" fmla="*/ 152 h 381"/>
                    <a:gd name="T26" fmla="*/ 50 w 327"/>
                    <a:gd name="T27" fmla="*/ 115 h 381"/>
                    <a:gd name="T28" fmla="*/ 60 w 327"/>
                    <a:gd name="T29" fmla="*/ 99 h 381"/>
                    <a:gd name="T30" fmla="*/ 86 w 327"/>
                    <a:gd name="T31" fmla="*/ 95 h 381"/>
                    <a:gd name="T32" fmla="*/ 93 w 327"/>
                    <a:gd name="T33" fmla="*/ 84 h 381"/>
                    <a:gd name="T34" fmla="*/ 84 w 327"/>
                    <a:gd name="T35" fmla="*/ 66 h 381"/>
                    <a:gd name="T36" fmla="*/ 98 w 327"/>
                    <a:gd name="T37" fmla="*/ 48 h 381"/>
                    <a:gd name="T38" fmla="*/ 98 w 327"/>
                    <a:gd name="T39" fmla="*/ 13 h 381"/>
                    <a:gd name="T40" fmla="*/ 115 w 327"/>
                    <a:gd name="T41" fmla="*/ 4 h 381"/>
                    <a:gd name="T42" fmla="*/ 146 w 327"/>
                    <a:gd name="T43" fmla="*/ 21 h 381"/>
                    <a:gd name="T44" fmla="*/ 184 w 327"/>
                    <a:gd name="T45" fmla="*/ 28 h 381"/>
                    <a:gd name="T46" fmla="*/ 210 w 327"/>
                    <a:gd name="T47" fmla="*/ 0 h 381"/>
                    <a:gd name="T48" fmla="*/ 240 w 327"/>
                    <a:gd name="T49" fmla="*/ 24 h 381"/>
                    <a:gd name="T50" fmla="*/ 227 w 327"/>
                    <a:gd name="T51" fmla="*/ 35 h 381"/>
                    <a:gd name="T52" fmla="*/ 210 w 327"/>
                    <a:gd name="T53" fmla="*/ 59 h 381"/>
                    <a:gd name="T54" fmla="*/ 186 w 327"/>
                    <a:gd name="T55" fmla="*/ 66 h 381"/>
                    <a:gd name="T56" fmla="*/ 177 w 327"/>
                    <a:gd name="T57" fmla="*/ 72 h 381"/>
                    <a:gd name="T58" fmla="*/ 201 w 327"/>
                    <a:gd name="T59" fmla="*/ 86 h 381"/>
                    <a:gd name="T60" fmla="*/ 244 w 327"/>
                    <a:gd name="T61" fmla="*/ 66 h 381"/>
                    <a:gd name="T62" fmla="*/ 317 w 327"/>
                    <a:gd name="T63" fmla="*/ 97 h 381"/>
                    <a:gd name="T64" fmla="*/ 326 w 327"/>
                    <a:gd name="T65" fmla="*/ 158 h 381"/>
                    <a:gd name="T66" fmla="*/ 295 w 327"/>
                    <a:gd name="T67" fmla="*/ 158 h 381"/>
                    <a:gd name="T68" fmla="*/ 292 w 327"/>
                    <a:gd name="T69" fmla="*/ 177 h 381"/>
                    <a:gd name="T70" fmla="*/ 308 w 327"/>
                    <a:gd name="T71" fmla="*/ 202 h 381"/>
                    <a:gd name="T72" fmla="*/ 295 w 327"/>
                    <a:gd name="T73" fmla="*/ 218 h 381"/>
                    <a:gd name="T74" fmla="*/ 311 w 327"/>
                    <a:gd name="T75" fmla="*/ 242 h 381"/>
                    <a:gd name="T76" fmla="*/ 287 w 327"/>
                    <a:gd name="T77" fmla="*/ 271 h 381"/>
                    <a:gd name="T78" fmla="*/ 275 w 327"/>
                    <a:gd name="T79" fmla="*/ 257 h 381"/>
                    <a:gd name="T80" fmla="*/ 240 w 327"/>
                    <a:gd name="T81" fmla="*/ 348 h 381"/>
                    <a:gd name="T82" fmla="*/ 236 w 327"/>
                    <a:gd name="T83" fmla="*/ 361 h 381"/>
                    <a:gd name="T84" fmla="*/ 236 w 327"/>
                    <a:gd name="T85" fmla="*/ 36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1" name="Freeform 15"/>
                <p:cNvSpPr>
                  <a:spLocks/>
                </p:cNvSpPr>
                <p:nvPr/>
              </p:nvSpPr>
              <p:spPr bwMode="auto">
                <a:xfrm>
                  <a:off x="3161" y="2242"/>
                  <a:ext cx="238" cy="251"/>
                </a:xfrm>
                <a:custGeom>
                  <a:avLst/>
                  <a:gdLst>
                    <a:gd name="T0" fmla="*/ 96 w 406"/>
                    <a:gd name="T1" fmla="*/ 0 h 488"/>
                    <a:gd name="T2" fmla="*/ 165 w 406"/>
                    <a:gd name="T3" fmla="*/ 41 h 488"/>
                    <a:gd name="T4" fmla="*/ 220 w 406"/>
                    <a:gd name="T5" fmla="*/ 66 h 488"/>
                    <a:gd name="T6" fmla="*/ 247 w 406"/>
                    <a:gd name="T7" fmla="*/ 70 h 488"/>
                    <a:gd name="T8" fmla="*/ 261 w 406"/>
                    <a:gd name="T9" fmla="*/ 130 h 488"/>
                    <a:gd name="T10" fmla="*/ 304 w 406"/>
                    <a:gd name="T11" fmla="*/ 154 h 488"/>
                    <a:gd name="T12" fmla="*/ 337 w 406"/>
                    <a:gd name="T13" fmla="*/ 134 h 488"/>
                    <a:gd name="T14" fmla="*/ 347 w 406"/>
                    <a:gd name="T15" fmla="*/ 168 h 488"/>
                    <a:gd name="T16" fmla="*/ 308 w 406"/>
                    <a:gd name="T17" fmla="*/ 189 h 488"/>
                    <a:gd name="T18" fmla="*/ 292 w 406"/>
                    <a:gd name="T19" fmla="*/ 221 h 488"/>
                    <a:gd name="T20" fmla="*/ 337 w 406"/>
                    <a:gd name="T21" fmla="*/ 262 h 488"/>
                    <a:gd name="T22" fmla="*/ 405 w 406"/>
                    <a:gd name="T23" fmla="*/ 295 h 488"/>
                    <a:gd name="T24" fmla="*/ 391 w 406"/>
                    <a:gd name="T25" fmla="*/ 348 h 488"/>
                    <a:gd name="T26" fmla="*/ 393 w 406"/>
                    <a:gd name="T27" fmla="*/ 377 h 488"/>
                    <a:gd name="T28" fmla="*/ 356 w 406"/>
                    <a:gd name="T29" fmla="*/ 397 h 488"/>
                    <a:gd name="T30" fmla="*/ 326 w 406"/>
                    <a:gd name="T31" fmla="*/ 481 h 488"/>
                    <a:gd name="T32" fmla="*/ 302 w 406"/>
                    <a:gd name="T33" fmla="*/ 469 h 488"/>
                    <a:gd name="T34" fmla="*/ 235 w 406"/>
                    <a:gd name="T35" fmla="*/ 447 h 488"/>
                    <a:gd name="T36" fmla="*/ 185 w 406"/>
                    <a:gd name="T37" fmla="*/ 478 h 488"/>
                    <a:gd name="T38" fmla="*/ 199 w 406"/>
                    <a:gd name="T39" fmla="*/ 440 h 488"/>
                    <a:gd name="T40" fmla="*/ 141 w 406"/>
                    <a:gd name="T41" fmla="*/ 460 h 488"/>
                    <a:gd name="T42" fmla="*/ 113 w 406"/>
                    <a:gd name="T43" fmla="*/ 356 h 488"/>
                    <a:gd name="T44" fmla="*/ 86 w 406"/>
                    <a:gd name="T45" fmla="*/ 341 h 488"/>
                    <a:gd name="T46" fmla="*/ 65 w 406"/>
                    <a:gd name="T47" fmla="*/ 288 h 488"/>
                    <a:gd name="T48" fmla="*/ 91 w 406"/>
                    <a:gd name="T49" fmla="*/ 253 h 488"/>
                    <a:gd name="T50" fmla="*/ 77 w 406"/>
                    <a:gd name="T51" fmla="*/ 204 h 488"/>
                    <a:gd name="T52" fmla="*/ 24 w 406"/>
                    <a:gd name="T53" fmla="*/ 200 h 488"/>
                    <a:gd name="T54" fmla="*/ 24 w 406"/>
                    <a:gd name="T55" fmla="*/ 151 h 488"/>
                    <a:gd name="T56" fmla="*/ 45 w 406"/>
                    <a:gd name="T57" fmla="*/ 110 h 488"/>
                    <a:gd name="T58" fmla="*/ 53 w 406"/>
                    <a:gd name="T59" fmla="*/ 59 h 488"/>
                    <a:gd name="T60" fmla="*/ 86 w 406"/>
                    <a:gd name="T61" fmla="*/ 90 h 488"/>
                    <a:gd name="T62" fmla="*/ 122 w 406"/>
                    <a:gd name="T63" fmla="*/ 62 h 488"/>
                    <a:gd name="T64" fmla="*/ 86 w 406"/>
                    <a:gd name="T65" fmla="*/ 24 h 488"/>
                    <a:gd name="T66" fmla="*/ 80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2" name="Freeform 16"/>
                <p:cNvSpPr>
                  <a:spLocks/>
                </p:cNvSpPr>
                <p:nvPr/>
              </p:nvSpPr>
              <p:spPr bwMode="auto">
                <a:xfrm>
                  <a:off x="3465" y="2361"/>
                  <a:ext cx="42" cy="39"/>
                </a:xfrm>
                <a:custGeom>
                  <a:avLst/>
                  <a:gdLst>
                    <a:gd name="T0" fmla="*/ 29 w 73"/>
                    <a:gd name="T1" fmla="*/ 75 h 76"/>
                    <a:gd name="T2" fmla="*/ 0 w 73"/>
                    <a:gd name="T3" fmla="*/ 50 h 76"/>
                    <a:gd name="T4" fmla="*/ 12 w 73"/>
                    <a:gd name="T5" fmla="*/ 33 h 76"/>
                    <a:gd name="T6" fmla="*/ 24 w 73"/>
                    <a:gd name="T7" fmla="*/ 0 h 76"/>
                    <a:gd name="T8" fmla="*/ 56 w 73"/>
                    <a:gd name="T9" fmla="*/ 13 h 76"/>
                    <a:gd name="T10" fmla="*/ 72 w 73"/>
                    <a:gd name="T11" fmla="*/ 35 h 76"/>
                    <a:gd name="T12" fmla="*/ 60 w 73"/>
                    <a:gd name="T13" fmla="*/ 50 h 76"/>
                    <a:gd name="T14" fmla="*/ 29 w 73"/>
                    <a:gd name="T15" fmla="*/ 75 h 76"/>
                    <a:gd name="T16" fmla="*/ 29 w 73"/>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3" name="Freeform 17"/>
                <p:cNvSpPr>
                  <a:spLocks/>
                </p:cNvSpPr>
                <p:nvPr/>
              </p:nvSpPr>
              <p:spPr bwMode="auto">
                <a:xfrm>
                  <a:off x="3217" y="2206"/>
                  <a:ext cx="282" cy="196"/>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4" name="Freeform 18"/>
                <p:cNvSpPr>
                  <a:spLocks/>
                </p:cNvSpPr>
                <p:nvPr/>
              </p:nvSpPr>
              <p:spPr bwMode="auto">
                <a:xfrm>
                  <a:off x="2862" y="2336"/>
                  <a:ext cx="383" cy="211"/>
                </a:xfrm>
                <a:custGeom>
                  <a:avLst/>
                  <a:gdLst>
                    <a:gd name="T0" fmla="*/ 90 w 654"/>
                    <a:gd name="T1" fmla="*/ 380 h 411"/>
                    <a:gd name="T2" fmla="*/ 166 w 654"/>
                    <a:gd name="T3" fmla="*/ 361 h 411"/>
                    <a:gd name="T4" fmla="*/ 171 w 654"/>
                    <a:gd name="T5" fmla="*/ 322 h 411"/>
                    <a:gd name="T6" fmla="*/ 282 w 654"/>
                    <a:gd name="T7" fmla="*/ 317 h 411"/>
                    <a:gd name="T8" fmla="*/ 335 w 654"/>
                    <a:gd name="T9" fmla="*/ 353 h 411"/>
                    <a:gd name="T10" fmla="*/ 380 w 654"/>
                    <a:gd name="T11" fmla="*/ 329 h 411"/>
                    <a:gd name="T12" fmla="*/ 401 w 654"/>
                    <a:gd name="T13" fmla="*/ 353 h 411"/>
                    <a:gd name="T14" fmla="*/ 433 w 654"/>
                    <a:gd name="T15" fmla="*/ 315 h 411"/>
                    <a:gd name="T16" fmla="*/ 444 w 654"/>
                    <a:gd name="T17" fmla="*/ 361 h 411"/>
                    <a:gd name="T18" fmla="*/ 473 w 654"/>
                    <a:gd name="T19" fmla="*/ 380 h 411"/>
                    <a:gd name="T20" fmla="*/ 528 w 654"/>
                    <a:gd name="T21" fmla="*/ 346 h 411"/>
                    <a:gd name="T22" fmla="*/ 617 w 654"/>
                    <a:gd name="T23" fmla="*/ 291 h 411"/>
                    <a:gd name="T24" fmla="*/ 611 w 654"/>
                    <a:gd name="T25" fmla="*/ 200 h 411"/>
                    <a:gd name="T26" fmla="*/ 619 w 654"/>
                    <a:gd name="T27" fmla="*/ 168 h 411"/>
                    <a:gd name="T28" fmla="*/ 561 w 654"/>
                    <a:gd name="T29" fmla="*/ 139 h 411"/>
                    <a:gd name="T30" fmla="*/ 519 w 654"/>
                    <a:gd name="T31" fmla="*/ 139 h 411"/>
                    <a:gd name="T32" fmla="*/ 458 w 654"/>
                    <a:gd name="T33" fmla="*/ 117 h 411"/>
                    <a:gd name="T34" fmla="*/ 425 w 654"/>
                    <a:gd name="T35" fmla="*/ 79 h 411"/>
                    <a:gd name="T36" fmla="*/ 392 w 654"/>
                    <a:gd name="T37" fmla="*/ 77 h 411"/>
                    <a:gd name="T38" fmla="*/ 320 w 654"/>
                    <a:gd name="T39" fmla="*/ 77 h 411"/>
                    <a:gd name="T40" fmla="*/ 188 w 654"/>
                    <a:gd name="T41" fmla="*/ 0 h 411"/>
                    <a:gd name="T42" fmla="*/ 160 w 654"/>
                    <a:gd name="T43" fmla="*/ 9 h 411"/>
                    <a:gd name="T44" fmla="*/ 78 w 654"/>
                    <a:gd name="T45" fmla="*/ 9 h 411"/>
                    <a:gd name="T46" fmla="*/ 90 w 654"/>
                    <a:gd name="T47" fmla="*/ 38 h 411"/>
                    <a:gd name="T48" fmla="*/ 126 w 654"/>
                    <a:gd name="T49" fmla="*/ 48 h 411"/>
                    <a:gd name="T50" fmla="*/ 85 w 654"/>
                    <a:gd name="T51" fmla="*/ 77 h 411"/>
                    <a:gd name="T52" fmla="*/ 85 w 654"/>
                    <a:gd name="T53" fmla="*/ 112 h 411"/>
                    <a:gd name="T54" fmla="*/ 109 w 654"/>
                    <a:gd name="T55" fmla="*/ 147 h 411"/>
                    <a:gd name="T56" fmla="*/ 138 w 654"/>
                    <a:gd name="T57" fmla="*/ 225 h 411"/>
                    <a:gd name="T58" fmla="*/ 118 w 654"/>
                    <a:gd name="T59" fmla="*/ 238 h 411"/>
                    <a:gd name="T60" fmla="*/ 17 w 654"/>
                    <a:gd name="T61" fmla="*/ 278 h 411"/>
                    <a:gd name="T62" fmla="*/ 13 w 654"/>
                    <a:gd name="T63" fmla="*/ 313 h 411"/>
                    <a:gd name="T64" fmla="*/ 33 w 654"/>
                    <a:gd name="T65" fmla="*/ 355 h 411"/>
                    <a:gd name="T66" fmla="*/ 76 w 654"/>
                    <a:gd name="T67" fmla="*/ 41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5" name="Freeform 19"/>
                <p:cNvSpPr>
                  <a:spLocks/>
                </p:cNvSpPr>
                <p:nvPr/>
              </p:nvSpPr>
              <p:spPr bwMode="auto">
                <a:xfrm>
                  <a:off x="2327" y="2304"/>
                  <a:ext cx="615" cy="412"/>
                </a:xfrm>
                <a:custGeom>
                  <a:avLst/>
                  <a:gdLst>
                    <a:gd name="T0" fmla="*/ 409 w 1051"/>
                    <a:gd name="T1" fmla="*/ 67 h 799"/>
                    <a:gd name="T2" fmla="*/ 392 w 1051"/>
                    <a:gd name="T3" fmla="*/ 24 h 799"/>
                    <a:gd name="T4" fmla="*/ 459 w 1051"/>
                    <a:gd name="T5" fmla="*/ 0 h 799"/>
                    <a:gd name="T6" fmla="*/ 471 w 1051"/>
                    <a:gd name="T7" fmla="*/ 46 h 799"/>
                    <a:gd name="T8" fmla="*/ 533 w 1051"/>
                    <a:gd name="T9" fmla="*/ 99 h 799"/>
                    <a:gd name="T10" fmla="*/ 565 w 1051"/>
                    <a:gd name="T11" fmla="*/ 99 h 799"/>
                    <a:gd name="T12" fmla="*/ 591 w 1051"/>
                    <a:gd name="T13" fmla="*/ 149 h 799"/>
                    <a:gd name="T14" fmla="*/ 657 w 1051"/>
                    <a:gd name="T15" fmla="*/ 142 h 799"/>
                    <a:gd name="T16" fmla="*/ 688 w 1051"/>
                    <a:gd name="T17" fmla="*/ 118 h 799"/>
                    <a:gd name="T18" fmla="*/ 708 w 1051"/>
                    <a:gd name="T19" fmla="*/ 142 h 799"/>
                    <a:gd name="T20" fmla="*/ 780 w 1051"/>
                    <a:gd name="T21" fmla="*/ 133 h 799"/>
                    <a:gd name="T22" fmla="*/ 793 w 1051"/>
                    <a:gd name="T23" fmla="*/ 154 h 799"/>
                    <a:gd name="T24" fmla="*/ 868 w 1051"/>
                    <a:gd name="T25" fmla="*/ 184 h 799"/>
                    <a:gd name="T26" fmla="*/ 957 w 1051"/>
                    <a:gd name="T27" fmla="*/ 195 h 799"/>
                    <a:gd name="T28" fmla="*/ 1001 w 1051"/>
                    <a:gd name="T29" fmla="*/ 207 h 799"/>
                    <a:gd name="T30" fmla="*/ 1040 w 1051"/>
                    <a:gd name="T31" fmla="*/ 234 h 799"/>
                    <a:gd name="T32" fmla="*/ 1043 w 1051"/>
                    <a:gd name="T33" fmla="*/ 304 h 799"/>
                    <a:gd name="T34" fmla="*/ 992 w 1051"/>
                    <a:gd name="T35" fmla="*/ 328 h 799"/>
                    <a:gd name="T36" fmla="*/ 911 w 1051"/>
                    <a:gd name="T37" fmla="*/ 356 h 799"/>
                    <a:gd name="T38" fmla="*/ 927 w 1051"/>
                    <a:gd name="T39" fmla="*/ 412 h 799"/>
                    <a:gd name="T40" fmla="*/ 988 w 1051"/>
                    <a:gd name="T41" fmla="*/ 470 h 799"/>
                    <a:gd name="T42" fmla="*/ 961 w 1051"/>
                    <a:gd name="T43" fmla="*/ 566 h 799"/>
                    <a:gd name="T44" fmla="*/ 911 w 1051"/>
                    <a:gd name="T45" fmla="*/ 506 h 799"/>
                    <a:gd name="T46" fmla="*/ 892 w 1051"/>
                    <a:gd name="T47" fmla="*/ 482 h 799"/>
                    <a:gd name="T48" fmla="*/ 839 w 1051"/>
                    <a:gd name="T49" fmla="*/ 473 h 799"/>
                    <a:gd name="T50" fmla="*/ 796 w 1051"/>
                    <a:gd name="T51" fmla="*/ 513 h 799"/>
                    <a:gd name="T52" fmla="*/ 762 w 1051"/>
                    <a:gd name="T53" fmla="*/ 537 h 799"/>
                    <a:gd name="T54" fmla="*/ 712 w 1051"/>
                    <a:gd name="T55" fmla="*/ 526 h 799"/>
                    <a:gd name="T56" fmla="*/ 688 w 1051"/>
                    <a:gd name="T57" fmla="*/ 568 h 799"/>
                    <a:gd name="T58" fmla="*/ 746 w 1051"/>
                    <a:gd name="T59" fmla="*/ 614 h 799"/>
                    <a:gd name="T60" fmla="*/ 659 w 1051"/>
                    <a:gd name="T61" fmla="*/ 626 h 799"/>
                    <a:gd name="T62" fmla="*/ 633 w 1051"/>
                    <a:gd name="T63" fmla="*/ 597 h 799"/>
                    <a:gd name="T64" fmla="*/ 578 w 1051"/>
                    <a:gd name="T65" fmla="*/ 605 h 799"/>
                    <a:gd name="T66" fmla="*/ 565 w 1051"/>
                    <a:gd name="T67" fmla="*/ 564 h 799"/>
                    <a:gd name="T68" fmla="*/ 535 w 1051"/>
                    <a:gd name="T69" fmla="*/ 542 h 799"/>
                    <a:gd name="T70" fmla="*/ 530 w 1051"/>
                    <a:gd name="T71" fmla="*/ 573 h 799"/>
                    <a:gd name="T72" fmla="*/ 499 w 1051"/>
                    <a:gd name="T73" fmla="*/ 599 h 799"/>
                    <a:gd name="T74" fmla="*/ 451 w 1051"/>
                    <a:gd name="T75" fmla="*/ 682 h 799"/>
                    <a:gd name="T76" fmla="*/ 433 w 1051"/>
                    <a:gd name="T77" fmla="*/ 780 h 799"/>
                    <a:gd name="T78" fmla="*/ 368 w 1051"/>
                    <a:gd name="T79" fmla="*/ 798 h 799"/>
                    <a:gd name="T80" fmla="*/ 272 w 1051"/>
                    <a:gd name="T81" fmla="*/ 639 h 799"/>
                    <a:gd name="T82" fmla="*/ 217 w 1051"/>
                    <a:gd name="T83" fmla="*/ 610 h 799"/>
                    <a:gd name="T84" fmla="*/ 219 w 1051"/>
                    <a:gd name="T85" fmla="*/ 568 h 799"/>
                    <a:gd name="T86" fmla="*/ 171 w 1051"/>
                    <a:gd name="T87" fmla="*/ 573 h 799"/>
                    <a:gd name="T88" fmla="*/ 126 w 1051"/>
                    <a:gd name="T89" fmla="*/ 497 h 799"/>
                    <a:gd name="T90" fmla="*/ 118 w 1051"/>
                    <a:gd name="T91" fmla="*/ 350 h 799"/>
                    <a:gd name="T92" fmla="*/ 112 w 1051"/>
                    <a:gd name="T93" fmla="*/ 272 h 799"/>
                    <a:gd name="T94" fmla="*/ 0 w 1051"/>
                    <a:gd name="T95" fmla="*/ 131 h 799"/>
                    <a:gd name="T96" fmla="*/ 16 w 1051"/>
                    <a:gd name="T97" fmla="*/ 94 h 799"/>
                    <a:gd name="T98" fmla="*/ 164 w 1051"/>
                    <a:gd name="T99" fmla="*/ 99 h 799"/>
                    <a:gd name="T100" fmla="*/ 212 w 1051"/>
                    <a:gd name="T101" fmla="*/ 109 h 799"/>
                    <a:gd name="T102" fmla="*/ 291 w 1051"/>
                    <a:gd name="T103" fmla="*/ 147 h 799"/>
                    <a:gd name="T104" fmla="*/ 300 w 1051"/>
                    <a:gd name="T105" fmla="*/ 103 h 799"/>
                    <a:gd name="T106" fmla="*/ 348 w 1051"/>
                    <a:gd name="T107" fmla="*/ 111 h 799"/>
                    <a:gd name="T108" fmla="*/ 396 w 1051"/>
                    <a:gd name="T109" fmla="*/ 101 h 799"/>
                    <a:gd name="T110" fmla="*/ 396 w 1051"/>
                    <a:gd name="T111" fmla="*/ 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6" name="Freeform 20"/>
                <p:cNvSpPr>
                  <a:spLocks/>
                </p:cNvSpPr>
                <p:nvPr/>
              </p:nvSpPr>
              <p:spPr bwMode="auto">
                <a:xfrm>
                  <a:off x="1431" y="2147"/>
                  <a:ext cx="968" cy="465"/>
                </a:xfrm>
                <a:custGeom>
                  <a:avLst/>
                  <a:gdLst>
                    <a:gd name="T0" fmla="*/ 1005 w 1652"/>
                    <a:gd name="T1" fmla="*/ 860 h 902"/>
                    <a:gd name="T2" fmla="*/ 1031 w 1652"/>
                    <a:gd name="T3" fmla="*/ 889 h 902"/>
                    <a:gd name="T4" fmla="*/ 1114 w 1652"/>
                    <a:gd name="T5" fmla="*/ 860 h 902"/>
                    <a:gd name="T6" fmla="*/ 1167 w 1652"/>
                    <a:gd name="T7" fmla="*/ 821 h 902"/>
                    <a:gd name="T8" fmla="*/ 1231 w 1652"/>
                    <a:gd name="T9" fmla="*/ 797 h 902"/>
                    <a:gd name="T10" fmla="*/ 1296 w 1652"/>
                    <a:gd name="T11" fmla="*/ 774 h 902"/>
                    <a:gd name="T12" fmla="*/ 1404 w 1652"/>
                    <a:gd name="T13" fmla="*/ 756 h 902"/>
                    <a:gd name="T14" fmla="*/ 1406 w 1652"/>
                    <a:gd name="T15" fmla="*/ 797 h 902"/>
                    <a:gd name="T16" fmla="*/ 1439 w 1652"/>
                    <a:gd name="T17" fmla="*/ 803 h 902"/>
                    <a:gd name="T18" fmla="*/ 1418 w 1652"/>
                    <a:gd name="T19" fmla="*/ 853 h 902"/>
                    <a:gd name="T20" fmla="*/ 1439 w 1652"/>
                    <a:gd name="T21" fmla="*/ 860 h 902"/>
                    <a:gd name="T22" fmla="*/ 1530 w 1652"/>
                    <a:gd name="T23" fmla="*/ 853 h 902"/>
                    <a:gd name="T24" fmla="*/ 1585 w 1652"/>
                    <a:gd name="T25" fmla="*/ 872 h 902"/>
                    <a:gd name="T26" fmla="*/ 1609 w 1652"/>
                    <a:gd name="T27" fmla="*/ 882 h 902"/>
                    <a:gd name="T28" fmla="*/ 1614 w 1652"/>
                    <a:gd name="T29" fmla="*/ 821 h 902"/>
                    <a:gd name="T30" fmla="*/ 1651 w 1652"/>
                    <a:gd name="T31" fmla="*/ 781 h 902"/>
                    <a:gd name="T32" fmla="*/ 1622 w 1652"/>
                    <a:gd name="T33" fmla="*/ 589 h 902"/>
                    <a:gd name="T34" fmla="*/ 1590 w 1652"/>
                    <a:gd name="T35" fmla="*/ 483 h 902"/>
                    <a:gd name="T36" fmla="*/ 1511 w 1652"/>
                    <a:gd name="T37" fmla="*/ 445 h 902"/>
                    <a:gd name="T38" fmla="*/ 1461 w 1652"/>
                    <a:gd name="T39" fmla="*/ 542 h 902"/>
                    <a:gd name="T40" fmla="*/ 1366 w 1652"/>
                    <a:gd name="T41" fmla="*/ 491 h 902"/>
                    <a:gd name="T42" fmla="*/ 1191 w 1652"/>
                    <a:gd name="T43" fmla="*/ 428 h 902"/>
                    <a:gd name="T44" fmla="*/ 1119 w 1652"/>
                    <a:gd name="T45" fmla="*/ 417 h 902"/>
                    <a:gd name="T46" fmla="*/ 978 w 1652"/>
                    <a:gd name="T47" fmla="*/ 357 h 902"/>
                    <a:gd name="T48" fmla="*/ 911 w 1652"/>
                    <a:gd name="T49" fmla="*/ 194 h 902"/>
                    <a:gd name="T50" fmla="*/ 937 w 1652"/>
                    <a:gd name="T51" fmla="*/ 141 h 902"/>
                    <a:gd name="T52" fmla="*/ 935 w 1652"/>
                    <a:gd name="T53" fmla="*/ 70 h 902"/>
                    <a:gd name="T54" fmla="*/ 945 w 1652"/>
                    <a:gd name="T55" fmla="*/ 35 h 902"/>
                    <a:gd name="T56" fmla="*/ 823 w 1652"/>
                    <a:gd name="T57" fmla="*/ 0 h 902"/>
                    <a:gd name="T58" fmla="*/ 734 w 1652"/>
                    <a:gd name="T59" fmla="*/ 11 h 902"/>
                    <a:gd name="T60" fmla="*/ 621 w 1652"/>
                    <a:gd name="T61" fmla="*/ 48 h 902"/>
                    <a:gd name="T62" fmla="*/ 512 w 1652"/>
                    <a:gd name="T63" fmla="*/ 62 h 902"/>
                    <a:gd name="T64" fmla="*/ 437 w 1652"/>
                    <a:gd name="T65" fmla="*/ 21 h 902"/>
                    <a:gd name="T66" fmla="*/ 317 w 1652"/>
                    <a:gd name="T67" fmla="*/ 43 h 902"/>
                    <a:gd name="T68" fmla="*/ 268 w 1652"/>
                    <a:gd name="T69" fmla="*/ 16 h 902"/>
                    <a:gd name="T70" fmla="*/ 177 w 1652"/>
                    <a:gd name="T71" fmla="*/ 28 h 902"/>
                    <a:gd name="T72" fmla="*/ 133 w 1652"/>
                    <a:gd name="T73" fmla="*/ 86 h 902"/>
                    <a:gd name="T74" fmla="*/ 109 w 1652"/>
                    <a:gd name="T75" fmla="*/ 117 h 902"/>
                    <a:gd name="T76" fmla="*/ 78 w 1652"/>
                    <a:gd name="T77" fmla="*/ 132 h 902"/>
                    <a:gd name="T78" fmla="*/ 62 w 1652"/>
                    <a:gd name="T79" fmla="*/ 156 h 902"/>
                    <a:gd name="T80" fmla="*/ 89 w 1652"/>
                    <a:gd name="T81" fmla="*/ 207 h 902"/>
                    <a:gd name="T82" fmla="*/ 83 w 1652"/>
                    <a:gd name="T83" fmla="*/ 260 h 902"/>
                    <a:gd name="T84" fmla="*/ 24 w 1652"/>
                    <a:gd name="T85" fmla="*/ 243 h 902"/>
                    <a:gd name="T86" fmla="*/ 0 w 1652"/>
                    <a:gd name="T87" fmla="*/ 262 h 902"/>
                    <a:gd name="T88" fmla="*/ 12 w 1652"/>
                    <a:gd name="T89" fmla="*/ 311 h 902"/>
                    <a:gd name="T90" fmla="*/ 9 w 1652"/>
                    <a:gd name="T91" fmla="*/ 356 h 902"/>
                    <a:gd name="T92" fmla="*/ 34 w 1652"/>
                    <a:gd name="T93" fmla="*/ 373 h 902"/>
                    <a:gd name="T94" fmla="*/ 109 w 1652"/>
                    <a:gd name="T95" fmla="*/ 443 h 902"/>
                    <a:gd name="T96" fmla="*/ 153 w 1652"/>
                    <a:gd name="T97" fmla="*/ 508 h 902"/>
                    <a:gd name="T98" fmla="*/ 181 w 1652"/>
                    <a:gd name="T99" fmla="*/ 530 h 902"/>
                    <a:gd name="T100" fmla="*/ 232 w 1652"/>
                    <a:gd name="T101" fmla="*/ 525 h 902"/>
                    <a:gd name="T102" fmla="*/ 349 w 1652"/>
                    <a:gd name="T103" fmla="*/ 655 h 902"/>
                    <a:gd name="T104" fmla="*/ 385 w 1652"/>
                    <a:gd name="T105" fmla="*/ 642 h 902"/>
                    <a:gd name="T106" fmla="*/ 396 w 1652"/>
                    <a:gd name="T107" fmla="*/ 693 h 902"/>
                    <a:gd name="T108" fmla="*/ 468 w 1652"/>
                    <a:gd name="T109" fmla="*/ 723 h 902"/>
                    <a:gd name="T110" fmla="*/ 528 w 1652"/>
                    <a:gd name="T111" fmla="*/ 785 h 902"/>
                    <a:gd name="T112" fmla="*/ 538 w 1652"/>
                    <a:gd name="T113" fmla="*/ 812 h 902"/>
                    <a:gd name="T114" fmla="*/ 607 w 1652"/>
                    <a:gd name="T115" fmla="*/ 809 h 902"/>
                    <a:gd name="T116" fmla="*/ 720 w 1652"/>
                    <a:gd name="T117" fmla="*/ 834 h 902"/>
                    <a:gd name="T118" fmla="*/ 772 w 1652"/>
                    <a:gd name="T119" fmla="*/ 850 h 902"/>
                    <a:gd name="T120" fmla="*/ 775 w 1652"/>
                    <a:gd name="T121" fmla="*/ 901 h 902"/>
                    <a:gd name="T122" fmla="*/ 873 w 1652"/>
                    <a:gd name="T123" fmla="*/ 823 h 902"/>
                    <a:gd name="T124" fmla="*/ 952 w 1652"/>
                    <a:gd name="T125" fmla="*/ 853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7" name="Freeform 21"/>
                <p:cNvSpPr>
                  <a:spLocks/>
                </p:cNvSpPr>
                <p:nvPr/>
              </p:nvSpPr>
              <p:spPr bwMode="auto">
                <a:xfrm>
                  <a:off x="1964" y="2030"/>
                  <a:ext cx="626" cy="39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8" name="Freeform 22"/>
                <p:cNvSpPr>
                  <a:spLocks/>
                </p:cNvSpPr>
                <p:nvPr/>
              </p:nvSpPr>
              <p:spPr bwMode="auto">
                <a:xfrm>
                  <a:off x="2179" y="1871"/>
                  <a:ext cx="679" cy="513"/>
                </a:xfrm>
                <a:custGeom>
                  <a:avLst/>
                  <a:gdLst>
                    <a:gd name="T0" fmla="*/ 5 w 1155"/>
                    <a:gd name="T1" fmla="*/ 158 h 994"/>
                    <a:gd name="T2" fmla="*/ 177 w 1155"/>
                    <a:gd name="T3" fmla="*/ 63 h 994"/>
                    <a:gd name="T4" fmla="*/ 225 w 1155"/>
                    <a:gd name="T5" fmla="*/ 0 h 994"/>
                    <a:gd name="T6" fmla="*/ 291 w 1155"/>
                    <a:gd name="T7" fmla="*/ 34 h 994"/>
                    <a:gd name="T8" fmla="*/ 341 w 1155"/>
                    <a:gd name="T9" fmla="*/ 202 h 994"/>
                    <a:gd name="T10" fmla="*/ 481 w 1155"/>
                    <a:gd name="T11" fmla="*/ 188 h 994"/>
                    <a:gd name="T12" fmla="*/ 503 w 1155"/>
                    <a:gd name="T13" fmla="*/ 233 h 994"/>
                    <a:gd name="T14" fmla="*/ 514 w 1155"/>
                    <a:gd name="T15" fmla="*/ 323 h 994"/>
                    <a:gd name="T16" fmla="*/ 536 w 1155"/>
                    <a:gd name="T17" fmla="*/ 347 h 994"/>
                    <a:gd name="T18" fmla="*/ 674 w 1155"/>
                    <a:gd name="T19" fmla="*/ 374 h 994"/>
                    <a:gd name="T20" fmla="*/ 792 w 1155"/>
                    <a:gd name="T21" fmla="*/ 368 h 994"/>
                    <a:gd name="T22" fmla="*/ 755 w 1155"/>
                    <a:gd name="T23" fmla="*/ 434 h 994"/>
                    <a:gd name="T24" fmla="*/ 797 w 1155"/>
                    <a:gd name="T25" fmla="*/ 522 h 994"/>
                    <a:gd name="T26" fmla="*/ 890 w 1155"/>
                    <a:gd name="T27" fmla="*/ 646 h 994"/>
                    <a:gd name="T28" fmla="*/ 926 w 1155"/>
                    <a:gd name="T29" fmla="*/ 711 h 994"/>
                    <a:gd name="T30" fmla="*/ 974 w 1155"/>
                    <a:gd name="T31" fmla="*/ 690 h 994"/>
                    <a:gd name="T32" fmla="*/ 990 w 1155"/>
                    <a:gd name="T33" fmla="*/ 632 h 994"/>
                    <a:gd name="T34" fmla="*/ 996 w 1155"/>
                    <a:gd name="T35" fmla="*/ 537 h 994"/>
                    <a:gd name="T36" fmla="*/ 1040 w 1155"/>
                    <a:gd name="T37" fmla="*/ 557 h 994"/>
                    <a:gd name="T38" fmla="*/ 1154 w 1155"/>
                    <a:gd name="T39" fmla="*/ 639 h 994"/>
                    <a:gd name="T40" fmla="*/ 1139 w 1155"/>
                    <a:gd name="T41" fmla="*/ 716 h 994"/>
                    <a:gd name="T42" fmla="*/ 1079 w 1155"/>
                    <a:gd name="T43" fmla="*/ 736 h 994"/>
                    <a:gd name="T44" fmla="*/ 1016 w 1155"/>
                    <a:gd name="T45" fmla="*/ 745 h 994"/>
                    <a:gd name="T46" fmla="*/ 988 w 1155"/>
                    <a:gd name="T47" fmla="*/ 767 h 994"/>
                    <a:gd name="T48" fmla="*/ 996 w 1155"/>
                    <a:gd name="T49" fmla="*/ 822 h 994"/>
                    <a:gd name="T50" fmla="*/ 983 w 1155"/>
                    <a:gd name="T51" fmla="*/ 891 h 994"/>
                    <a:gd name="T52" fmla="*/ 948 w 1155"/>
                    <a:gd name="T53" fmla="*/ 926 h 994"/>
                    <a:gd name="T54" fmla="*/ 906 w 1155"/>
                    <a:gd name="T55" fmla="*/ 981 h 994"/>
                    <a:gd name="T56" fmla="*/ 818 w 1155"/>
                    <a:gd name="T57" fmla="*/ 972 h 994"/>
                    <a:gd name="T58" fmla="*/ 782 w 1155"/>
                    <a:gd name="T59" fmla="*/ 937 h 994"/>
                    <a:gd name="T60" fmla="*/ 718 w 1155"/>
                    <a:gd name="T61" fmla="*/ 858 h 994"/>
                    <a:gd name="T62" fmla="*/ 641 w 1155"/>
                    <a:gd name="T63" fmla="*/ 862 h 994"/>
                    <a:gd name="T64" fmla="*/ 591 w 1155"/>
                    <a:gd name="T65" fmla="*/ 855 h 994"/>
                    <a:gd name="T66" fmla="*/ 553 w 1155"/>
                    <a:gd name="T67" fmla="*/ 809 h 994"/>
                    <a:gd name="T68" fmla="*/ 617 w 1155"/>
                    <a:gd name="T69" fmla="*/ 820 h 994"/>
                    <a:gd name="T70" fmla="*/ 656 w 1155"/>
                    <a:gd name="T71" fmla="*/ 745 h 994"/>
                    <a:gd name="T72" fmla="*/ 698 w 1155"/>
                    <a:gd name="T73" fmla="*/ 632 h 994"/>
                    <a:gd name="T74" fmla="*/ 613 w 1155"/>
                    <a:gd name="T75" fmla="*/ 484 h 994"/>
                    <a:gd name="T76" fmla="*/ 492 w 1155"/>
                    <a:gd name="T77" fmla="*/ 427 h 994"/>
                    <a:gd name="T78" fmla="*/ 352 w 1155"/>
                    <a:gd name="T79" fmla="*/ 342 h 994"/>
                    <a:gd name="T80" fmla="*/ 213 w 1155"/>
                    <a:gd name="T81" fmla="*/ 378 h 994"/>
                    <a:gd name="T82" fmla="*/ 110 w 1155"/>
                    <a:gd name="T83" fmla="*/ 33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69" name="Freeform 23"/>
                <p:cNvSpPr>
                  <a:spLocks/>
                </p:cNvSpPr>
                <p:nvPr/>
              </p:nvSpPr>
              <p:spPr bwMode="auto">
                <a:xfrm>
                  <a:off x="1312" y="1507"/>
                  <a:ext cx="1001" cy="673"/>
                </a:xfrm>
                <a:custGeom>
                  <a:avLst/>
                  <a:gdLst>
                    <a:gd name="T0" fmla="*/ 1172 w 1707"/>
                    <a:gd name="T1" fmla="*/ 43 h 1305"/>
                    <a:gd name="T2" fmla="*/ 1224 w 1707"/>
                    <a:gd name="T3" fmla="*/ 110 h 1305"/>
                    <a:gd name="T4" fmla="*/ 1298 w 1707"/>
                    <a:gd name="T5" fmla="*/ 158 h 1305"/>
                    <a:gd name="T6" fmla="*/ 1361 w 1707"/>
                    <a:gd name="T7" fmla="*/ 284 h 1305"/>
                    <a:gd name="T8" fmla="*/ 1327 w 1707"/>
                    <a:gd name="T9" fmla="*/ 383 h 1305"/>
                    <a:gd name="T10" fmla="*/ 1511 w 1707"/>
                    <a:gd name="T11" fmla="*/ 467 h 1305"/>
                    <a:gd name="T12" fmla="*/ 1640 w 1707"/>
                    <a:gd name="T13" fmla="*/ 562 h 1305"/>
                    <a:gd name="T14" fmla="*/ 1706 w 1707"/>
                    <a:gd name="T15" fmla="*/ 706 h 1305"/>
                    <a:gd name="T16" fmla="*/ 1657 w 1707"/>
                    <a:gd name="T17" fmla="*/ 769 h 1305"/>
                    <a:gd name="T18" fmla="*/ 1486 w 1707"/>
                    <a:gd name="T19" fmla="*/ 865 h 1305"/>
                    <a:gd name="T20" fmla="*/ 1460 w 1707"/>
                    <a:gd name="T21" fmla="*/ 1014 h 1305"/>
                    <a:gd name="T22" fmla="*/ 1217 w 1707"/>
                    <a:gd name="T23" fmla="*/ 1087 h 1305"/>
                    <a:gd name="T24" fmla="*/ 1261 w 1707"/>
                    <a:gd name="T25" fmla="*/ 1224 h 1305"/>
                    <a:gd name="T26" fmla="*/ 1234 w 1707"/>
                    <a:gd name="T27" fmla="*/ 1270 h 1305"/>
                    <a:gd name="T28" fmla="*/ 1199 w 1707"/>
                    <a:gd name="T29" fmla="*/ 1301 h 1305"/>
                    <a:gd name="T30" fmla="*/ 1103 w 1707"/>
                    <a:gd name="T31" fmla="*/ 1277 h 1305"/>
                    <a:gd name="T32" fmla="*/ 935 w 1707"/>
                    <a:gd name="T33" fmla="*/ 1253 h 1305"/>
                    <a:gd name="T34" fmla="*/ 768 w 1707"/>
                    <a:gd name="T35" fmla="*/ 1284 h 1305"/>
                    <a:gd name="T36" fmla="*/ 639 w 1707"/>
                    <a:gd name="T37" fmla="*/ 1263 h 1305"/>
                    <a:gd name="T38" fmla="*/ 492 w 1707"/>
                    <a:gd name="T39" fmla="*/ 1275 h 1305"/>
                    <a:gd name="T40" fmla="*/ 409 w 1707"/>
                    <a:gd name="T41" fmla="*/ 1234 h 1305"/>
                    <a:gd name="T42" fmla="*/ 321 w 1707"/>
                    <a:gd name="T43" fmla="*/ 1173 h 1305"/>
                    <a:gd name="T44" fmla="*/ 131 w 1707"/>
                    <a:gd name="T45" fmla="*/ 1138 h 1305"/>
                    <a:gd name="T46" fmla="*/ 105 w 1707"/>
                    <a:gd name="T47" fmla="*/ 1065 h 1305"/>
                    <a:gd name="T48" fmla="*/ 65 w 1707"/>
                    <a:gd name="T49" fmla="*/ 1012 h 1305"/>
                    <a:gd name="T50" fmla="*/ 38 w 1707"/>
                    <a:gd name="T51" fmla="*/ 961 h 1305"/>
                    <a:gd name="T52" fmla="*/ 65 w 1707"/>
                    <a:gd name="T53" fmla="*/ 901 h 1305"/>
                    <a:gd name="T54" fmla="*/ 10 w 1707"/>
                    <a:gd name="T55" fmla="*/ 829 h 1305"/>
                    <a:gd name="T56" fmla="*/ 5 w 1707"/>
                    <a:gd name="T57" fmla="*/ 752 h 1305"/>
                    <a:gd name="T58" fmla="*/ 38 w 1707"/>
                    <a:gd name="T59" fmla="*/ 701 h 1305"/>
                    <a:gd name="T60" fmla="*/ 134 w 1707"/>
                    <a:gd name="T61" fmla="*/ 668 h 1305"/>
                    <a:gd name="T62" fmla="*/ 181 w 1707"/>
                    <a:gd name="T63" fmla="*/ 672 h 1305"/>
                    <a:gd name="T64" fmla="*/ 235 w 1707"/>
                    <a:gd name="T65" fmla="*/ 699 h 1305"/>
                    <a:gd name="T66" fmla="*/ 409 w 1707"/>
                    <a:gd name="T67" fmla="*/ 639 h 1305"/>
                    <a:gd name="T68" fmla="*/ 555 w 1707"/>
                    <a:gd name="T69" fmla="*/ 544 h 1305"/>
                    <a:gd name="T70" fmla="*/ 601 w 1707"/>
                    <a:gd name="T71" fmla="*/ 501 h 1305"/>
                    <a:gd name="T72" fmla="*/ 575 w 1707"/>
                    <a:gd name="T73" fmla="*/ 342 h 1305"/>
                    <a:gd name="T74" fmla="*/ 704 w 1707"/>
                    <a:gd name="T75" fmla="*/ 313 h 1305"/>
                    <a:gd name="T76" fmla="*/ 761 w 1707"/>
                    <a:gd name="T77" fmla="*/ 342 h 1305"/>
                    <a:gd name="T78" fmla="*/ 827 w 1707"/>
                    <a:gd name="T79" fmla="*/ 163 h 1305"/>
                    <a:gd name="T80" fmla="*/ 930 w 1707"/>
                    <a:gd name="T81" fmla="*/ 187 h 1305"/>
                    <a:gd name="T82" fmla="*/ 1019 w 1707"/>
                    <a:gd name="T83" fmla="*/ 84 h 1305"/>
                    <a:gd name="T84" fmla="*/ 1098 w 1707"/>
                    <a:gd name="T85" fmla="*/ 36 h 1305"/>
                    <a:gd name="T86" fmla="*/ 1165 w 1707"/>
                    <a:gd name="T87" fmla="*/ 10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0" name="Freeform 24"/>
                <p:cNvSpPr>
                  <a:spLocks/>
                </p:cNvSpPr>
                <p:nvPr/>
              </p:nvSpPr>
              <p:spPr bwMode="auto">
                <a:xfrm>
                  <a:off x="2725" y="2022"/>
                  <a:ext cx="249" cy="391"/>
                </a:xfrm>
                <a:custGeom>
                  <a:avLst/>
                  <a:gdLst>
                    <a:gd name="T0" fmla="*/ 349 w 420"/>
                    <a:gd name="T1" fmla="*/ 453 h 761"/>
                    <a:gd name="T2" fmla="*/ 340 w 420"/>
                    <a:gd name="T3" fmla="*/ 255 h 761"/>
                    <a:gd name="T4" fmla="*/ 368 w 420"/>
                    <a:gd name="T5" fmla="*/ 191 h 761"/>
                    <a:gd name="T6" fmla="*/ 366 w 420"/>
                    <a:gd name="T7" fmla="*/ 101 h 761"/>
                    <a:gd name="T8" fmla="*/ 383 w 420"/>
                    <a:gd name="T9" fmla="*/ 39 h 761"/>
                    <a:gd name="T10" fmla="*/ 370 w 420"/>
                    <a:gd name="T11" fmla="*/ 0 h 761"/>
                    <a:gd name="T12" fmla="*/ 306 w 420"/>
                    <a:gd name="T13" fmla="*/ 21 h 761"/>
                    <a:gd name="T14" fmla="*/ 285 w 420"/>
                    <a:gd name="T15" fmla="*/ 77 h 761"/>
                    <a:gd name="T16" fmla="*/ 261 w 420"/>
                    <a:gd name="T17" fmla="*/ 96 h 761"/>
                    <a:gd name="T18" fmla="*/ 179 w 420"/>
                    <a:gd name="T19" fmla="*/ 193 h 761"/>
                    <a:gd name="T20" fmla="*/ 117 w 420"/>
                    <a:gd name="T21" fmla="*/ 191 h 761"/>
                    <a:gd name="T22" fmla="*/ 103 w 420"/>
                    <a:gd name="T23" fmla="*/ 253 h 761"/>
                    <a:gd name="T24" fmla="*/ 179 w 420"/>
                    <a:gd name="T25" fmla="*/ 301 h 761"/>
                    <a:gd name="T26" fmla="*/ 223 w 420"/>
                    <a:gd name="T27" fmla="*/ 347 h 761"/>
                    <a:gd name="T28" fmla="*/ 215 w 420"/>
                    <a:gd name="T29" fmla="*/ 409 h 761"/>
                    <a:gd name="T30" fmla="*/ 155 w 420"/>
                    <a:gd name="T31" fmla="*/ 429 h 761"/>
                    <a:gd name="T32" fmla="*/ 148 w 420"/>
                    <a:gd name="T33" fmla="*/ 444 h 761"/>
                    <a:gd name="T34" fmla="*/ 107 w 420"/>
                    <a:gd name="T35" fmla="*/ 465 h 761"/>
                    <a:gd name="T36" fmla="*/ 57 w 420"/>
                    <a:gd name="T37" fmla="*/ 453 h 761"/>
                    <a:gd name="T38" fmla="*/ 57 w 420"/>
                    <a:gd name="T39" fmla="*/ 475 h 761"/>
                    <a:gd name="T40" fmla="*/ 38 w 420"/>
                    <a:gd name="T41" fmla="*/ 508 h 761"/>
                    <a:gd name="T42" fmla="*/ 45 w 420"/>
                    <a:gd name="T43" fmla="*/ 571 h 761"/>
                    <a:gd name="T44" fmla="*/ 52 w 420"/>
                    <a:gd name="T45" fmla="*/ 599 h 761"/>
                    <a:gd name="T46" fmla="*/ 0 w 420"/>
                    <a:gd name="T47" fmla="*/ 610 h 761"/>
                    <a:gd name="T48" fmla="*/ 6 w 420"/>
                    <a:gd name="T49" fmla="*/ 665 h 761"/>
                    <a:gd name="T50" fmla="*/ 26 w 420"/>
                    <a:gd name="T51" fmla="*/ 689 h 761"/>
                    <a:gd name="T52" fmla="*/ 98 w 420"/>
                    <a:gd name="T53" fmla="*/ 680 h 761"/>
                    <a:gd name="T54" fmla="*/ 112 w 420"/>
                    <a:gd name="T55" fmla="*/ 701 h 761"/>
                    <a:gd name="T56" fmla="*/ 186 w 420"/>
                    <a:gd name="T57" fmla="*/ 731 h 761"/>
                    <a:gd name="T58" fmla="*/ 275 w 420"/>
                    <a:gd name="T59" fmla="*/ 742 h 761"/>
                    <a:gd name="T60" fmla="*/ 320 w 420"/>
                    <a:gd name="T61" fmla="*/ 754 h 761"/>
                    <a:gd name="T62" fmla="*/ 309 w 420"/>
                    <a:gd name="T63" fmla="*/ 711 h 761"/>
                    <a:gd name="T64" fmla="*/ 349 w 420"/>
                    <a:gd name="T65" fmla="*/ 670 h 761"/>
                    <a:gd name="T66" fmla="*/ 340 w 420"/>
                    <a:gd name="T67" fmla="*/ 650 h 761"/>
                    <a:gd name="T68" fmla="*/ 299 w 420"/>
                    <a:gd name="T69" fmla="*/ 625 h 761"/>
                    <a:gd name="T70" fmla="*/ 375 w 420"/>
                    <a:gd name="T71" fmla="*/ 617 h 761"/>
                    <a:gd name="T72" fmla="*/ 399 w 420"/>
                    <a:gd name="T73" fmla="*/ 624 h 761"/>
                    <a:gd name="T74" fmla="*/ 419 w 420"/>
                    <a:gd name="T75" fmla="*/ 581 h 761"/>
                    <a:gd name="T76" fmla="*/ 359 w 420"/>
                    <a:gd name="T77" fmla="*/ 480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1" name="Freeform 25"/>
                <p:cNvSpPr>
                  <a:spLocks/>
                </p:cNvSpPr>
                <p:nvPr/>
              </p:nvSpPr>
              <p:spPr bwMode="auto">
                <a:xfrm>
                  <a:off x="2936" y="2170"/>
                  <a:ext cx="299" cy="237"/>
                </a:xfrm>
                <a:custGeom>
                  <a:avLst/>
                  <a:gdLst>
                    <a:gd name="T0" fmla="*/ 59 w 506"/>
                    <a:gd name="T1" fmla="*/ 319 h 460"/>
                    <a:gd name="T2" fmla="*/ 131 w 506"/>
                    <a:gd name="T3" fmla="*/ 384 h 460"/>
                    <a:gd name="T4" fmla="*/ 191 w 506"/>
                    <a:gd name="T5" fmla="*/ 396 h 460"/>
                    <a:gd name="T6" fmla="*/ 246 w 506"/>
                    <a:gd name="T7" fmla="*/ 388 h 460"/>
                    <a:gd name="T8" fmla="*/ 263 w 506"/>
                    <a:gd name="T9" fmla="*/ 396 h 460"/>
                    <a:gd name="T10" fmla="*/ 282 w 506"/>
                    <a:gd name="T11" fmla="*/ 386 h 460"/>
                    <a:gd name="T12" fmla="*/ 296 w 506"/>
                    <a:gd name="T13" fmla="*/ 399 h 460"/>
                    <a:gd name="T14" fmla="*/ 303 w 506"/>
                    <a:gd name="T15" fmla="*/ 421 h 460"/>
                    <a:gd name="T16" fmla="*/ 329 w 506"/>
                    <a:gd name="T17" fmla="*/ 437 h 460"/>
                    <a:gd name="T18" fmla="*/ 364 w 506"/>
                    <a:gd name="T19" fmla="*/ 437 h 460"/>
                    <a:gd name="T20" fmla="*/ 390 w 506"/>
                    <a:gd name="T21" fmla="*/ 459 h 460"/>
                    <a:gd name="T22" fmla="*/ 414 w 506"/>
                    <a:gd name="T23" fmla="*/ 447 h 460"/>
                    <a:gd name="T24" fmla="*/ 432 w 506"/>
                    <a:gd name="T25" fmla="*/ 459 h 460"/>
                    <a:gd name="T26" fmla="*/ 447 w 506"/>
                    <a:gd name="T27" fmla="*/ 427 h 460"/>
                    <a:gd name="T28" fmla="*/ 469 w 506"/>
                    <a:gd name="T29" fmla="*/ 416 h 460"/>
                    <a:gd name="T30" fmla="*/ 474 w 506"/>
                    <a:gd name="T31" fmla="*/ 392 h 460"/>
                    <a:gd name="T32" fmla="*/ 464 w 506"/>
                    <a:gd name="T33" fmla="*/ 348 h 460"/>
                    <a:gd name="T34" fmla="*/ 460 w 506"/>
                    <a:gd name="T35" fmla="*/ 343 h 460"/>
                    <a:gd name="T36" fmla="*/ 438 w 506"/>
                    <a:gd name="T37" fmla="*/ 365 h 460"/>
                    <a:gd name="T38" fmla="*/ 406 w 506"/>
                    <a:gd name="T39" fmla="*/ 339 h 460"/>
                    <a:gd name="T40" fmla="*/ 382 w 506"/>
                    <a:gd name="T41" fmla="*/ 309 h 460"/>
                    <a:gd name="T42" fmla="*/ 406 w 506"/>
                    <a:gd name="T43" fmla="*/ 291 h 460"/>
                    <a:gd name="T44" fmla="*/ 412 w 506"/>
                    <a:gd name="T45" fmla="*/ 259 h 460"/>
                    <a:gd name="T46" fmla="*/ 428 w 506"/>
                    <a:gd name="T47" fmla="*/ 249 h 460"/>
                    <a:gd name="T48" fmla="*/ 425 w 506"/>
                    <a:gd name="T49" fmla="*/ 207 h 460"/>
                    <a:gd name="T50" fmla="*/ 436 w 506"/>
                    <a:gd name="T51" fmla="*/ 199 h 460"/>
                    <a:gd name="T52" fmla="*/ 456 w 506"/>
                    <a:gd name="T53" fmla="*/ 211 h 460"/>
                    <a:gd name="T54" fmla="*/ 469 w 506"/>
                    <a:gd name="T55" fmla="*/ 230 h 460"/>
                    <a:gd name="T56" fmla="*/ 495 w 506"/>
                    <a:gd name="T57" fmla="*/ 211 h 460"/>
                    <a:gd name="T58" fmla="*/ 505 w 506"/>
                    <a:gd name="T59" fmla="*/ 201 h 460"/>
                    <a:gd name="T60" fmla="*/ 500 w 506"/>
                    <a:gd name="T61" fmla="*/ 180 h 460"/>
                    <a:gd name="T62" fmla="*/ 469 w 506"/>
                    <a:gd name="T63" fmla="*/ 163 h 460"/>
                    <a:gd name="T64" fmla="*/ 462 w 506"/>
                    <a:gd name="T65" fmla="*/ 143 h 460"/>
                    <a:gd name="T66" fmla="*/ 407 w 506"/>
                    <a:gd name="T67" fmla="*/ 150 h 460"/>
                    <a:gd name="T68" fmla="*/ 373 w 506"/>
                    <a:gd name="T69" fmla="*/ 119 h 460"/>
                    <a:gd name="T70" fmla="*/ 357 w 506"/>
                    <a:gd name="T71" fmla="*/ 115 h 460"/>
                    <a:gd name="T72" fmla="*/ 357 w 506"/>
                    <a:gd name="T73" fmla="*/ 95 h 460"/>
                    <a:gd name="T74" fmla="*/ 434 w 506"/>
                    <a:gd name="T75" fmla="*/ 9 h 460"/>
                    <a:gd name="T76" fmla="*/ 406 w 506"/>
                    <a:gd name="T77" fmla="*/ 16 h 460"/>
                    <a:gd name="T78" fmla="*/ 388 w 506"/>
                    <a:gd name="T79" fmla="*/ 28 h 460"/>
                    <a:gd name="T80" fmla="*/ 382 w 506"/>
                    <a:gd name="T81" fmla="*/ 18 h 460"/>
                    <a:gd name="T82" fmla="*/ 382 w 506"/>
                    <a:gd name="T83" fmla="*/ 4 h 460"/>
                    <a:gd name="T84" fmla="*/ 368 w 506"/>
                    <a:gd name="T85" fmla="*/ 0 h 460"/>
                    <a:gd name="T86" fmla="*/ 333 w 506"/>
                    <a:gd name="T87" fmla="*/ 13 h 460"/>
                    <a:gd name="T88" fmla="*/ 246 w 506"/>
                    <a:gd name="T89" fmla="*/ 2 h 460"/>
                    <a:gd name="T90" fmla="*/ 241 w 506"/>
                    <a:gd name="T91" fmla="*/ 75 h 460"/>
                    <a:gd name="T92" fmla="*/ 199 w 506"/>
                    <a:gd name="T93" fmla="*/ 108 h 460"/>
                    <a:gd name="T94" fmla="*/ 143 w 506"/>
                    <a:gd name="T95" fmla="*/ 119 h 460"/>
                    <a:gd name="T96" fmla="*/ 64 w 506"/>
                    <a:gd name="T97" fmla="*/ 174 h 460"/>
                    <a:gd name="T98" fmla="*/ 0 w 506"/>
                    <a:gd name="T99" fmla="*/ 192 h 460"/>
                    <a:gd name="T100" fmla="*/ 0 w 506"/>
                    <a:gd name="T101" fmla="*/ 203 h 460"/>
                    <a:gd name="T102" fmla="*/ 59 w 506"/>
                    <a:gd name="T103" fmla="*/ 293 h 460"/>
                    <a:gd name="T104" fmla="*/ 59 w 506"/>
                    <a:gd name="T105" fmla="*/ 319 h 460"/>
                    <a:gd name="T106" fmla="*/ 59 w 506"/>
                    <a:gd name="T107" fmla="*/ 319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2" name="Freeform 26"/>
                <p:cNvSpPr>
                  <a:spLocks/>
                </p:cNvSpPr>
                <p:nvPr/>
              </p:nvSpPr>
              <p:spPr bwMode="auto">
                <a:xfrm>
                  <a:off x="2925" y="1958"/>
                  <a:ext cx="172" cy="312"/>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3" name="Freeform 27"/>
                <p:cNvSpPr>
                  <a:spLocks/>
                </p:cNvSpPr>
                <p:nvPr/>
              </p:nvSpPr>
              <p:spPr bwMode="auto">
                <a:xfrm>
                  <a:off x="3057" y="1838"/>
                  <a:ext cx="266" cy="339"/>
                </a:xfrm>
                <a:custGeom>
                  <a:avLst/>
                  <a:gdLst>
                    <a:gd name="T0" fmla="*/ 179 w 455"/>
                    <a:gd name="T1" fmla="*/ 637 h 658"/>
                    <a:gd name="T2" fmla="*/ 219 w 455"/>
                    <a:gd name="T3" fmla="*/ 513 h 658"/>
                    <a:gd name="T4" fmla="*/ 303 w 455"/>
                    <a:gd name="T5" fmla="*/ 460 h 658"/>
                    <a:gd name="T6" fmla="*/ 322 w 455"/>
                    <a:gd name="T7" fmla="*/ 409 h 658"/>
                    <a:gd name="T8" fmla="*/ 284 w 455"/>
                    <a:gd name="T9" fmla="*/ 390 h 658"/>
                    <a:gd name="T10" fmla="*/ 241 w 455"/>
                    <a:gd name="T11" fmla="*/ 368 h 658"/>
                    <a:gd name="T12" fmla="*/ 217 w 455"/>
                    <a:gd name="T13" fmla="*/ 306 h 658"/>
                    <a:gd name="T14" fmla="*/ 176 w 455"/>
                    <a:gd name="T15" fmla="*/ 310 h 658"/>
                    <a:gd name="T16" fmla="*/ 131 w 455"/>
                    <a:gd name="T17" fmla="*/ 300 h 658"/>
                    <a:gd name="T18" fmla="*/ 164 w 455"/>
                    <a:gd name="T19" fmla="*/ 233 h 658"/>
                    <a:gd name="T20" fmla="*/ 200 w 455"/>
                    <a:gd name="T21" fmla="*/ 167 h 658"/>
                    <a:gd name="T22" fmla="*/ 263 w 455"/>
                    <a:gd name="T23" fmla="*/ 194 h 658"/>
                    <a:gd name="T24" fmla="*/ 287 w 455"/>
                    <a:gd name="T25" fmla="*/ 238 h 658"/>
                    <a:gd name="T26" fmla="*/ 291 w 455"/>
                    <a:gd name="T27" fmla="*/ 277 h 658"/>
                    <a:gd name="T28" fmla="*/ 327 w 455"/>
                    <a:gd name="T29" fmla="*/ 317 h 658"/>
                    <a:gd name="T30" fmla="*/ 416 w 455"/>
                    <a:gd name="T31" fmla="*/ 293 h 658"/>
                    <a:gd name="T32" fmla="*/ 454 w 455"/>
                    <a:gd name="T33" fmla="*/ 218 h 658"/>
                    <a:gd name="T34" fmla="*/ 408 w 455"/>
                    <a:gd name="T35" fmla="*/ 178 h 658"/>
                    <a:gd name="T36" fmla="*/ 384 w 455"/>
                    <a:gd name="T37" fmla="*/ 115 h 658"/>
                    <a:gd name="T38" fmla="*/ 303 w 455"/>
                    <a:gd name="T39" fmla="*/ 72 h 658"/>
                    <a:gd name="T40" fmla="*/ 256 w 455"/>
                    <a:gd name="T41" fmla="*/ 0 h 658"/>
                    <a:gd name="T42" fmla="*/ 200 w 455"/>
                    <a:gd name="T43" fmla="*/ 42 h 658"/>
                    <a:gd name="T44" fmla="*/ 202 w 455"/>
                    <a:gd name="T45" fmla="*/ 74 h 658"/>
                    <a:gd name="T46" fmla="*/ 147 w 455"/>
                    <a:gd name="T47" fmla="*/ 93 h 658"/>
                    <a:gd name="T48" fmla="*/ 116 w 455"/>
                    <a:gd name="T49" fmla="*/ 101 h 658"/>
                    <a:gd name="T50" fmla="*/ 66 w 455"/>
                    <a:gd name="T51" fmla="*/ 117 h 658"/>
                    <a:gd name="T52" fmla="*/ 52 w 455"/>
                    <a:gd name="T53" fmla="*/ 74 h 658"/>
                    <a:gd name="T54" fmla="*/ 9 w 455"/>
                    <a:gd name="T55" fmla="*/ 134 h 658"/>
                    <a:gd name="T56" fmla="*/ 28 w 455"/>
                    <a:gd name="T57" fmla="*/ 231 h 658"/>
                    <a:gd name="T58" fmla="*/ 52 w 455"/>
                    <a:gd name="T59" fmla="*/ 293 h 658"/>
                    <a:gd name="T60" fmla="*/ 61 w 455"/>
                    <a:gd name="T61" fmla="*/ 363 h 658"/>
                    <a:gd name="T62" fmla="*/ 6 w 455"/>
                    <a:gd name="T63" fmla="*/ 445 h 658"/>
                    <a:gd name="T64" fmla="*/ 59 w 455"/>
                    <a:gd name="T65" fmla="*/ 524 h 658"/>
                    <a:gd name="T66" fmla="*/ 42 w 455"/>
                    <a:gd name="T67" fmla="*/ 577 h 658"/>
                    <a:gd name="T68" fmla="*/ 21 w 455"/>
                    <a:gd name="T69" fmla="*/ 619 h 658"/>
                    <a:gd name="T70" fmla="*/ 129 w 455"/>
                    <a:gd name="T71" fmla="*/ 657 h 658"/>
                    <a:gd name="T72" fmla="*/ 178 w 455"/>
                    <a:gd name="T73" fmla="*/ 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4" name="Freeform 28"/>
                <p:cNvSpPr>
                  <a:spLocks/>
                </p:cNvSpPr>
                <p:nvPr/>
              </p:nvSpPr>
              <p:spPr bwMode="auto">
                <a:xfrm>
                  <a:off x="3196" y="1958"/>
                  <a:ext cx="53" cy="82"/>
                </a:xfrm>
                <a:custGeom>
                  <a:avLst/>
                  <a:gdLst>
                    <a:gd name="T0" fmla="*/ 72 w 89"/>
                    <a:gd name="T1" fmla="*/ 148 h 160"/>
                    <a:gd name="T2" fmla="*/ 45 w 89"/>
                    <a:gd name="T3" fmla="*/ 159 h 160"/>
                    <a:gd name="T4" fmla="*/ 4 w 89"/>
                    <a:gd name="T5" fmla="*/ 148 h 160"/>
                    <a:gd name="T6" fmla="*/ 2 w 89"/>
                    <a:gd name="T7" fmla="*/ 137 h 160"/>
                    <a:gd name="T8" fmla="*/ 0 w 89"/>
                    <a:gd name="T9" fmla="*/ 66 h 160"/>
                    <a:gd name="T10" fmla="*/ 28 w 89"/>
                    <a:gd name="T11" fmla="*/ 53 h 160"/>
                    <a:gd name="T12" fmla="*/ 24 w 89"/>
                    <a:gd name="T13" fmla="*/ 40 h 160"/>
                    <a:gd name="T14" fmla="*/ 30 w 89"/>
                    <a:gd name="T15" fmla="*/ 13 h 160"/>
                    <a:gd name="T16" fmla="*/ 33 w 89"/>
                    <a:gd name="T17" fmla="*/ 0 h 160"/>
                    <a:gd name="T18" fmla="*/ 48 w 89"/>
                    <a:gd name="T19" fmla="*/ 6 h 160"/>
                    <a:gd name="T20" fmla="*/ 54 w 89"/>
                    <a:gd name="T21" fmla="*/ 31 h 160"/>
                    <a:gd name="T22" fmla="*/ 52 w 89"/>
                    <a:gd name="T23" fmla="*/ 46 h 160"/>
                    <a:gd name="T24" fmla="*/ 83 w 89"/>
                    <a:gd name="T25" fmla="*/ 69 h 160"/>
                    <a:gd name="T26" fmla="*/ 88 w 89"/>
                    <a:gd name="T27" fmla="*/ 86 h 160"/>
                    <a:gd name="T28" fmla="*/ 69 w 89"/>
                    <a:gd name="T29" fmla="*/ 99 h 160"/>
                    <a:gd name="T30" fmla="*/ 64 w 89"/>
                    <a:gd name="T31" fmla="*/ 127 h 160"/>
                    <a:gd name="T32" fmla="*/ 72 w 89"/>
                    <a:gd name="T33" fmla="*/ 148 h 160"/>
                    <a:gd name="T34" fmla="*/ 72 w 89"/>
                    <a:gd name="T35" fmla="*/ 14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5" name="Freeform 29"/>
                <p:cNvSpPr>
                  <a:spLocks/>
                </p:cNvSpPr>
                <p:nvPr/>
              </p:nvSpPr>
              <p:spPr bwMode="auto">
                <a:xfrm>
                  <a:off x="3132" y="1924"/>
                  <a:ext cx="83" cy="79"/>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6" name="Freeform 30"/>
                <p:cNvSpPr>
                  <a:spLocks/>
                </p:cNvSpPr>
                <p:nvPr/>
              </p:nvSpPr>
              <p:spPr bwMode="auto">
                <a:xfrm>
                  <a:off x="2659" y="2037"/>
                  <a:ext cx="137" cy="206"/>
                </a:xfrm>
                <a:custGeom>
                  <a:avLst/>
                  <a:gdLst>
                    <a:gd name="T0" fmla="*/ 214 w 230"/>
                    <a:gd name="T1" fmla="*/ 223 h 400"/>
                    <a:gd name="T2" fmla="*/ 216 w 230"/>
                    <a:gd name="T3" fmla="*/ 180 h 400"/>
                    <a:gd name="T4" fmla="*/ 229 w 230"/>
                    <a:gd name="T5" fmla="*/ 160 h 400"/>
                    <a:gd name="T6" fmla="*/ 223 w 230"/>
                    <a:gd name="T7" fmla="*/ 141 h 400"/>
                    <a:gd name="T8" fmla="*/ 152 w 230"/>
                    <a:gd name="T9" fmla="*/ 114 h 400"/>
                    <a:gd name="T10" fmla="*/ 157 w 230"/>
                    <a:gd name="T11" fmla="*/ 86 h 400"/>
                    <a:gd name="T12" fmla="*/ 178 w 230"/>
                    <a:gd name="T13" fmla="*/ 55 h 400"/>
                    <a:gd name="T14" fmla="*/ 166 w 230"/>
                    <a:gd name="T15" fmla="*/ 6 h 400"/>
                    <a:gd name="T16" fmla="*/ 159 w 230"/>
                    <a:gd name="T17" fmla="*/ 0 h 400"/>
                    <a:gd name="T18" fmla="*/ 113 w 230"/>
                    <a:gd name="T19" fmla="*/ 31 h 400"/>
                    <a:gd name="T20" fmla="*/ 92 w 230"/>
                    <a:gd name="T21" fmla="*/ 101 h 400"/>
                    <a:gd name="T22" fmla="*/ 85 w 230"/>
                    <a:gd name="T23" fmla="*/ 150 h 400"/>
                    <a:gd name="T24" fmla="*/ 47 w 230"/>
                    <a:gd name="T25" fmla="*/ 180 h 400"/>
                    <a:gd name="T26" fmla="*/ 26 w 230"/>
                    <a:gd name="T27" fmla="*/ 189 h 400"/>
                    <a:gd name="T28" fmla="*/ 0 w 230"/>
                    <a:gd name="T29" fmla="*/ 196 h 400"/>
                    <a:gd name="T30" fmla="*/ 59 w 230"/>
                    <a:gd name="T31" fmla="*/ 269 h 400"/>
                    <a:gd name="T32" fmla="*/ 71 w 230"/>
                    <a:gd name="T33" fmla="*/ 324 h 400"/>
                    <a:gd name="T34" fmla="*/ 66 w 230"/>
                    <a:gd name="T35" fmla="*/ 350 h 400"/>
                    <a:gd name="T36" fmla="*/ 107 w 230"/>
                    <a:gd name="T37" fmla="*/ 372 h 400"/>
                    <a:gd name="T38" fmla="*/ 107 w 230"/>
                    <a:gd name="T39" fmla="*/ 389 h 400"/>
                    <a:gd name="T40" fmla="*/ 144 w 230"/>
                    <a:gd name="T41" fmla="*/ 399 h 400"/>
                    <a:gd name="T42" fmla="*/ 154 w 230"/>
                    <a:gd name="T43" fmla="*/ 399 h 400"/>
                    <a:gd name="T44" fmla="*/ 154 w 230"/>
                    <a:gd name="T45" fmla="*/ 367 h 400"/>
                    <a:gd name="T46" fmla="*/ 183 w 230"/>
                    <a:gd name="T47" fmla="*/ 363 h 400"/>
                    <a:gd name="T48" fmla="*/ 190 w 230"/>
                    <a:gd name="T49" fmla="*/ 326 h 400"/>
                    <a:gd name="T50" fmla="*/ 170 w 230"/>
                    <a:gd name="T51" fmla="*/ 310 h 400"/>
                    <a:gd name="T52" fmla="*/ 154 w 230"/>
                    <a:gd name="T53" fmla="*/ 295 h 400"/>
                    <a:gd name="T54" fmla="*/ 161 w 230"/>
                    <a:gd name="T55" fmla="*/ 225 h 400"/>
                    <a:gd name="T56" fmla="*/ 176 w 230"/>
                    <a:gd name="T57" fmla="*/ 216 h 400"/>
                    <a:gd name="T58" fmla="*/ 202 w 230"/>
                    <a:gd name="T59" fmla="*/ 227 h 400"/>
                    <a:gd name="T60" fmla="*/ 214 w 230"/>
                    <a:gd name="T61" fmla="*/ 223 h 400"/>
                    <a:gd name="T62" fmla="*/ 214 w 230"/>
                    <a:gd name="T63" fmla="*/ 22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7" name="Freeform 31"/>
                <p:cNvSpPr>
                  <a:spLocks/>
                </p:cNvSpPr>
                <p:nvPr/>
              </p:nvSpPr>
              <p:spPr bwMode="auto">
                <a:xfrm>
                  <a:off x="2352" y="1265"/>
                  <a:ext cx="1098" cy="876"/>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8" name="Freeform 32"/>
                <p:cNvSpPr>
                  <a:spLocks/>
                </p:cNvSpPr>
                <p:nvPr/>
              </p:nvSpPr>
              <p:spPr bwMode="auto">
                <a:xfrm>
                  <a:off x="3274" y="1755"/>
                  <a:ext cx="288" cy="246"/>
                </a:xfrm>
                <a:custGeom>
                  <a:avLst/>
                  <a:gdLst>
                    <a:gd name="T0" fmla="*/ 406 w 491"/>
                    <a:gd name="T1" fmla="*/ 331 h 478"/>
                    <a:gd name="T2" fmla="*/ 458 w 491"/>
                    <a:gd name="T3" fmla="*/ 254 h 478"/>
                    <a:gd name="T4" fmla="*/ 490 w 491"/>
                    <a:gd name="T5" fmla="*/ 216 h 478"/>
                    <a:gd name="T6" fmla="*/ 485 w 491"/>
                    <a:gd name="T7" fmla="*/ 178 h 478"/>
                    <a:gd name="T8" fmla="*/ 451 w 491"/>
                    <a:gd name="T9" fmla="*/ 139 h 478"/>
                    <a:gd name="T10" fmla="*/ 446 w 491"/>
                    <a:gd name="T11" fmla="*/ 106 h 478"/>
                    <a:gd name="T12" fmla="*/ 384 w 491"/>
                    <a:gd name="T13" fmla="*/ 20 h 478"/>
                    <a:gd name="T14" fmla="*/ 380 w 491"/>
                    <a:gd name="T15" fmla="*/ 28 h 478"/>
                    <a:gd name="T16" fmla="*/ 367 w 491"/>
                    <a:gd name="T17" fmla="*/ 42 h 478"/>
                    <a:gd name="T18" fmla="*/ 341 w 491"/>
                    <a:gd name="T19" fmla="*/ 11 h 478"/>
                    <a:gd name="T20" fmla="*/ 303 w 491"/>
                    <a:gd name="T21" fmla="*/ 0 h 478"/>
                    <a:gd name="T22" fmla="*/ 301 w 491"/>
                    <a:gd name="T23" fmla="*/ 11 h 478"/>
                    <a:gd name="T24" fmla="*/ 301 w 491"/>
                    <a:gd name="T25" fmla="*/ 28 h 478"/>
                    <a:gd name="T26" fmla="*/ 286 w 491"/>
                    <a:gd name="T27" fmla="*/ 44 h 478"/>
                    <a:gd name="T28" fmla="*/ 255 w 491"/>
                    <a:gd name="T29" fmla="*/ 74 h 478"/>
                    <a:gd name="T30" fmla="*/ 221 w 491"/>
                    <a:gd name="T31" fmla="*/ 74 h 478"/>
                    <a:gd name="T32" fmla="*/ 207 w 491"/>
                    <a:gd name="T33" fmla="*/ 97 h 478"/>
                    <a:gd name="T34" fmla="*/ 195 w 491"/>
                    <a:gd name="T35" fmla="*/ 97 h 478"/>
                    <a:gd name="T36" fmla="*/ 171 w 491"/>
                    <a:gd name="T37" fmla="*/ 122 h 478"/>
                    <a:gd name="T38" fmla="*/ 157 w 491"/>
                    <a:gd name="T39" fmla="*/ 122 h 478"/>
                    <a:gd name="T40" fmla="*/ 129 w 491"/>
                    <a:gd name="T41" fmla="*/ 150 h 478"/>
                    <a:gd name="T42" fmla="*/ 111 w 491"/>
                    <a:gd name="T43" fmla="*/ 154 h 478"/>
                    <a:gd name="T44" fmla="*/ 74 w 491"/>
                    <a:gd name="T45" fmla="*/ 212 h 478"/>
                    <a:gd name="T46" fmla="*/ 50 w 491"/>
                    <a:gd name="T47" fmla="*/ 177 h 478"/>
                    <a:gd name="T48" fmla="*/ 23 w 491"/>
                    <a:gd name="T49" fmla="*/ 159 h 478"/>
                    <a:gd name="T50" fmla="*/ 11 w 491"/>
                    <a:gd name="T51" fmla="*/ 172 h 478"/>
                    <a:gd name="T52" fmla="*/ 26 w 491"/>
                    <a:gd name="T53" fmla="*/ 250 h 478"/>
                    <a:gd name="T54" fmla="*/ 13 w 491"/>
                    <a:gd name="T55" fmla="*/ 276 h 478"/>
                    <a:gd name="T56" fmla="*/ 0 w 491"/>
                    <a:gd name="T57" fmla="*/ 315 h 478"/>
                    <a:gd name="T58" fmla="*/ 37 w 491"/>
                    <a:gd name="T59" fmla="*/ 339 h 478"/>
                    <a:gd name="T60" fmla="*/ 57 w 491"/>
                    <a:gd name="T61" fmla="*/ 342 h 478"/>
                    <a:gd name="T62" fmla="*/ 83 w 491"/>
                    <a:gd name="T63" fmla="*/ 380 h 478"/>
                    <a:gd name="T64" fmla="*/ 102 w 491"/>
                    <a:gd name="T65" fmla="*/ 368 h 478"/>
                    <a:gd name="T66" fmla="*/ 133 w 491"/>
                    <a:gd name="T67" fmla="*/ 331 h 478"/>
                    <a:gd name="T68" fmla="*/ 164 w 491"/>
                    <a:gd name="T69" fmla="*/ 278 h 478"/>
                    <a:gd name="T70" fmla="*/ 217 w 491"/>
                    <a:gd name="T71" fmla="*/ 267 h 478"/>
                    <a:gd name="T72" fmla="*/ 250 w 491"/>
                    <a:gd name="T73" fmla="*/ 300 h 478"/>
                    <a:gd name="T74" fmla="*/ 225 w 491"/>
                    <a:gd name="T75" fmla="*/ 353 h 478"/>
                    <a:gd name="T76" fmla="*/ 195 w 491"/>
                    <a:gd name="T77" fmla="*/ 402 h 478"/>
                    <a:gd name="T78" fmla="*/ 223 w 491"/>
                    <a:gd name="T79" fmla="*/ 421 h 478"/>
                    <a:gd name="T80" fmla="*/ 221 w 491"/>
                    <a:gd name="T81" fmla="*/ 445 h 478"/>
                    <a:gd name="T82" fmla="*/ 198 w 491"/>
                    <a:gd name="T83" fmla="*/ 467 h 478"/>
                    <a:gd name="T84" fmla="*/ 203 w 491"/>
                    <a:gd name="T85" fmla="*/ 477 h 478"/>
                    <a:gd name="T86" fmla="*/ 243 w 491"/>
                    <a:gd name="T87" fmla="*/ 457 h 478"/>
                    <a:gd name="T88" fmla="*/ 298 w 491"/>
                    <a:gd name="T89" fmla="*/ 384 h 478"/>
                    <a:gd name="T90" fmla="*/ 379 w 491"/>
                    <a:gd name="T91" fmla="*/ 337 h 478"/>
                    <a:gd name="T92" fmla="*/ 406 w 491"/>
                    <a:gd name="T93" fmla="*/ 331 h 478"/>
                    <a:gd name="T94" fmla="*/ 406 w 491"/>
                    <a:gd name="T95" fmla="*/ 331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79" name="Freeform 33"/>
                <p:cNvSpPr>
                  <a:spLocks/>
                </p:cNvSpPr>
                <p:nvPr/>
              </p:nvSpPr>
              <p:spPr bwMode="auto">
                <a:xfrm>
                  <a:off x="3342" y="1615"/>
                  <a:ext cx="416" cy="253"/>
                </a:xfrm>
                <a:custGeom>
                  <a:avLst/>
                  <a:gdLst>
                    <a:gd name="T0" fmla="*/ 686 w 709"/>
                    <a:gd name="T1" fmla="*/ 135 h 488"/>
                    <a:gd name="T2" fmla="*/ 631 w 709"/>
                    <a:gd name="T3" fmla="*/ 125 h 488"/>
                    <a:gd name="T4" fmla="*/ 609 w 709"/>
                    <a:gd name="T5" fmla="*/ 120 h 488"/>
                    <a:gd name="T6" fmla="*/ 561 w 709"/>
                    <a:gd name="T7" fmla="*/ 149 h 488"/>
                    <a:gd name="T8" fmla="*/ 539 w 709"/>
                    <a:gd name="T9" fmla="*/ 162 h 488"/>
                    <a:gd name="T10" fmla="*/ 496 w 709"/>
                    <a:gd name="T11" fmla="*/ 130 h 488"/>
                    <a:gd name="T12" fmla="*/ 458 w 709"/>
                    <a:gd name="T13" fmla="*/ 96 h 488"/>
                    <a:gd name="T14" fmla="*/ 451 w 709"/>
                    <a:gd name="T15" fmla="*/ 142 h 488"/>
                    <a:gd name="T16" fmla="*/ 412 w 709"/>
                    <a:gd name="T17" fmla="*/ 96 h 488"/>
                    <a:gd name="T18" fmla="*/ 379 w 709"/>
                    <a:gd name="T19" fmla="*/ 63 h 488"/>
                    <a:gd name="T20" fmla="*/ 307 w 709"/>
                    <a:gd name="T21" fmla="*/ 63 h 488"/>
                    <a:gd name="T22" fmla="*/ 269 w 709"/>
                    <a:gd name="T23" fmla="*/ 36 h 488"/>
                    <a:gd name="T24" fmla="*/ 216 w 709"/>
                    <a:gd name="T25" fmla="*/ 55 h 488"/>
                    <a:gd name="T26" fmla="*/ 161 w 709"/>
                    <a:gd name="T27" fmla="*/ 41 h 488"/>
                    <a:gd name="T28" fmla="*/ 87 w 709"/>
                    <a:gd name="T29" fmla="*/ 10 h 488"/>
                    <a:gd name="T30" fmla="*/ 65 w 709"/>
                    <a:gd name="T31" fmla="*/ 61 h 488"/>
                    <a:gd name="T32" fmla="*/ 0 w 709"/>
                    <a:gd name="T33" fmla="*/ 63 h 488"/>
                    <a:gd name="T34" fmla="*/ 34 w 709"/>
                    <a:gd name="T35" fmla="*/ 99 h 488"/>
                    <a:gd name="T36" fmla="*/ 38 w 709"/>
                    <a:gd name="T37" fmla="*/ 161 h 488"/>
                    <a:gd name="T38" fmla="*/ 58 w 709"/>
                    <a:gd name="T39" fmla="*/ 211 h 488"/>
                    <a:gd name="T40" fmla="*/ 115 w 709"/>
                    <a:gd name="T41" fmla="*/ 178 h 488"/>
                    <a:gd name="T42" fmla="*/ 161 w 709"/>
                    <a:gd name="T43" fmla="*/ 268 h 488"/>
                    <a:gd name="T44" fmla="*/ 187 w 709"/>
                    <a:gd name="T45" fmla="*/ 270 h 488"/>
                    <a:gd name="T46" fmla="*/ 252 w 709"/>
                    <a:gd name="T47" fmla="*/ 313 h 488"/>
                    <a:gd name="T48" fmla="*/ 269 w 709"/>
                    <a:gd name="T49" fmla="*/ 291 h 488"/>
                    <a:gd name="T50" fmla="*/ 335 w 709"/>
                    <a:gd name="T51" fmla="*/ 409 h 488"/>
                    <a:gd name="T52" fmla="*/ 374 w 709"/>
                    <a:gd name="T53" fmla="*/ 487 h 488"/>
                    <a:gd name="T54" fmla="*/ 434 w 709"/>
                    <a:gd name="T55" fmla="*/ 385 h 488"/>
                    <a:gd name="T56" fmla="*/ 477 w 709"/>
                    <a:gd name="T57" fmla="*/ 398 h 488"/>
                    <a:gd name="T58" fmla="*/ 546 w 709"/>
                    <a:gd name="T59" fmla="*/ 376 h 488"/>
                    <a:gd name="T60" fmla="*/ 528 w 709"/>
                    <a:gd name="T61" fmla="*/ 330 h 488"/>
                    <a:gd name="T62" fmla="*/ 594 w 709"/>
                    <a:gd name="T63" fmla="*/ 277 h 488"/>
                    <a:gd name="T64" fmla="*/ 620 w 709"/>
                    <a:gd name="T65" fmla="*/ 229 h 488"/>
                    <a:gd name="T66" fmla="*/ 642 w 709"/>
                    <a:gd name="T67" fmla="*/ 200 h 488"/>
                    <a:gd name="T68" fmla="*/ 666 w 709"/>
                    <a:gd name="T69" fmla="*/ 224 h 488"/>
                    <a:gd name="T70" fmla="*/ 708 w 709"/>
                    <a:gd name="T71" fmla="*/ 147 h 488"/>
                    <a:gd name="T72" fmla="*/ 704 w 709"/>
                    <a:gd name="T73" fmla="*/ 135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80" name="Freeform 34"/>
                <p:cNvSpPr>
                  <a:spLocks/>
                </p:cNvSpPr>
                <p:nvPr/>
              </p:nvSpPr>
              <p:spPr bwMode="auto">
                <a:xfrm>
                  <a:off x="3250" y="1242"/>
                  <a:ext cx="569" cy="457"/>
                </a:xfrm>
                <a:custGeom>
                  <a:avLst/>
                  <a:gdLst>
                    <a:gd name="T0" fmla="*/ 297 w 970"/>
                    <a:gd name="T1" fmla="*/ 724 h 888"/>
                    <a:gd name="T2" fmla="*/ 351 w 970"/>
                    <a:gd name="T3" fmla="*/ 790 h 888"/>
                    <a:gd name="T4" fmla="*/ 394 w 970"/>
                    <a:gd name="T5" fmla="*/ 779 h 888"/>
                    <a:gd name="T6" fmla="*/ 447 w 970"/>
                    <a:gd name="T7" fmla="*/ 785 h 888"/>
                    <a:gd name="T8" fmla="*/ 505 w 970"/>
                    <a:gd name="T9" fmla="*/ 772 h 888"/>
                    <a:gd name="T10" fmla="*/ 547 w 970"/>
                    <a:gd name="T11" fmla="*/ 821 h 888"/>
                    <a:gd name="T12" fmla="*/ 579 w 970"/>
                    <a:gd name="T13" fmla="*/ 835 h 888"/>
                    <a:gd name="T14" fmla="*/ 619 w 970"/>
                    <a:gd name="T15" fmla="*/ 860 h 888"/>
                    <a:gd name="T16" fmla="*/ 629 w 970"/>
                    <a:gd name="T17" fmla="*/ 809 h 888"/>
                    <a:gd name="T18" fmla="*/ 674 w 970"/>
                    <a:gd name="T19" fmla="*/ 862 h 888"/>
                    <a:gd name="T20" fmla="*/ 710 w 970"/>
                    <a:gd name="T21" fmla="*/ 885 h 888"/>
                    <a:gd name="T22" fmla="*/ 750 w 970"/>
                    <a:gd name="T23" fmla="*/ 835 h 888"/>
                    <a:gd name="T24" fmla="*/ 777 w 970"/>
                    <a:gd name="T25" fmla="*/ 830 h 888"/>
                    <a:gd name="T26" fmla="*/ 820 w 970"/>
                    <a:gd name="T27" fmla="*/ 860 h 888"/>
                    <a:gd name="T28" fmla="*/ 860 w 970"/>
                    <a:gd name="T29" fmla="*/ 860 h 888"/>
                    <a:gd name="T30" fmla="*/ 844 w 970"/>
                    <a:gd name="T31" fmla="*/ 790 h 888"/>
                    <a:gd name="T32" fmla="*/ 827 w 970"/>
                    <a:gd name="T33" fmla="*/ 708 h 888"/>
                    <a:gd name="T34" fmla="*/ 921 w 970"/>
                    <a:gd name="T35" fmla="*/ 669 h 888"/>
                    <a:gd name="T36" fmla="*/ 930 w 970"/>
                    <a:gd name="T37" fmla="*/ 628 h 888"/>
                    <a:gd name="T38" fmla="*/ 941 w 970"/>
                    <a:gd name="T39" fmla="*/ 585 h 888"/>
                    <a:gd name="T40" fmla="*/ 947 w 970"/>
                    <a:gd name="T41" fmla="*/ 419 h 888"/>
                    <a:gd name="T42" fmla="*/ 942 w 970"/>
                    <a:gd name="T43" fmla="*/ 349 h 888"/>
                    <a:gd name="T44" fmla="*/ 937 w 970"/>
                    <a:gd name="T45" fmla="*/ 315 h 888"/>
                    <a:gd name="T46" fmla="*/ 875 w 970"/>
                    <a:gd name="T47" fmla="*/ 365 h 888"/>
                    <a:gd name="T48" fmla="*/ 810 w 970"/>
                    <a:gd name="T49" fmla="*/ 426 h 888"/>
                    <a:gd name="T50" fmla="*/ 691 w 970"/>
                    <a:gd name="T51" fmla="*/ 426 h 888"/>
                    <a:gd name="T52" fmla="*/ 678 w 970"/>
                    <a:gd name="T53" fmla="*/ 380 h 888"/>
                    <a:gd name="T54" fmla="*/ 636 w 970"/>
                    <a:gd name="T55" fmla="*/ 349 h 888"/>
                    <a:gd name="T56" fmla="*/ 559 w 970"/>
                    <a:gd name="T57" fmla="*/ 327 h 888"/>
                    <a:gd name="T58" fmla="*/ 497 w 970"/>
                    <a:gd name="T59" fmla="*/ 320 h 888"/>
                    <a:gd name="T60" fmla="*/ 444 w 970"/>
                    <a:gd name="T61" fmla="*/ 283 h 888"/>
                    <a:gd name="T62" fmla="*/ 418 w 970"/>
                    <a:gd name="T63" fmla="*/ 238 h 888"/>
                    <a:gd name="T64" fmla="*/ 375 w 970"/>
                    <a:gd name="T65" fmla="*/ 187 h 888"/>
                    <a:gd name="T66" fmla="*/ 330 w 970"/>
                    <a:gd name="T67" fmla="*/ 110 h 888"/>
                    <a:gd name="T68" fmla="*/ 279 w 970"/>
                    <a:gd name="T69" fmla="*/ 33 h 888"/>
                    <a:gd name="T70" fmla="*/ 196 w 970"/>
                    <a:gd name="T71" fmla="*/ 18 h 888"/>
                    <a:gd name="T72" fmla="*/ 105 w 970"/>
                    <a:gd name="T73" fmla="*/ 0 h 888"/>
                    <a:gd name="T74" fmla="*/ 4 w 970"/>
                    <a:gd name="T75" fmla="*/ 44 h 888"/>
                    <a:gd name="T76" fmla="*/ 0 w 970"/>
                    <a:gd name="T77" fmla="*/ 126 h 888"/>
                    <a:gd name="T78" fmla="*/ 43 w 970"/>
                    <a:gd name="T79" fmla="*/ 155 h 888"/>
                    <a:gd name="T80" fmla="*/ 98 w 970"/>
                    <a:gd name="T81" fmla="*/ 143 h 888"/>
                    <a:gd name="T82" fmla="*/ 108 w 970"/>
                    <a:gd name="T83" fmla="*/ 199 h 888"/>
                    <a:gd name="T84" fmla="*/ 174 w 970"/>
                    <a:gd name="T85" fmla="*/ 232 h 888"/>
                    <a:gd name="T86" fmla="*/ 213 w 970"/>
                    <a:gd name="T87" fmla="*/ 214 h 888"/>
                    <a:gd name="T88" fmla="*/ 330 w 970"/>
                    <a:gd name="T89" fmla="*/ 221 h 888"/>
                    <a:gd name="T90" fmla="*/ 313 w 970"/>
                    <a:gd name="T91" fmla="*/ 375 h 888"/>
                    <a:gd name="T92" fmla="*/ 294 w 970"/>
                    <a:gd name="T93" fmla="*/ 423 h 888"/>
                    <a:gd name="T94" fmla="*/ 289 w 970"/>
                    <a:gd name="T95" fmla="*/ 522 h 888"/>
                    <a:gd name="T96" fmla="*/ 262 w 970"/>
                    <a:gd name="T97" fmla="*/ 501 h 888"/>
                    <a:gd name="T98" fmla="*/ 203 w 970"/>
                    <a:gd name="T99" fmla="*/ 592 h 888"/>
                    <a:gd name="T100" fmla="*/ 179 w 970"/>
                    <a:gd name="T101" fmla="*/ 635 h 888"/>
                    <a:gd name="T102" fmla="*/ 265 w 970"/>
                    <a:gd name="T103" fmla="*/ 666 h 888"/>
                    <a:gd name="T104" fmla="*/ 262 w 970"/>
                    <a:gd name="T105" fmla="*/ 684 h 888"/>
                    <a:gd name="T106" fmla="*/ 231 w 970"/>
                    <a:gd name="T107" fmla="*/ 722 h 888"/>
                    <a:gd name="T108" fmla="*/ 244 w 970"/>
                    <a:gd name="T109" fmla="*/ 734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sp>
              <p:nvSpPr>
                <p:cNvPr id="181" name="Freeform 35"/>
                <p:cNvSpPr>
                  <a:spLocks/>
                </p:cNvSpPr>
                <p:nvPr/>
              </p:nvSpPr>
              <p:spPr bwMode="auto">
                <a:xfrm>
                  <a:off x="3190" y="1965"/>
                  <a:ext cx="25" cy="27"/>
                </a:xfrm>
                <a:custGeom>
                  <a:avLst/>
                  <a:gdLst>
                    <a:gd name="T0" fmla="*/ 41 w 42"/>
                    <a:gd name="T1" fmla="*/ 0 h 54"/>
                    <a:gd name="T2" fmla="*/ 33 w 42"/>
                    <a:gd name="T3" fmla="*/ 26 h 54"/>
                    <a:gd name="T4" fmla="*/ 38 w 42"/>
                    <a:gd name="T5" fmla="*/ 39 h 54"/>
                    <a:gd name="T6" fmla="*/ 9 w 42"/>
                    <a:gd name="T7" fmla="*/ 53 h 54"/>
                    <a:gd name="T8" fmla="*/ 7 w 42"/>
                    <a:gd name="T9" fmla="*/ 31 h 54"/>
                    <a:gd name="T10" fmla="*/ 0 w 42"/>
                    <a:gd name="T11" fmla="*/ 14 h 54"/>
                    <a:gd name="T12" fmla="*/ 41 w 42"/>
                    <a:gd name="T13" fmla="*/ 0 h 54"/>
                    <a:gd name="T14" fmla="*/ 41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12700" cap="rnd">
                  <a:solidFill>
                    <a:schemeClr val="tx1"/>
                  </a:solidFill>
                  <a:round/>
                  <a:headEnd type="none" w="sm" len="sm"/>
                  <a:tailEnd type="none" w="sm" len="sm"/>
                </a:ln>
              </p:spPr>
              <p:txBody>
                <a:bodyPr/>
                <a:lstStyle/>
                <a:p>
                  <a:endParaRPr lang="zh-CN" altLang="en-US">
                    <a:latin typeface="Calibri" pitchFamily="34" charset="0"/>
                  </a:endParaRPr>
                </a:p>
              </p:txBody>
            </p:sp>
          </p:grpSp>
          <p:grpSp>
            <p:nvGrpSpPr>
              <p:cNvPr id="6" name="Group 46"/>
              <p:cNvGrpSpPr/>
              <p:nvPr/>
            </p:nvGrpSpPr>
            <p:grpSpPr>
              <a:xfrm>
                <a:off x="2987830" y="1556794"/>
                <a:ext cx="3911490" cy="4320483"/>
                <a:chOff x="3870404" y="2362200"/>
                <a:chExt cx="3171705" cy="3447824"/>
              </a:xfrm>
            </p:grpSpPr>
            <p:pic>
              <p:nvPicPr>
                <p:cNvPr id="109" name="Picture 2"/>
                <p:cNvPicPr>
                  <a:picLocks noChangeAspect="1" noChangeArrowheads="1"/>
                </p:cNvPicPr>
                <p:nvPr/>
              </p:nvPicPr>
              <p:blipFill>
                <a:blip r:embed="rId59" cstate="screen"/>
                <a:srcRect/>
                <a:stretch>
                  <a:fillRect/>
                </a:stretch>
              </p:blipFill>
              <p:spPr bwMode="auto">
                <a:xfrm>
                  <a:off x="5615150" y="5533912"/>
                  <a:ext cx="252250" cy="276112"/>
                </a:xfrm>
                <a:prstGeom prst="rect">
                  <a:avLst/>
                </a:prstGeom>
                <a:noFill/>
                <a:ln w="9525">
                  <a:noFill/>
                  <a:miter lim="800000"/>
                  <a:headEnd/>
                  <a:tailEnd/>
                </a:ln>
                <a:effectLst/>
              </p:spPr>
            </p:pic>
            <p:pic>
              <p:nvPicPr>
                <p:cNvPr id="110" name="Picture 2"/>
                <p:cNvPicPr>
                  <a:picLocks noChangeAspect="1" noChangeArrowheads="1"/>
                </p:cNvPicPr>
                <p:nvPr/>
              </p:nvPicPr>
              <p:blipFill>
                <a:blip r:embed="rId59" cstate="screen"/>
                <a:srcRect/>
                <a:stretch>
                  <a:fillRect/>
                </a:stretch>
              </p:blipFill>
              <p:spPr bwMode="auto">
                <a:xfrm>
                  <a:off x="6017170" y="4117427"/>
                  <a:ext cx="252250" cy="276112"/>
                </a:xfrm>
                <a:prstGeom prst="rect">
                  <a:avLst/>
                </a:prstGeom>
                <a:noFill/>
                <a:ln w="9525">
                  <a:noFill/>
                  <a:miter lim="800000"/>
                  <a:headEnd/>
                  <a:tailEnd/>
                </a:ln>
                <a:effectLst/>
              </p:spPr>
            </p:pic>
            <p:pic>
              <p:nvPicPr>
                <p:cNvPr id="111" name="Picture 2"/>
                <p:cNvPicPr>
                  <a:picLocks noChangeAspect="1" noChangeArrowheads="1"/>
                </p:cNvPicPr>
                <p:nvPr/>
              </p:nvPicPr>
              <p:blipFill>
                <a:blip r:embed="rId59" cstate="screen"/>
                <a:srcRect/>
                <a:stretch>
                  <a:fillRect/>
                </a:stretch>
              </p:blipFill>
              <p:spPr bwMode="auto">
                <a:xfrm>
                  <a:off x="6681952" y="3271345"/>
                  <a:ext cx="252250" cy="276112"/>
                </a:xfrm>
                <a:prstGeom prst="rect">
                  <a:avLst/>
                </a:prstGeom>
                <a:noFill/>
                <a:ln w="9525">
                  <a:noFill/>
                  <a:miter lim="800000"/>
                  <a:headEnd/>
                  <a:tailEnd/>
                </a:ln>
                <a:effectLst/>
              </p:spPr>
            </p:pic>
            <p:pic>
              <p:nvPicPr>
                <p:cNvPr id="112" name="Picture 2"/>
                <p:cNvPicPr>
                  <a:picLocks noChangeAspect="1" noChangeArrowheads="1"/>
                </p:cNvPicPr>
                <p:nvPr/>
              </p:nvPicPr>
              <p:blipFill>
                <a:blip r:embed="rId59" cstate="screen"/>
                <a:srcRect/>
                <a:stretch>
                  <a:fillRect/>
                </a:stretch>
              </p:blipFill>
              <p:spPr bwMode="auto">
                <a:xfrm>
                  <a:off x="6400800" y="2887718"/>
                  <a:ext cx="252250" cy="276112"/>
                </a:xfrm>
                <a:prstGeom prst="rect">
                  <a:avLst/>
                </a:prstGeom>
                <a:noFill/>
                <a:ln w="9525">
                  <a:noFill/>
                  <a:miter lim="800000"/>
                  <a:headEnd/>
                  <a:tailEnd/>
                </a:ln>
                <a:effectLst/>
              </p:spPr>
            </p:pic>
            <p:pic>
              <p:nvPicPr>
                <p:cNvPr id="113" name="Picture 2"/>
                <p:cNvPicPr>
                  <a:picLocks noChangeAspect="1" noChangeArrowheads="1"/>
                </p:cNvPicPr>
                <p:nvPr/>
              </p:nvPicPr>
              <p:blipFill>
                <a:blip r:embed="rId59" cstate="screen"/>
                <a:srcRect/>
                <a:stretch>
                  <a:fillRect/>
                </a:stretch>
              </p:blipFill>
              <p:spPr bwMode="auto">
                <a:xfrm>
                  <a:off x="6781800" y="2819400"/>
                  <a:ext cx="252250" cy="276112"/>
                </a:xfrm>
                <a:prstGeom prst="rect">
                  <a:avLst/>
                </a:prstGeom>
                <a:noFill/>
                <a:ln w="9525">
                  <a:noFill/>
                  <a:miter lim="800000"/>
                  <a:headEnd/>
                  <a:tailEnd/>
                </a:ln>
                <a:effectLst/>
              </p:spPr>
            </p:pic>
            <p:pic>
              <p:nvPicPr>
                <p:cNvPr id="114" name="Picture 2"/>
                <p:cNvPicPr>
                  <a:picLocks noChangeAspect="1" noChangeArrowheads="1"/>
                </p:cNvPicPr>
                <p:nvPr/>
              </p:nvPicPr>
              <p:blipFill>
                <a:blip r:embed="rId59" cstate="screen"/>
                <a:srcRect/>
                <a:stretch>
                  <a:fillRect/>
                </a:stretch>
              </p:blipFill>
              <p:spPr bwMode="auto">
                <a:xfrm>
                  <a:off x="6553200" y="2362200"/>
                  <a:ext cx="252250" cy="276112"/>
                </a:xfrm>
                <a:prstGeom prst="rect">
                  <a:avLst/>
                </a:prstGeom>
                <a:noFill/>
                <a:ln w="9525">
                  <a:noFill/>
                  <a:miter lim="800000"/>
                  <a:headEnd/>
                  <a:tailEnd/>
                </a:ln>
                <a:effectLst/>
              </p:spPr>
            </p:pic>
            <p:pic>
              <p:nvPicPr>
                <p:cNvPr id="115" name="Picture 2"/>
                <p:cNvPicPr>
                  <a:picLocks noChangeAspect="1" noChangeArrowheads="1"/>
                </p:cNvPicPr>
                <p:nvPr/>
              </p:nvPicPr>
              <p:blipFill>
                <a:blip r:embed="rId59" cstate="screen"/>
                <a:srcRect/>
                <a:stretch>
                  <a:fillRect/>
                </a:stretch>
              </p:blipFill>
              <p:spPr bwMode="auto">
                <a:xfrm>
                  <a:off x="6789859" y="2419664"/>
                  <a:ext cx="252250" cy="276112"/>
                </a:xfrm>
                <a:prstGeom prst="rect">
                  <a:avLst/>
                </a:prstGeom>
                <a:noFill/>
                <a:ln w="9525">
                  <a:noFill/>
                  <a:miter lim="800000"/>
                  <a:headEnd/>
                  <a:tailEnd/>
                </a:ln>
                <a:effectLst/>
              </p:spPr>
            </p:pic>
            <p:pic>
              <p:nvPicPr>
                <p:cNvPr id="116" name="Picture 2"/>
                <p:cNvPicPr>
                  <a:picLocks noChangeAspect="1" noChangeArrowheads="1"/>
                </p:cNvPicPr>
                <p:nvPr/>
              </p:nvPicPr>
              <p:blipFill>
                <a:blip r:embed="rId59" cstate="screen"/>
                <a:srcRect/>
                <a:stretch>
                  <a:fillRect/>
                </a:stretch>
              </p:blipFill>
              <p:spPr bwMode="auto">
                <a:xfrm>
                  <a:off x="6553200" y="3552712"/>
                  <a:ext cx="252250" cy="276112"/>
                </a:xfrm>
                <a:prstGeom prst="rect">
                  <a:avLst/>
                </a:prstGeom>
                <a:noFill/>
                <a:ln w="9525">
                  <a:noFill/>
                  <a:miter lim="800000"/>
                  <a:headEnd/>
                  <a:tailEnd/>
                </a:ln>
                <a:effectLst/>
              </p:spPr>
            </p:pic>
            <p:pic>
              <p:nvPicPr>
                <p:cNvPr id="117" name="Picture 2"/>
                <p:cNvPicPr>
                  <a:picLocks noChangeAspect="1" noChangeArrowheads="1"/>
                </p:cNvPicPr>
                <p:nvPr/>
              </p:nvPicPr>
              <p:blipFill>
                <a:blip r:embed="rId59" cstate="screen"/>
                <a:srcRect/>
                <a:stretch>
                  <a:fillRect/>
                </a:stretch>
              </p:blipFill>
              <p:spPr bwMode="auto">
                <a:xfrm>
                  <a:off x="6061842" y="3439510"/>
                  <a:ext cx="252250" cy="276112"/>
                </a:xfrm>
                <a:prstGeom prst="rect">
                  <a:avLst/>
                </a:prstGeom>
                <a:noFill/>
                <a:ln w="9525">
                  <a:noFill/>
                  <a:miter lim="800000"/>
                  <a:headEnd/>
                  <a:tailEnd/>
                </a:ln>
                <a:effectLst/>
              </p:spPr>
            </p:pic>
            <p:pic>
              <p:nvPicPr>
                <p:cNvPr id="118" name="Picture 2"/>
                <p:cNvPicPr>
                  <a:picLocks noChangeAspect="1" noChangeArrowheads="1"/>
                </p:cNvPicPr>
                <p:nvPr/>
              </p:nvPicPr>
              <p:blipFill>
                <a:blip r:embed="rId59" cstate="screen"/>
                <a:srcRect/>
                <a:stretch>
                  <a:fillRect/>
                </a:stretch>
              </p:blipFill>
              <p:spPr bwMode="auto">
                <a:xfrm>
                  <a:off x="5930462" y="3276600"/>
                  <a:ext cx="252250" cy="276112"/>
                </a:xfrm>
                <a:prstGeom prst="rect">
                  <a:avLst/>
                </a:prstGeom>
                <a:noFill/>
                <a:ln w="9525">
                  <a:noFill/>
                  <a:miter lim="800000"/>
                  <a:headEnd/>
                  <a:tailEnd/>
                </a:ln>
                <a:effectLst/>
              </p:spPr>
            </p:pic>
            <p:pic>
              <p:nvPicPr>
                <p:cNvPr id="119" name="Picture 2"/>
                <p:cNvPicPr>
                  <a:picLocks noChangeAspect="1" noChangeArrowheads="1"/>
                </p:cNvPicPr>
                <p:nvPr/>
              </p:nvPicPr>
              <p:blipFill>
                <a:blip r:embed="rId59" cstate="screen"/>
                <a:srcRect/>
                <a:stretch>
                  <a:fillRect/>
                </a:stretch>
              </p:blipFill>
              <p:spPr bwMode="auto">
                <a:xfrm>
                  <a:off x="6193221" y="3255579"/>
                  <a:ext cx="252250" cy="276112"/>
                </a:xfrm>
                <a:prstGeom prst="rect">
                  <a:avLst/>
                </a:prstGeom>
                <a:noFill/>
                <a:ln w="9525">
                  <a:noFill/>
                  <a:miter lim="800000"/>
                  <a:headEnd/>
                  <a:tailEnd/>
                </a:ln>
                <a:effectLst/>
              </p:spPr>
            </p:pic>
            <p:pic>
              <p:nvPicPr>
                <p:cNvPr id="120" name="Picture 2"/>
                <p:cNvPicPr>
                  <a:picLocks noChangeAspect="1" noChangeArrowheads="1"/>
                </p:cNvPicPr>
                <p:nvPr/>
              </p:nvPicPr>
              <p:blipFill>
                <a:blip r:embed="rId59" cstate="screen"/>
                <a:srcRect/>
                <a:stretch>
                  <a:fillRect/>
                </a:stretch>
              </p:blipFill>
              <p:spPr bwMode="auto">
                <a:xfrm>
                  <a:off x="6046076" y="3108435"/>
                  <a:ext cx="252250" cy="276112"/>
                </a:xfrm>
                <a:prstGeom prst="rect">
                  <a:avLst/>
                </a:prstGeom>
                <a:noFill/>
                <a:ln w="9525">
                  <a:noFill/>
                  <a:miter lim="800000"/>
                  <a:headEnd/>
                  <a:tailEnd/>
                </a:ln>
                <a:effectLst/>
              </p:spPr>
            </p:pic>
            <p:pic>
              <p:nvPicPr>
                <p:cNvPr id="121" name="Picture 2"/>
                <p:cNvPicPr>
                  <a:picLocks noChangeAspect="1" noChangeArrowheads="1"/>
                </p:cNvPicPr>
                <p:nvPr/>
              </p:nvPicPr>
              <p:blipFill>
                <a:blip r:embed="rId59" cstate="screen"/>
                <a:srcRect/>
                <a:stretch>
                  <a:fillRect/>
                </a:stretch>
              </p:blipFill>
              <p:spPr bwMode="auto">
                <a:xfrm>
                  <a:off x="5693979" y="5229112"/>
                  <a:ext cx="252250" cy="276112"/>
                </a:xfrm>
                <a:prstGeom prst="rect">
                  <a:avLst/>
                </a:prstGeom>
                <a:noFill/>
                <a:ln w="9525">
                  <a:noFill/>
                  <a:miter lim="800000"/>
                  <a:headEnd/>
                  <a:tailEnd/>
                </a:ln>
                <a:effectLst/>
              </p:spPr>
            </p:pic>
            <p:pic>
              <p:nvPicPr>
                <p:cNvPr id="122" name="Picture 2"/>
                <p:cNvPicPr>
                  <a:picLocks noChangeAspect="1" noChangeArrowheads="1"/>
                </p:cNvPicPr>
                <p:nvPr/>
              </p:nvPicPr>
              <p:blipFill>
                <a:blip r:embed="rId59" cstate="screen"/>
                <a:srcRect/>
                <a:stretch>
                  <a:fillRect/>
                </a:stretch>
              </p:blipFill>
              <p:spPr bwMode="auto">
                <a:xfrm>
                  <a:off x="5271743" y="4718213"/>
                  <a:ext cx="252250" cy="276112"/>
                </a:xfrm>
                <a:prstGeom prst="rect">
                  <a:avLst/>
                </a:prstGeom>
                <a:noFill/>
                <a:ln w="9525">
                  <a:noFill/>
                  <a:miter lim="800000"/>
                  <a:headEnd/>
                  <a:tailEnd/>
                </a:ln>
                <a:effectLst/>
              </p:spPr>
            </p:pic>
            <p:pic>
              <p:nvPicPr>
                <p:cNvPr id="123" name="Picture 2"/>
                <p:cNvPicPr>
                  <a:picLocks noChangeAspect="1" noChangeArrowheads="1"/>
                </p:cNvPicPr>
                <p:nvPr/>
              </p:nvPicPr>
              <p:blipFill>
                <a:blip r:embed="rId59" cstate="screen"/>
                <a:srcRect/>
                <a:stretch>
                  <a:fillRect/>
                </a:stretch>
              </p:blipFill>
              <p:spPr bwMode="auto">
                <a:xfrm>
                  <a:off x="5680466" y="5005532"/>
                  <a:ext cx="252250" cy="276112"/>
                </a:xfrm>
                <a:prstGeom prst="rect">
                  <a:avLst/>
                </a:prstGeom>
                <a:noFill/>
                <a:ln w="9525">
                  <a:noFill/>
                  <a:miter lim="800000"/>
                  <a:headEnd/>
                  <a:tailEnd/>
                </a:ln>
                <a:effectLst/>
              </p:spPr>
            </p:pic>
            <p:pic>
              <p:nvPicPr>
                <p:cNvPr id="124" name="Picture 2"/>
                <p:cNvPicPr>
                  <a:picLocks noChangeAspect="1" noChangeArrowheads="1"/>
                </p:cNvPicPr>
                <p:nvPr/>
              </p:nvPicPr>
              <p:blipFill>
                <a:blip r:embed="rId59" cstate="screen"/>
                <a:srcRect/>
                <a:stretch>
                  <a:fillRect/>
                </a:stretch>
              </p:blipFill>
              <p:spPr bwMode="auto">
                <a:xfrm>
                  <a:off x="5797245" y="4603286"/>
                  <a:ext cx="252250" cy="276112"/>
                </a:xfrm>
                <a:prstGeom prst="rect">
                  <a:avLst/>
                </a:prstGeom>
                <a:noFill/>
                <a:ln w="9525">
                  <a:noFill/>
                  <a:miter lim="800000"/>
                  <a:headEnd/>
                  <a:tailEnd/>
                </a:ln>
                <a:effectLst/>
              </p:spPr>
            </p:pic>
            <p:pic>
              <p:nvPicPr>
                <p:cNvPr id="125" name="Picture 2"/>
                <p:cNvPicPr>
                  <a:picLocks noChangeAspect="1" noChangeArrowheads="1"/>
                </p:cNvPicPr>
                <p:nvPr/>
              </p:nvPicPr>
              <p:blipFill>
                <a:blip r:embed="rId59" cstate="screen"/>
                <a:srcRect/>
                <a:stretch>
                  <a:fillRect/>
                </a:stretch>
              </p:blipFill>
              <p:spPr bwMode="auto">
                <a:xfrm>
                  <a:off x="5562600" y="4390912"/>
                  <a:ext cx="252250" cy="276112"/>
                </a:xfrm>
                <a:prstGeom prst="rect">
                  <a:avLst/>
                </a:prstGeom>
                <a:noFill/>
                <a:ln w="9525">
                  <a:noFill/>
                  <a:miter lim="800000"/>
                  <a:headEnd/>
                  <a:tailEnd/>
                </a:ln>
                <a:effectLst/>
              </p:spPr>
            </p:pic>
            <p:pic>
              <p:nvPicPr>
                <p:cNvPr id="126" name="Picture 2"/>
                <p:cNvPicPr>
                  <a:picLocks noChangeAspect="1" noChangeArrowheads="1"/>
                </p:cNvPicPr>
                <p:nvPr/>
              </p:nvPicPr>
              <p:blipFill>
                <a:blip r:embed="rId59" cstate="screen"/>
                <a:srcRect/>
                <a:stretch>
                  <a:fillRect/>
                </a:stretch>
              </p:blipFill>
              <p:spPr bwMode="auto">
                <a:xfrm>
                  <a:off x="5864771" y="4296103"/>
                  <a:ext cx="252250" cy="276112"/>
                </a:xfrm>
                <a:prstGeom prst="rect">
                  <a:avLst/>
                </a:prstGeom>
                <a:noFill/>
                <a:ln w="9525">
                  <a:noFill/>
                  <a:miter lim="800000"/>
                  <a:headEnd/>
                  <a:tailEnd/>
                </a:ln>
                <a:effectLst/>
              </p:spPr>
            </p:pic>
            <p:pic>
              <p:nvPicPr>
                <p:cNvPr id="127" name="Picture 2"/>
                <p:cNvPicPr>
                  <a:picLocks noChangeAspect="1" noChangeArrowheads="1"/>
                </p:cNvPicPr>
                <p:nvPr/>
              </p:nvPicPr>
              <p:blipFill>
                <a:blip r:embed="rId59" cstate="screen"/>
                <a:srcRect/>
                <a:stretch>
                  <a:fillRect/>
                </a:stretch>
              </p:blipFill>
              <p:spPr bwMode="auto">
                <a:xfrm>
                  <a:off x="6416564" y="4012539"/>
                  <a:ext cx="252250" cy="276112"/>
                </a:xfrm>
                <a:prstGeom prst="rect">
                  <a:avLst/>
                </a:prstGeom>
                <a:noFill/>
                <a:ln w="9525">
                  <a:noFill/>
                  <a:miter lim="800000"/>
                  <a:headEnd/>
                  <a:tailEnd/>
                </a:ln>
                <a:effectLst/>
              </p:spPr>
            </p:pic>
            <p:pic>
              <p:nvPicPr>
                <p:cNvPr id="128" name="Picture 2"/>
                <p:cNvPicPr>
                  <a:picLocks noChangeAspect="1" noChangeArrowheads="1"/>
                </p:cNvPicPr>
                <p:nvPr/>
              </p:nvPicPr>
              <p:blipFill>
                <a:blip r:embed="rId60" cstate="screen"/>
                <a:srcRect/>
                <a:stretch>
                  <a:fillRect/>
                </a:stretch>
              </p:blipFill>
              <p:spPr bwMode="auto">
                <a:xfrm>
                  <a:off x="6553198" y="3896925"/>
                  <a:ext cx="252250" cy="276112"/>
                </a:xfrm>
                <a:prstGeom prst="rect">
                  <a:avLst/>
                </a:prstGeom>
                <a:noFill/>
                <a:ln w="9525">
                  <a:noFill/>
                  <a:miter lim="800000"/>
                  <a:headEnd/>
                  <a:tailEnd/>
                </a:ln>
                <a:effectLst/>
              </p:spPr>
            </p:pic>
            <p:pic>
              <p:nvPicPr>
                <p:cNvPr id="129" name="Picture 2"/>
                <p:cNvPicPr>
                  <a:picLocks noChangeAspect="1" noChangeArrowheads="1"/>
                </p:cNvPicPr>
                <p:nvPr/>
              </p:nvPicPr>
              <p:blipFill>
                <a:blip r:embed="rId59" cstate="screen"/>
                <a:srcRect/>
                <a:stretch>
                  <a:fillRect/>
                </a:stretch>
              </p:blipFill>
              <p:spPr bwMode="auto">
                <a:xfrm>
                  <a:off x="6322747" y="3856257"/>
                  <a:ext cx="252250" cy="276112"/>
                </a:xfrm>
                <a:prstGeom prst="rect">
                  <a:avLst/>
                </a:prstGeom>
                <a:noFill/>
                <a:ln w="9525">
                  <a:noFill/>
                  <a:miter lim="800000"/>
                  <a:headEnd/>
                  <a:tailEnd/>
                </a:ln>
                <a:effectLst/>
              </p:spPr>
            </p:pic>
            <p:pic>
              <p:nvPicPr>
                <p:cNvPr id="130" name="Picture 2"/>
                <p:cNvPicPr>
                  <a:picLocks noChangeAspect="1" noChangeArrowheads="1"/>
                </p:cNvPicPr>
                <p:nvPr/>
              </p:nvPicPr>
              <p:blipFill>
                <a:blip r:embed="rId59" cstate="screen"/>
                <a:srcRect/>
                <a:stretch>
                  <a:fillRect/>
                </a:stretch>
              </p:blipFill>
              <p:spPr bwMode="auto">
                <a:xfrm>
                  <a:off x="6497914" y="4143576"/>
                  <a:ext cx="252250" cy="276112"/>
                </a:xfrm>
                <a:prstGeom prst="rect">
                  <a:avLst/>
                </a:prstGeom>
                <a:noFill/>
                <a:ln w="9525">
                  <a:noFill/>
                  <a:miter lim="800000"/>
                  <a:headEnd/>
                  <a:tailEnd/>
                </a:ln>
                <a:effectLst/>
              </p:spPr>
            </p:pic>
            <p:pic>
              <p:nvPicPr>
                <p:cNvPr id="131" name="Picture 2"/>
                <p:cNvPicPr>
                  <a:picLocks noChangeAspect="1" noChangeArrowheads="1"/>
                </p:cNvPicPr>
                <p:nvPr/>
              </p:nvPicPr>
              <p:blipFill>
                <a:blip r:embed="rId59" cstate="screen"/>
                <a:srcRect/>
                <a:stretch>
                  <a:fillRect/>
                </a:stretch>
              </p:blipFill>
              <p:spPr bwMode="auto">
                <a:xfrm>
                  <a:off x="5738855" y="3971185"/>
                  <a:ext cx="252250" cy="276112"/>
                </a:xfrm>
                <a:prstGeom prst="rect">
                  <a:avLst/>
                </a:prstGeom>
                <a:noFill/>
                <a:ln w="9525">
                  <a:noFill/>
                  <a:miter lim="800000"/>
                  <a:headEnd/>
                  <a:tailEnd/>
                </a:ln>
                <a:effectLst/>
              </p:spPr>
            </p:pic>
            <p:pic>
              <p:nvPicPr>
                <p:cNvPr id="132" name="Picture 2"/>
                <p:cNvPicPr>
                  <a:picLocks noChangeAspect="1" noChangeArrowheads="1"/>
                </p:cNvPicPr>
                <p:nvPr/>
              </p:nvPicPr>
              <p:blipFill>
                <a:blip r:embed="rId59" cstate="screen"/>
                <a:srcRect/>
                <a:stretch>
                  <a:fillRect/>
                </a:stretch>
              </p:blipFill>
              <p:spPr bwMode="auto">
                <a:xfrm>
                  <a:off x="6089190" y="4948068"/>
                  <a:ext cx="252250" cy="276112"/>
                </a:xfrm>
                <a:prstGeom prst="rect">
                  <a:avLst/>
                </a:prstGeom>
                <a:noFill/>
                <a:ln w="9525">
                  <a:noFill/>
                  <a:miter lim="800000"/>
                  <a:headEnd/>
                  <a:tailEnd/>
                </a:ln>
                <a:effectLst/>
              </p:spPr>
            </p:pic>
            <p:pic>
              <p:nvPicPr>
                <p:cNvPr id="133" name="Picture 2"/>
                <p:cNvPicPr>
                  <a:picLocks noChangeAspect="1" noChangeArrowheads="1"/>
                </p:cNvPicPr>
                <p:nvPr/>
              </p:nvPicPr>
              <p:blipFill>
                <a:blip r:embed="rId60" cstate="screen"/>
                <a:srcRect/>
                <a:stretch>
                  <a:fillRect/>
                </a:stretch>
              </p:blipFill>
              <p:spPr bwMode="auto">
                <a:xfrm>
                  <a:off x="5328744" y="4009912"/>
                  <a:ext cx="252250" cy="276112"/>
                </a:xfrm>
                <a:prstGeom prst="rect">
                  <a:avLst/>
                </a:prstGeom>
                <a:noFill/>
                <a:ln w="9525">
                  <a:noFill/>
                  <a:miter lim="800000"/>
                  <a:headEnd/>
                  <a:tailEnd/>
                </a:ln>
                <a:effectLst/>
              </p:spPr>
            </p:pic>
            <p:pic>
              <p:nvPicPr>
                <p:cNvPr id="134" name="Picture 2"/>
                <p:cNvPicPr>
                  <a:picLocks noChangeAspect="1" noChangeArrowheads="1"/>
                </p:cNvPicPr>
                <p:nvPr/>
              </p:nvPicPr>
              <p:blipFill>
                <a:blip r:embed="rId59" cstate="screen"/>
                <a:srcRect/>
                <a:stretch>
                  <a:fillRect/>
                </a:stretch>
              </p:blipFill>
              <p:spPr bwMode="auto">
                <a:xfrm>
                  <a:off x="5481143" y="3770586"/>
                  <a:ext cx="252250" cy="276112"/>
                </a:xfrm>
                <a:prstGeom prst="rect">
                  <a:avLst/>
                </a:prstGeom>
                <a:noFill/>
                <a:ln w="9525">
                  <a:noFill/>
                  <a:miter lim="800000"/>
                  <a:headEnd/>
                  <a:tailEnd/>
                </a:ln>
                <a:effectLst/>
              </p:spPr>
            </p:pic>
            <p:pic>
              <p:nvPicPr>
                <p:cNvPr id="135" name="Picture 2"/>
                <p:cNvPicPr>
                  <a:picLocks noChangeAspect="1" noChangeArrowheads="1"/>
                </p:cNvPicPr>
                <p:nvPr/>
              </p:nvPicPr>
              <p:blipFill>
                <a:blip r:embed="rId59" cstate="screen"/>
                <a:srcRect/>
                <a:stretch>
                  <a:fillRect/>
                </a:stretch>
              </p:blipFill>
              <p:spPr bwMode="auto">
                <a:xfrm>
                  <a:off x="5207871" y="3781096"/>
                  <a:ext cx="252250" cy="276112"/>
                </a:xfrm>
                <a:prstGeom prst="rect">
                  <a:avLst/>
                </a:prstGeom>
                <a:noFill/>
                <a:ln w="9525">
                  <a:noFill/>
                  <a:miter lim="800000"/>
                  <a:headEnd/>
                  <a:tailEnd/>
                </a:ln>
                <a:effectLst/>
              </p:spPr>
            </p:pic>
            <p:pic>
              <p:nvPicPr>
                <p:cNvPr id="136" name="Picture 2"/>
                <p:cNvPicPr>
                  <a:picLocks noChangeAspect="1" noChangeArrowheads="1"/>
                </p:cNvPicPr>
                <p:nvPr/>
              </p:nvPicPr>
              <p:blipFill>
                <a:blip r:embed="rId59" cstate="screen"/>
                <a:srcRect/>
                <a:stretch>
                  <a:fillRect/>
                </a:stretch>
              </p:blipFill>
              <p:spPr bwMode="auto">
                <a:xfrm>
                  <a:off x="5360274" y="3618186"/>
                  <a:ext cx="252250" cy="276112"/>
                </a:xfrm>
                <a:prstGeom prst="rect">
                  <a:avLst/>
                </a:prstGeom>
                <a:noFill/>
                <a:ln w="9525">
                  <a:noFill/>
                  <a:miter lim="800000"/>
                  <a:headEnd/>
                  <a:tailEnd/>
                </a:ln>
                <a:effectLst/>
              </p:spPr>
            </p:pic>
            <p:pic>
              <p:nvPicPr>
                <p:cNvPr id="137" name="Picture 2"/>
                <p:cNvPicPr>
                  <a:picLocks noChangeAspect="1" noChangeArrowheads="1"/>
                </p:cNvPicPr>
                <p:nvPr/>
              </p:nvPicPr>
              <p:blipFill>
                <a:blip r:embed="rId59" cstate="screen"/>
                <a:srcRect/>
                <a:stretch>
                  <a:fillRect/>
                </a:stretch>
              </p:blipFill>
              <p:spPr bwMode="auto">
                <a:xfrm>
                  <a:off x="6017171" y="3754820"/>
                  <a:ext cx="252250" cy="276112"/>
                </a:xfrm>
                <a:prstGeom prst="rect">
                  <a:avLst/>
                </a:prstGeom>
                <a:noFill/>
                <a:ln w="9525">
                  <a:noFill/>
                  <a:miter lim="800000"/>
                  <a:headEnd/>
                  <a:tailEnd/>
                </a:ln>
                <a:effectLst/>
              </p:spPr>
            </p:pic>
            <p:pic>
              <p:nvPicPr>
                <p:cNvPr id="138" name="Picture 2"/>
                <p:cNvPicPr>
                  <a:picLocks noChangeAspect="1" noChangeArrowheads="1"/>
                </p:cNvPicPr>
                <p:nvPr/>
              </p:nvPicPr>
              <p:blipFill>
                <a:blip r:embed="rId59" cstate="screen"/>
                <a:srcRect/>
                <a:stretch>
                  <a:fillRect/>
                </a:stretch>
              </p:blipFill>
              <p:spPr bwMode="auto">
                <a:xfrm>
                  <a:off x="6605750" y="4343400"/>
                  <a:ext cx="252250" cy="276112"/>
                </a:xfrm>
                <a:prstGeom prst="rect">
                  <a:avLst/>
                </a:prstGeom>
                <a:noFill/>
                <a:ln w="9525">
                  <a:noFill/>
                  <a:miter lim="800000"/>
                  <a:headEnd/>
                  <a:tailEnd/>
                </a:ln>
                <a:effectLst/>
              </p:spPr>
            </p:pic>
            <p:pic>
              <p:nvPicPr>
                <p:cNvPr id="139" name="Picture 2"/>
                <p:cNvPicPr>
                  <a:picLocks noChangeAspect="1" noChangeArrowheads="1"/>
                </p:cNvPicPr>
                <p:nvPr/>
              </p:nvPicPr>
              <p:blipFill>
                <a:blip r:embed="rId59" cstate="screen"/>
                <a:srcRect/>
                <a:stretch>
                  <a:fillRect/>
                </a:stretch>
              </p:blipFill>
              <p:spPr bwMode="auto">
                <a:xfrm>
                  <a:off x="6377152" y="4648200"/>
                  <a:ext cx="252250" cy="276112"/>
                </a:xfrm>
                <a:prstGeom prst="rect">
                  <a:avLst/>
                </a:prstGeom>
                <a:noFill/>
                <a:ln w="9525">
                  <a:noFill/>
                  <a:miter lim="800000"/>
                  <a:headEnd/>
                  <a:tailEnd/>
                </a:ln>
                <a:effectLst/>
              </p:spPr>
            </p:pic>
            <p:pic>
              <p:nvPicPr>
                <p:cNvPr id="140" name="Picture 2"/>
                <p:cNvPicPr>
                  <a:picLocks noChangeAspect="1" noChangeArrowheads="1"/>
                </p:cNvPicPr>
                <p:nvPr/>
              </p:nvPicPr>
              <p:blipFill>
                <a:blip r:embed="rId59" cstate="screen"/>
                <a:srcRect/>
                <a:stretch>
                  <a:fillRect/>
                </a:stretch>
              </p:blipFill>
              <p:spPr bwMode="auto">
                <a:xfrm>
                  <a:off x="5680466" y="3396547"/>
                  <a:ext cx="252250" cy="276112"/>
                </a:xfrm>
                <a:prstGeom prst="rect">
                  <a:avLst/>
                </a:prstGeom>
                <a:noFill/>
                <a:ln w="9525">
                  <a:noFill/>
                  <a:miter lim="800000"/>
                  <a:headEnd/>
                  <a:tailEnd/>
                </a:ln>
                <a:effectLst/>
              </p:spPr>
            </p:pic>
            <p:pic>
              <p:nvPicPr>
                <p:cNvPr id="141" name="Picture 2"/>
                <p:cNvPicPr>
                  <a:picLocks noChangeAspect="1" noChangeArrowheads="1"/>
                </p:cNvPicPr>
                <p:nvPr/>
              </p:nvPicPr>
              <p:blipFill>
                <a:blip r:embed="rId60" cstate="screen"/>
                <a:srcRect/>
                <a:stretch>
                  <a:fillRect/>
                </a:stretch>
              </p:blipFill>
              <p:spPr bwMode="auto">
                <a:xfrm>
                  <a:off x="4866288" y="3476512"/>
                  <a:ext cx="252250" cy="276112"/>
                </a:xfrm>
                <a:prstGeom prst="rect">
                  <a:avLst/>
                </a:prstGeom>
                <a:noFill/>
                <a:ln w="9525">
                  <a:noFill/>
                  <a:miter lim="800000"/>
                  <a:headEnd/>
                  <a:tailEnd/>
                </a:ln>
                <a:effectLst/>
              </p:spPr>
            </p:pic>
            <p:pic>
              <p:nvPicPr>
                <p:cNvPr id="142" name="Picture 2"/>
                <p:cNvPicPr>
                  <a:picLocks noChangeAspect="1" noChangeArrowheads="1"/>
                </p:cNvPicPr>
                <p:nvPr/>
              </p:nvPicPr>
              <p:blipFill>
                <a:blip r:embed="rId59" cstate="screen"/>
                <a:srcRect/>
                <a:stretch>
                  <a:fillRect/>
                </a:stretch>
              </p:blipFill>
              <p:spPr bwMode="auto">
                <a:xfrm>
                  <a:off x="4804630" y="5005532"/>
                  <a:ext cx="252250" cy="276112"/>
                </a:xfrm>
                <a:prstGeom prst="rect">
                  <a:avLst/>
                </a:prstGeom>
                <a:noFill/>
                <a:ln w="9525">
                  <a:noFill/>
                  <a:miter lim="800000"/>
                  <a:headEnd/>
                  <a:tailEnd/>
                </a:ln>
                <a:effectLst/>
              </p:spPr>
            </p:pic>
            <p:pic>
              <p:nvPicPr>
                <p:cNvPr id="143" name="Picture 2"/>
                <p:cNvPicPr>
                  <a:picLocks noChangeAspect="1" noChangeArrowheads="1"/>
                </p:cNvPicPr>
                <p:nvPr/>
              </p:nvPicPr>
              <p:blipFill>
                <a:blip r:embed="rId59" cstate="screen"/>
                <a:srcRect/>
                <a:stretch>
                  <a:fillRect/>
                </a:stretch>
              </p:blipFill>
              <p:spPr bwMode="auto">
                <a:xfrm>
                  <a:off x="5038186" y="4315967"/>
                  <a:ext cx="252250" cy="276112"/>
                </a:xfrm>
                <a:prstGeom prst="rect">
                  <a:avLst/>
                </a:prstGeom>
                <a:noFill/>
                <a:ln w="9525">
                  <a:noFill/>
                  <a:miter lim="800000"/>
                  <a:headEnd/>
                  <a:tailEnd/>
                </a:ln>
                <a:effectLst/>
              </p:spPr>
            </p:pic>
            <p:pic>
              <p:nvPicPr>
                <p:cNvPr id="144" name="Picture 2"/>
                <p:cNvPicPr>
                  <a:picLocks noChangeAspect="1" noChangeArrowheads="1"/>
                </p:cNvPicPr>
                <p:nvPr/>
              </p:nvPicPr>
              <p:blipFill>
                <a:blip r:embed="rId60" cstate="screen"/>
                <a:srcRect/>
                <a:stretch>
                  <a:fillRect/>
                </a:stretch>
              </p:blipFill>
              <p:spPr bwMode="auto">
                <a:xfrm>
                  <a:off x="4921408" y="4545822"/>
                  <a:ext cx="252250" cy="276112"/>
                </a:xfrm>
                <a:prstGeom prst="rect">
                  <a:avLst/>
                </a:prstGeom>
                <a:noFill/>
                <a:ln w="9525">
                  <a:noFill/>
                  <a:miter lim="800000"/>
                  <a:headEnd/>
                  <a:tailEnd/>
                </a:ln>
                <a:effectLst/>
              </p:spPr>
            </p:pic>
            <p:pic>
              <p:nvPicPr>
                <p:cNvPr id="145" name="Picture 2"/>
                <p:cNvPicPr>
                  <a:picLocks noChangeAspect="1" noChangeArrowheads="1"/>
                </p:cNvPicPr>
                <p:nvPr/>
              </p:nvPicPr>
              <p:blipFill>
                <a:blip r:embed="rId60" cstate="screen"/>
                <a:srcRect/>
                <a:stretch>
                  <a:fillRect/>
                </a:stretch>
              </p:blipFill>
              <p:spPr bwMode="auto">
                <a:xfrm>
                  <a:off x="4921408" y="4258503"/>
                  <a:ext cx="252250" cy="276112"/>
                </a:xfrm>
                <a:prstGeom prst="rect">
                  <a:avLst/>
                </a:prstGeom>
                <a:noFill/>
                <a:ln w="9525">
                  <a:noFill/>
                  <a:miter lim="800000"/>
                  <a:headEnd/>
                  <a:tailEnd/>
                </a:ln>
                <a:effectLst/>
              </p:spPr>
            </p:pic>
            <p:pic>
              <p:nvPicPr>
                <p:cNvPr id="146" name="Picture 2"/>
                <p:cNvPicPr>
                  <a:picLocks noChangeAspect="1" noChangeArrowheads="1"/>
                </p:cNvPicPr>
                <p:nvPr/>
              </p:nvPicPr>
              <p:blipFill>
                <a:blip r:embed="rId59" cstate="screen"/>
                <a:srcRect/>
                <a:stretch>
                  <a:fillRect/>
                </a:stretch>
              </p:blipFill>
              <p:spPr bwMode="auto">
                <a:xfrm>
                  <a:off x="3870404" y="3224156"/>
                  <a:ext cx="252250" cy="276112"/>
                </a:xfrm>
                <a:prstGeom prst="rect">
                  <a:avLst/>
                </a:prstGeom>
                <a:noFill/>
                <a:ln w="9525">
                  <a:noFill/>
                  <a:miter lim="800000"/>
                  <a:headEnd/>
                  <a:tailEnd/>
                </a:ln>
                <a:effectLst/>
              </p:spPr>
            </p:pic>
            <p:pic>
              <p:nvPicPr>
                <p:cNvPr id="147" name="Picture 2"/>
                <p:cNvPicPr>
                  <a:picLocks noChangeAspect="1" noChangeArrowheads="1"/>
                </p:cNvPicPr>
                <p:nvPr/>
              </p:nvPicPr>
              <p:blipFill>
                <a:blip r:embed="rId59" cstate="screen"/>
                <a:srcRect/>
                <a:stretch>
                  <a:fillRect/>
                </a:stretch>
              </p:blipFill>
              <p:spPr bwMode="auto">
                <a:xfrm>
                  <a:off x="4337517" y="3798793"/>
                  <a:ext cx="252250" cy="276112"/>
                </a:xfrm>
                <a:prstGeom prst="rect">
                  <a:avLst/>
                </a:prstGeom>
                <a:noFill/>
                <a:ln w="9525">
                  <a:noFill/>
                  <a:miter lim="800000"/>
                  <a:headEnd/>
                  <a:tailEnd/>
                </a:ln>
                <a:effectLst/>
              </p:spPr>
            </p:pic>
            <p:pic>
              <p:nvPicPr>
                <p:cNvPr id="148" name="Picture 2"/>
                <p:cNvPicPr>
                  <a:picLocks noChangeAspect="1" noChangeArrowheads="1"/>
                </p:cNvPicPr>
                <p:nvPr/>
              </p:nvPicPr>
              <p:blipFill>
                <a:blip r:embed="rId59" cstate="screen"/>
                <a:srcRect/>
                <a:stretch>
                  <a:fillRect/>
                </a:stretch>
              </p:blipFill>
              <p:spPr bwMode="auto">
                <a:xfrm>
                  <a:off x="6789859" y="4890604"/>
                  <a:ext cx="252250" cy="276112"/>
                </a:xfrm>
                <a:prstGeom prst="rect">
                  <a:avLst/>
                </a:prstGeom>
                <a:noFill/>
                <a:ln w="9525">
                  <a:noFill/>
                  <a:miter lim="800000"/>
                  <a:headEnd/>
                  <a:tailEnd/>
                </a:ln>
                <a:effectLst/>
              </p:spPr>
            </p:pic>
          </p:grpSp>
        </p:grpSp>
        <p:sp>
          <p:nvSpPr>
            <p:cNvPr id="182" name="Content Placeholder 4"/>
            <p:cNvSpPr txBox="1">
              <a:spLocks/>
            </p:cNvSpPr>
            <p:nvPr/>
          </p:nvSpPr>
          <p:spPr>
            <a:xfrm>
              <a:off x="228600" y="1905000"/>
              <a:ext cx="4267200" cy="3886200"/>
            </a:xfrm>
            <a:prstGeom prst="rect">
              <a:avLst/>
            </a:prstGeom>
          </p:spPr>
          <p:txBody>
            <a:bodyPr vert="horz" lIns="91425" tIns="45712" rIns="91425" bIns="45712" rtlCol="0">
              <a:normAutofit/>
            </a:bodyPr>
            <a:lstStyle/>
            <a:p>
              <a:pPr marL="342841" indent="-342841" fontAlgn="base">
                <a:spcBef>
                  <a:spcPct val="20000"/>
                </a:spcBef>
                <a:spcAft>
                  <a:spcPct val="0"/>
                </a:spcAft>
                <a:defRPr/>
              </a:pPr>
              <a:r>
                <a:rPr lang="zh-CN" altLang="en-US" sz="2000" dirty="0" smtClean="0">
                  <a:latin typeface="宋体" pitchFamily="2" charset="-122"/>
                  <a:ea typeface="宋体" pitchFamily="2" charset="-122"/>
                  <a:cs typeface="Arial" pitchFamily="34" charset="0"/>
                </a:rPr>
                <a:t>  在中国</a:t>
              </a:r>
              <a:endParaRPr lang="en-US" altLang="zh-CN" sz="2000" dirty="0" smtClean="0">
                <a:latin typeface="宋体" pitchFamily="2" charset="-122"/>
                <a:ea typeface="宋体" pitchFamily="2" charset="-122"/>
                <a:cs typeface="Arial" pitchFamily="34" charset="0"/>
              </a:endParaRPr>
            </a:p>
            <a:p>
              <a:pPr marL="342841" indent="-342841" fontAlgn="base">
                <a:spcBef>
                  <a:spcPct val="20000"/>
                </a:spcBef>
                <a:spcAft>
                  <a:spcPct val="0"/>
                </a:spcAft>
                <a:buFontTx/>
                <a:buChar char="•"/>
                <a:defRPr/>
              </a:pPr>
              <a:r>
                <a:rPr lang="zh-CN" altLang="en-US" sz="2000" dirty="0" smtClean="0">
                  <a:latin typeface="宋体" pitchFamily="2" charset="-122"/>
                  <a:ea typeface="宋体" pitchFamily="2" charset="-122"/>
                  <a:cs typeface="Arial" pitchFamily="34" charset="0"/>
                </a:rPr>
                <a:t>超</a:t>
              </a:r>
              <a:r>
                <a:rPr lang="zh-CN" altLang="en-US" sz="2000" dirty="0">
                  <a:latin typeface="宋体" pitchFamily="2" charset="-122"/>
                  <a:ea typeface="宋体" pitchFamily="2" charset="-122"/>
                  <a:cs typeface="Arial" pitchFamily="34" charset="0"/>
                </a:rPr>
                <a:t>过</a:t>
              </a:r>
              <a:r>
                <a:rPr lang="en-US" altLang="zh-CN" sz="2000" b="1" dirty="0">
                  <a:solidFill>
                    <a:srgbClr val="0070C0"/>
                  </a:solidFill>
                  <a:latin typeface="宋体" pitchFamily="2" charset="-122"/>
                  <a:ea typeface="宋体" pitchFamily="2" charset="-122"/>
                  <a:cs typeface="Arial" pitchFamily="34" charset="0"/>
                </a:rPr>
                <a:t>200</a:t>
              </a:r>
              <a:r>
                <a:rPr lang="zh-CN" altLang="en-US" sz="2000" dirty="0">
                  <a:latin typeface="宋体" pitchFamily="2" charset="-122"/>
                  <a:ea typeface="宋体" pitchFamily="2" charset="-122"/>
                  <a:cs typeface="Arial" pitchFamily="34" charset="0"/>
                </a:rPr>
                <a:t>所学校开设</a:t>
              </a:r>
              <a:r>
                <a:rPr lang="en-US" altLang="zh-CN" sz="2000" dirty="0">
                  <a:latin typeface="宋体" pitchFamily="2" charset="-122"/>
                  <a:ea typeface="宋体" pitchFamily="2" charset="-122"/>
                  <a:cs typeface="Arial" pitchFamily="34" charset="0"/>
                </a:rPr>
                <a:t>LabVIEW</a:t>
              </a:r>
              <a:r>
                <a:rPr lang="zh-CN" altLang="en-US" sz="2000" dirty="0">
                  <a:latin typeface="宋体" pitchFamily="2" charset="-122"/>
                  <a:ea typeface="宋体" pitchFamily="2" charset="-122"/>
                  <a:cs typeface="Arial" pitchFamily="34" charset="0"/>
                </a:rPr>
                <a:t>课</a:t>
              </a:r>
              <a:r>
                <a:rPr lang="zh-CN" altLang="en-US" sz="2000" dirty="0" smtClean="0">
                  <a:latin typeface="宋体" pitchFamily="2" charset="-122"/>
                  <a:ea typeface="宋体" pitchFamily="2" charset="-122"/>
                  <a:cs typeface="Arial" pitchFamily="34" charset="0"/>
                </a:rPr>
                <a:t>程</a:t>
              </a:r>
              <a:endParaRPr lang="zh-CN" altLang="en-US" sz="2000" dirty="0">
                <a:latin typeface="宋体" pitchFamily="2" charset="-122"/>
                <a:ea typeface="宋体" pitchFamily="2" charset="-122"/>
                <a:cs typeface="Arial" pitchFamily="34" charset="0"/>
              </a:endParaRPr>
            </a:p>
            <a:p>
              <a:pPr marL="342841" indent="-342841" fontAlgn="base">
                <a:spcBef>
                  <a:spcPct val="20000"/>
                </a:spcBef>
                <a:spcAft>
                  <a:spcPct val="0"/>
                </a:spcAft>
                <a:buFontTx/>
                <a:buChar char="•"/>
                <a:defRPr/>
              </a:pPr>
              <a:r>
                <a:rPr lang="zh-CN" altLang="en-US" sz="2000" dirty="0">
                  <a:latin typeface="宋体" pitchFamily="2" charset="-122"/>
                  <a:ea typeface="宋体" pitchFamily="2" charset="-122"/>
                  <a:cs typeface="Arial" pitchFamily="34" charset="0"/>
                </a:rPr>
                <a:t>建立了</a:t>
              </a:r>
              <a:r>
                <a:rPr lang="zh-CN" altLang="en-US" sz="2000" dirty="0" smtClean="0">
                  <a:latin typeface="宋体" pitchFamily="2" charset="-122"/>
                  <a:ea typeface="宋体" pitchFamily="2" charset="-122"/>
                  <a:cs typeface="Arial" pitchFamily="34" charset="0"/>
                </a:rPr>
                <a:t>近</a:t>
              </a:r>
              <a:r>
                <a:rPr lang="en-US" altLang="zh-CN" sz="2000" b="1" dirty="0">
                  <a:solidFill>
                    <a:srgbClr val="0070C0"/>
                  </a:solidFill>
                  <a:latin typeface="宋体" pitchFamily="2" charset="-122"/>
                  <a:ea typeface="宋体" pitchFamily="2" charset="-122"/>
                  <a:cs typeface="Arial" pitchFamily="34" charset="0"/>
                </a:rPr>
                <a:t>3</a:t>
              </a:r>
              <a:r>
                <a:rPr lang="en-US" altLang="zh-CN" sz="2000" b="1" dirty="0" smtClean="0">
                  <a:solidFill>
                    <a:srgbClr val="0070C0"/>
                  </a:solidFill>
                  <a:latin typeface="宋体" pitchFamily="2" charset="-122"/>
                  <a:ea typeface="宋体" pitchFamily="2" charset="-122"/>
                  <a:cs typeface="Arial" pitchFamily="34" charset="0"/>
                </a:rPr>
                <a:t>00</a:t>
              </a:r>
              <a:r>
                <a:rPr lang="zh-CN" altLang="en-US" sz="2000" dirty="0">
                  <a:latin typeface="宋体" pitchFamily="2" charset="-122"/>
                  <a:ea typeface="宋体" pitchFamily="2" charset="-122"/>
                  <a:cs typeface="Arial" pitchFamily="34" charset="0"/>
                </a:rPr>
                <a:t>个教学和科研实验</a:t>
              </a:r>
              <a:r>
                <a:rPr lang="zh-CN" altLang="en-US" sz="2000" dirty="0" smtClean="0">
                  <a:latin typeface="宋体" pitchFamily="2" charset="-122"/>
                  <a:ea typeface="宋体" pitchFamily="2" charset="-122"/>
                  <a:cs typeface="Arial" pitchFamily="34" charset="0"/>
                </a:rPr>
                <a:t>室</a:t>
              </a:r>
              <a:endParaRPr lang="en-US" altLang="zh-CN" sz="2000" dirty="0">
                <a:latin typeface="宋体" pitchFamily="2" charset="-122"/>
                <a:ea typeface="宋体" pitchFamily="2" charset="-122"/>
                <a:cs typeface="Arial" pitchFamily="34" charset="0"/>
              </a:endParaRPr>
            </a:p>
            <a:p>
              <a:pPr marL="342841" indent="-342841" fontAlgn="base">
                <a:spcBef>
                  <a:spcPct val="20000"/>
                </a:spcBef>
                <a:spcAft>
                  <a:spcPct val="0"/>
                </a:spcAft>
                <a:buFontTx/>
                <a:buChar char="•"/>
                <a:defRPr/>
              </a:pPr>
              <a:r>
                <a:rPr lang="zh-CN" altLang="en-US" sz="2000" dirty="0">
                  <a:latin typeface="宋体" pitchFamily="2" charset="-122"/>
                  <a:ea typeface="宋体" pitchFamily="2" charset="-122"/>
                  <a:cs typeface="Arial" pitchFamily="34" charset="0"/>
                </a:rPr>
                <a:t>每年新增</a:t>
              </a:r>
              <a:r>
                <a:rPr lang="en-US" altLang="zh-CN" sz="2000" b="1" dirty="0">
                  <a:solidFill>
                    <a:srgbClr val="0070C0"/>
                  </a:solidFill>
                  <a:latin typeface="宋体" pitchFamily="2" charset="-122"/>
                  <a:ea typeface="宋体" pitchFamily="2" charset="-122"/>
                  <a:cs typeface="Arial" pitchFamily="34" charset="0"/>
                </a:rPr>
                <a:t>50000</a:t>
              </a:r>
              <a:r>
                <a:rPr lang="zh-CN" altLang="en-US" sz="2000" dirty="0">
                  <a:latin typeface="宋体" pitchFamily="2" charset="-122"/>
                  <a:ea typeface="宋体" pitchFamily="2" charset="-122"/>
                  <a:cs typeface="Arial" pitchFamily="34" charset="0"/>
                </a:rPr>
                <a:t>名学生学习</a:t>
              </a:r>
              <a:r>
                <a:rPr lang="en-US" altLang="zh-CN" sz="2000" dirty="0" smtClean="0">
                  <a:solidFill>
                    <a:srgbClr val="FFC000"/>
                  </a:solidFill>
                  <a:latin typeface="+mn-lt"/>
                  <a:ea typeface="宋体" pitchFamily="2" charset="-122"/>
                  <a:cs typeface="Arial" pitchFamily="34" charset="0"/>
                </a:rPr>
                <a:t>LabVIEW</a:t>
              </a:r>
              <a:r>
                <a:rPr lang="zh-CN" altLang="en-US" sz="2000" dirty="0" smtClean="0">
                  <a:latin typeface="宋体" pitchFamily="2" charset="-122"/>
                  <a:ea typeface="宋体" pitchFamily="2" charset="-122"/>
                  <a:cs typeface="Arial" pitchFamily="34" charset="0"/>
                </a:rPr>
                <a:t>，帮助学生提升动手与创新能力</a:t>
              </a:r>
              <a:endParaRPr lang="en-US" altLang="zh-CN" sz="2000" dirty="0" smtClean="0">
                <a:latin typeface="宋体" pitchFamily="2" charset="-122"/>
                <a:ea typeface="宋体" pitchFamily="2" charset="-122"/>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Effect transition="in" filter="fade">
                                      <p:cBhvr>
                                        <p:cTn id="7" dur="1000"/>
                                        <p:tgtEl>
                                          <p:spTgt spid="4362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6227">
                                            <p:txEl>
                                              <p:pRg st="2" end="2"/>
                                            </p:txEl>
                                          </p:spTgt>
                                        </p:tgtEl>
                                        <p:attrNameLst>
                                          <p:attrName>style.visibility</p:attrName>
                                        </p:attrNameLst>
                                      </p:cBhvr>
                                      <p:to>
                                        <p:strVal val="visible"/>
                                      </p:to>
                                    </p:set>
                                    <p:animEffect transition="in" filter="fade">
                                      <p:cBhvr>
                                        <p:cTn id="10" dur="1000"/>
                                        <p:tgtEl>
                                          <p:spTgt spid="43622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1489"/>
                                        </p:tgtEl>
                                        <p:attrNameLst>
                                          <p:attrName>style.visibility</p:attrName>
                                        </p:attrNameLst>
                                      </p:cBhvr>
                                      <p:to>
                                        <p:strVal val="visible"/>
                                      </p:to>
                                    </p:set>
                                    <p:animEffect transition="in" filter="fade">
                                      <p:cBhvr>
                                        <p:cTn id="13" dur="1000"/>
                                        <p:tgtEl>
                                          <p:spTgt spid="191489"/>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000"/>
                                        <p:tgtEl>
                                          <p:spTgt spid="436227">
                                            <p:txEl>
                                              <p:pRg st="0" end="0"/>
                                            </p:txEl>
                                          </p:spTgt>
                                        </p:tgtEl>
                                      </p:cBhvr>
                                    </p:animEffect>
                                    <p:set>
                                      <p:cBhvr>
                                        <p:cTn id="21" dur="1" fill="hold">
                                          <p:stCondLst>
                                            <p:cond delay="999"/>
                                          </p:stCondLst>
                                        </p:cTn>
                                        <p:tgtEl>
                                          <p:spTgt spid="436227">
                                            <p:txEl>
                                              <p:pRg st="0" end="0"/>
                                            </p:txEl>
                                          </p:spTgt>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436227">
                                            <p:txEl>
                                              <p:pRg st="2" end="2"/>
                                            </p:txEl>
                                          </p:spTgt>
                                        </p:tgtEl>
                                      </p:cBhvr>
                                    </p:animEffect>
                                    <p:set>
                                      <p:cBhvr>
                                        <p:cTn id="24" dur="1" fill="hold">
                                          <p:stCondLst>
                                            <p:cond delay="999"/>
                                          </p:stCondLst>
                                        </p:cTn>
                                        <p:tgtEl>
                                          <p:spTgt spid="436227">
                                            <p:txEl>
                                              <p:pRg st="2" end="2"/>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191489"/>
                                        </p:tgtEl>
                                      </p:cBhvr>
                                    </p:animEffect>
                                    <p:set>
                                      <p:cBhvr>
                                        <p:cTn id="27" dur="1" fill="hold">
                                          <p:stCondLst>
                                            <p:cond delay="999"/>
                                          </p:stCondLst>
                                        </p:cTn>
                                        <p:tgtEl>
                                          <p:spTgt spid="19148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2"/>
                                        </p:tgtEl>
                                      </p:cBhvr>
                                    </p:animEffect>
                                    <p:set>
                                      <p:cBhvr>
                                        <p:cTn id="30" dur="1" fill="hold">
                                          <p:stCondLst>
                                            <p:cond delay="999"/>
                                          </p:stCondLst>
                                        </p:cTn>
                                        <p:tgtEl>
                                          <p:spTgt spid="2"/>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p:bldP spid="436227"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smtClean="0"/>
              <a:t>应用案例与演示</a:t>
            </a:r>
            <a:endParaRPr lang="zh-CN" altLang="en-US" dirty="0"/>
          </a:p>
        </p:txBody>
      </p:sp>
      <p:sp>
        <p:nvSpPr>
          <p:cNvPr id="3" name="Subtitle 2"/>
          <p:cNvSpPr>
            <a:spLocks noGrp="1"/>
          </p:cNvSpPr>
          <p:nvPr>
            <p:ph type="subTitle" idx="1"/>
          </p:nvPr>
        </p:nvSpPr>
        <p:spPr/>
        <p:txBody>
          <a:bodyPr/>
          <a:lstStyle/>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76200"/>
            <a:ext cx="9677400" cy="1143000"/>
          </a:xfr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r>
              <a:rPr lang="zh-CN" altLang="en-US" dirty="0" smtClean="0">
                <a:latin typeface="Calibri" pitchFamily="34" charset="0"/>
              </a:rPr>
              <a:t>测试测量</a:t>
            </a:r>
            <a:r>
              <a:rPr lang="en-US" altLang="zh-CN" dirty="0" smtClean="0">
                <a:latin typeface="Calibri" pitchFamily="34" charset="0"/>
              </a:rPr>
              <a:t>: </a:t>
            </a:r>
            <a:r>
              <a:rPr lang="zh-CN" altLang="en-US" dirty="0" smtClean="0">
                <a:latin typeface="Calibri" pitchFamily="34" charset="0"/>
              </a:rPr>
              <a:t>奥运鸟巢体育场结构监测</a:t>
            </a:r>
            <a:endParaRPr lang="en-US" dirty="0" smtClean="0">
              <a:latin typeface="Calibri" pitchFamily="34" charset="0"/>
            </a:endParaRPr>
          </a:p>
        </p:txBody>
      </p:sp>
      <p:sp>
        <p:nvSpPr>
          <p:cNvPr id="10" name="Rectangle 9"/>
          <p:cNvSpPr/>
          <p:nvPr/>
        </p:nvSpPr>
        <p:spPr>
          <a:xfrm>
            <a:off x="457200" y="2260699"/>
            <a:ext cx="3886200" cy="1646605"/>
          </a:xfrm>
          <a:prstGeom prst="rect">
            <a:avLst/>
          </a:prstGeom>
        </p:spPr>
        <p:txBody>
          <a:bodyPr wrap="square">
            <a:spAutoFit/>
          </a:bodyPr>
          <a:lstStyle/>
          <a:p>
            <a:r>
              <a:rPr lang="zh-CN" altLang="en-US" sz="2000" b="1" dirty="0" smtClean="0">
                <a:latin typeface="Calibri" pitchFamily="34" charset="0"/>
              </a:rPr>
              <a:t>应用</a:t>
            </a:r>
            <a:endParaRPr lang="en-US" sz="2000" b="1" dirty="0" smtClean="0">
              <a:latin typeface="Calibri" pitchFamily="34" charset="0"/>
            </a:endParaRPr>
          </a:p>
          <a:p>
            <a:endParaRPr lang="en-US" sz="900" dirty="0" smtClean="0">
              <a:latin typeface="Calibri" pitchFamily="34" charset="0"/>
            </a:endParaRPr>
          </a:p>
          <a:p>
            <a:r>
              <a:rPr lang="zh-CN" altLang="en-US" dirty="0" smtClean="0">
                <a:latin typeface="Calibri" pitchFamily="34" charset="0"/>
              </a:rPr>
              <a:t>基于</a:t>
            </a:r>
            <a:r>
              <a:rPr lang="en-US" altLang="zh-CN" dirty="0" err="1" smtClean="0">
                <a:latin typeface="Calibri" pitchFamily="34" charset="0"/>
              </a:rPr>
              <a:t>LabVIEW</a:t>
            </a:r>
            <a:r>
              <a:rPr lang="zh-CN" altLang="en-US" dirty="0" smtClean="0">
                <a:latin typeface="Calibri" pitchFamily="34" charset="0"/>
              </a:rPr>
              <a:t>与</a:t>
            </a:r>
            <a:r>
              <a:rPr lang="en-US" altLang="zh-CN" dirty="0" err="1" smtClean="0">
                <a:latin typeface="Calibri" pitchFamily="34" charset="0"/>
              </a:rPr>
              <a:t>CompactRIO</a:t>
            </a:r>
            <a:r>
              <a:rPr lang="zh-CN" altLang="en-US" dirty="0" smtClean="0">
                <a:latin typeface="Calibri" pitchFamily="34" charset="0"/>
              </a:rPr>
              <a:t>平台，对</a:t>
            </a:r>
            <a:r>
              <a:rPr lang="en-US" altLang="zh-CN" dirty="0" smtClean="0">
                <a:latin typeface="Calibri" pitchFamily="34" charset="0"/>
              </a:rPr>
              <a:t>2008</a:t>
            </a:r>
            <a:r>
              <a:rPr lang="zh-CN" altLang="en-US" dirty="0" smtClean="0">
                <a:latin typeface="Calibri" pitchFamily="34" charset="0"/>
              </a:rPr>
              <a:t>北京奥运体育场进行连续时间振动监测，包括结构模型验证、监测突发事件等工作。</a:t>
            </a:r>
            <a:endParaRPr lang="en-US" dirty="0" smtClean="0">
              <a:latin typeface="Calibri" pitchFamily="34" charset="0"/>
            </a:endParaRPr>
          </a:p>
        </p:txBody>
      </p:sp>
      <p:cxnSp>
        <p:nvCxnSpPr>
          <p:cNvPr id="12" name="Straight Connector 11"/>
          <p:cNvCxnSpPr/>
          <p:nvPr/>
        </p:nvCxnSpPr>
        <p:spPr bwMode="auto">
          <a:xfrm>
            <a:off x="457200" y="2674180"/>
            <a:ext cx="3124200" cy="1588"/>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3" name="Rectangle 12"/>
          <p:cNvSpPr/>
          <p:nvPr/>
        </p:nvSpPr>
        <p:spPr>
          <a:xfrm>
            <a:off x="457200" y="3878014"/>
            <a:ext cx="3173186" cy="846386"/>
          </a:xfrm>
          <a:prstGeom prst="rect">
            <a:avLst/>
          </a:prstGeom>
        </p:spPr>
        <p:txBody>
          <a:bodyPr wrap="square">
            <a:spAutoFit/>
          </a:bodyPr>
          <a:lstStyle/>
          <a:p>
            <a:r>
              <a:rPr lang="en-US" sz="2000" b="1" dirty="0" smtClean="0">
                <a:latin typeface="Calibri" pitchFamily="34" charset="0"/>
              </a:rPr>
              <a:t>NI </a:t>
            </a:r>
            <a:r>
              <a:rPr lang="zh-CN" altLang="en-US" sz="2000" b="1" dirty="0" smtClean="0">
                <a:latin typeface="Calibri" pitchFamily="34" charset="0"/>
              </a:rPr>
              <a:t>产品</a:t>
            </a:r>
            <a:endParaRPr lang="en-US" sz="2000" b="1" dirty="0" smtClean="0">
              <a:latin typeface="Calibri" pitchFamily="34" charset="0"/>
            </a:endParaRPr>
          </a:p>
          <a:p>
            <a:endParaRPr lang="en-US" sz="900" dirty="0" smtClean="0">
              <a:latin typeface="Calibri" pitchFamily="34" charset="0"/>
            </a:endParaRPr>
          </a:p>
          <a:p>
            <a:r>
              <a:rPr lang="en-US" sz="2000" dirty="0" smtClean="0">
                <a:latin typeface="Calibri" pitchFamily="34" charset="0"/>
              </a:rPr>
              <a:t>LabVIEW, </a:t>
            </a:r>
            <a:r>
              <a:rPr lang="en-US" sz="2000" dirty="0" err="1" smtClean="0">
                <a:latin typeface="Calibri" pitchFamily="34" charset="0"/>
              </a:rPr>
              <a:t>CompactRIO</a:t>
            </a:r>
            <a:endParaRPr lang="en-US" sz="2000" dirty="0" smtClean="0">
              <a:latin typeface="Calibri" pitchFamily="34" charset="0"/>
            </a:endParaRPr>
          </a:p>
        </p:txBody>
      </p:sp>
      <p:cxnSp>
        <p:nvCxnSpPr>
          <p:cNvPr id="14" name="Straight Connector 13"/>
          <p:cNvCxnSpPr/>
          <p:nvPr/>
        </p:nvCxnSpPr>
        <p:spPr bwMode="auto">
          <a:xfrm>
            <a:off x="457200" y="4259097"/>
            <a:ext cx="3124200" cy="1588"/>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5" name="TextBox 14"/>
          <p:cNvSpPr txBox="1"/>
          <p:nvPr/>
        </p:nvSpPr>
        <p:spPr>
          <a:xfrm>
            <a:off x="304800" y="5257800"/>
            <a:ext cx="8534400" cy="880241"/>
          </a:xfrm>
          <a:prstGeom prst="rect">
            <a:avLst/>
          </a:prstGeom>
          <a:noFill/>
        </p:spPr>
        <p:txBody>
          <a:bodyPr wrap="square" rtlCol="0">
            <a:spAutoFit/>
          </a:bodyPr>
          <a:lstStyle/>
          <a:p>
            <a:pPr marL="342821" lvl="0" indent="-342821">
              <a:spcBef>
                <a:spcPct val="20000"/>
              </a:spcBef>
              <a:defRPr/>
            </a:pPr>
            <a:r>
              <a:rPr lang="en-US" sz="1600" dirty="0" smtClean="0"/>
              <a:t>“</a:t>
            </a:r>
            <a:r>
              <a:rPr lang="zh-CN" altLang="en-US" sz="1600" dirty="0" smtClean="0"/>
              <a:t>不到一年的时间里，我们以</a:t>
            </a:r>
            <a:r>
              <a:rPr lang="en-US" altLang="zh-CN" sz="1600" dirty="0" err="1" smtClean="0"/>
              <a:t>LabVIEW</a:t>
            </a:r>
            <a:r>
              <a:rPr lang="zh-CN" altLang="en-US" sz="1600" dirty="0" smtClean="0"/>
              <a:t>和</a:t>
            </a:r>
            <a:r>
              <a:rPr lang="en-US" altLang="zh-CN" sz="1600" dirty="0" err="1" smtClean="0"/>
              <a:t>CompactRIO</a:t>
            </a:r>
            <a:r>
              <a:rPr lang="zh-CN" altLang="en-US" sz="1600" dirty="0" smtClean="0"/>
              <a:t>为计算平台实现了一个嵌入式监测系统，其在准确度、价格以及灵活性等方面的竞争力是无与伦比的。 ”</a:t>
            </a:r>
            <a:endParaRPr lang="en-US" altLang="zh-CN" sz="1600" dirty="0" smtClean="0"/>
          </a:p>
          <a:p>
            <a:pPr marL="342821" lvl="0" indent="-342821" algn="r" defTabSz="457094">
              <a:spcBef>
                <a:spcPct val="20000"/>
              </a:spcBef>
              <a:defRPr/>
            </a:pPr>
            <a:r>
              <a:rPr lang="en-US" altLang="zh-CN" sz="1600" dirty="0" smtClean="0"/>
              <a:t>—— </a:t>
            </a:r>
            <a:r>
              <a:rPr lang="en-US" altLang="zh-CN" sz="1600" dirty="0" err="1" smtClean="0"/>
              <a:t>Chrise</a:t>
            </a:r>
            <a:r>
              <a:rPr lang="en-US" altLang="zh-CN" sz="1600" dirty="0" smtClean="0"/>
              <a:t> </a:t>
            </a:r>
            <a:r>
              <a:rPr lang="en-US" altLang="zh-CN" sz="1600" dirty="0" err="1" smtClean="0"/>
              <a:t>Mcdonald</a:t>
            </a:r>
            <a:r>
              <a:rPr lang="en-US" altLang="zh-CN" sz="1600" dirty="0" smtClean="0"/>
              <a:t>   CGM </a:t>
            </a:r>
            <a:r>
              <a:rPr lang="zh-CN" altLang="en-US" sz="1600" dirty="0" smtClean="0"/>
              <a:t>工程公司</a:t>
            </a:r>
            <a:endParaRPr lang="en-US" dirty="0"/>
          </a:p>
        </p:txBody>
      </p:sp>
      <p:pic>
        <p:nvPicPr>
          <p:cNvPr id="17" name="Picture 2" descr="National Stadium"/>
          <p:cNvPicPr>
            <a:picLocks noChangeAspect="1" noChangeArrowheads="1"/>
          </p:cNvPicPr>
          <p:nvPr/>
        </p:nvPicPr>
        <p:blipFill>
          <a:blip r:embed="rId3" cstate="print"/>
          <a:srcRect/>
          <a:stretch>
            <a:fillRect/>
          </a:stretch>
        </p:blipFill>
        <p:spPr bwMode="auto">
          <a:xfrm>
            <a:off x="5029200" y="1295400"/>
            <a:ext cx="3541713" cy="2654300"/>
          </a:xfrm>
          <a:prstGeom prst="rect">
            <a:avLst/>
          </a:prstGeom>
          <a:ln>
            <a:noFill/>
          </a:ln>
          <a:effectLst>
            <a:outerShdw blurRad="190500" algn="tl" rotWithShape="0">
              <a:srgbClr val="000000">
                <a:alpha val="70000"/>
              </a:srgbClr>
            </a:outerShdw>
          </a:effectLst>
        </p:spPr>
      </p:pic>
      <p:grpSp>
        <p:nvGrpSpPr>
          <p:cNvPr id="2" name="Group 32"/>
          <p:cNvGrpSpPr/>
          <p:nvPr/>
        </p:nvGrpSpPr>
        <p:grpSpPr>
          <a:xfrm>
            <a:off x="2057400" y="1295400"/>
            <a:ext cx="2757989" cy="1262062"/>
            <a:chOff x="1219200" y="4572000"/>
            <a:chExt cx="3400425" cy="1633538"/>
          </a:xfrm>
        </p:grpSpPr>
        <p:pic>
          <p:nvPicPr>
            <p:cNvPr id="20" name="Picture 11"/>
            <p:cNvPicPr>
              <a:picLocks noChangeAspect="1" noChangeArrowheads="1"/>
            </p:cNvPicPr>
            <p:nvPr/>
          </p:nvPicPr>
          <p:blipFill>
            <a:blip r:embed="rId4" cstate="print"/>
            <a:srcRect/>
            <a:stretch>
              <a:fillRect/>
            </a:stretch>
          </p:blipFill>
          <p:spPr bwMode="auto">
            <a:xfrm>
              <a:off x="1295400" y="5791200"/>
              <a:ext cx="152400" cy="157163"/>
            </a:xfrm>
            <a:prstGeom prst="rect">
              <a:avLst/>
            </a:prstGeom>
            <a:noFill/>
            <a:ln w="9525" algn="ctr">
              <a:noFill/>
              <a:miter lim="800000"/>
              <a:headEnd type="none" w="sm" len="sm"/>
              <a:tailEnd type="none" w="sm" len="sm"/>
            </a:ln>
          </p:spPr>
        </p:pic>
        <p:pic>
          <p:nvPicPr>
            <p:cNvPr id="21" name="Picture 14"/>
            <p:cNvPicPr>
              <a:picLocks noChangeAspect="1" noChangeArrowheads="1"/>
            </p:cNvPicPr>
            <p:nvPr/>
          </p:nvPicPr>
          <p:blipFill>
            <a:blip r:embed="rId5" cstate="print"/>
            <a:srcRect/>
            <a:stretch>
              <a:fillRect/>
            </a:stretch>
          </p:blipFill>
          <p:spPr bwMode="auto">
            <a:xfrm>
              <a:off x="1219200" y="4572000"/>
              <a:ext cx="160338" cy="247650"/>
            </a:xfrm>
            <a:prstGeom prst="rect">
              <a:avLst/>
            </a:prstGeom>
            <a:noFill/>
            <a:ln w="9525" algn="ctr">
              <a:noFill/>
              <a:miter lim="800000"/>
              <a:headEnd type="none" w="sm" len="sm"/>
              <a:tailEnd type="none" w="sm" len="sm"/>
            </a:ln>
          </p:spPr>
        </p:pic>
        <p:pic>
          <p:nvPicPr>
            <p:cNvPr id="22" name="Picture 16" descr="Controller Area Network (CAN) Modules for CompactRIO"/>
            <p:cNvPicPr>
              <a:picLocks noChangeAspect="1" noChangeArrowheads="1"/>
            </p:cNvPicPr>
            <p:nvPr/>
          </p:nvPicPr>
          <p:blipFill>
            <a:blip r:embed="rId6" cstate="print"/>
            <a:srcRect/>
            <a:stretch>
              <a:fillRect/>
            </a:stretch>
          </p:blipFill>
          <p:spPr bwMode="auto">
            <a:xfrm>
              <a:off x="1447800" y="5029200"/>
              <a:ext cx="733425" cy="533400"/>
            </a:xfrm>
            <a:prstGeom prst="rect">
              <a:avLst/>
            </a:prstGeom>
            <a:noFill/>
            <a:ln w="9525">
              <a:noFill/>
              <a:miter lim="800000"/>
              <a:headEnd/>
              <a:tailEnd/>
            </a:ln>
          </p:spPr>
        </p:pic>
        <p:sp>
          <p:nvSpPr>
            <p:cNvPr id="23" name="Freeform 22"/>
            <p:cNvSpPr/>
            <p:nvPr/>
          </p:nvSpPr>
          <p:spPr bwMode="auto">
            <a:xfrm>
              <a:off x="1295400" y="4800600"/>
              <a:ext cx="317500" cy="617538"/>
            </a:xfrm>
            <a:custGeom>
              <a:avLst/>
              <a:gdLst>
                <a:gd name="connsiteX0" fmla="*/ 0 w 573206"/>
                <a:gd name="connsiteY0" fmla="*/ 0 h 523164"/>
                <a:gd name="connsiteX1" fmla="*/ 327547 w 573206"/>
                <a:gd name="connsiteY1" fmla="*/ 40943 h 523164"/>
                <a:gd name="connsiteX2" fmla="*/ 354842 w 573206"/>
                <a:gd name="connsiteY2" fmla="*/ 450376 h 523164"/>
                <a:gd name="connsiteX3" fmla="*/ 573206 w 573206"/>
                <a:gd name="connsiteY3" fmla="*/ 477671 h 523164"/>
                <a:gd name="connsiteX4" fmla="*/ 573206 w 573206"/>
                <a:gd name="connsiteY4" fmla="*/ 477671 h 523164"/>
                <a:gd name="connsiteX0" fmla="*/ 0 w 573206"/>
                <a:gd name="connsiteY0" fmla="*/ 0 h 497764"/>
                <a:gd name="connsiteX1" fmla="*/ 22747 w 573206"/>
                <a:gd name="connsiteY1" fmla="*/ 193343 h 497764"/>
                <a:gd name="connsiteX2" fmla="*/ 354842 w 573206"/>
                <a:gd name="connsiteY2" fmla="*/ 450376 h 497764"/>
                <a:gd name="connsiteX3" fmla="*/ 573206 w 573206"/>
                <a:gd name="connsiteY3" fmla="*/ 477671 h 497764"/>
                <a:gd name="connsiteX4" fmla="*/ 573206 w 573206"/>
                <a:gd name="connsiteY4" fmla="*/ 477671 h 497764"/>
                <a:gd name="connsiteX0" fmla="*/ 114474 w 687680"/>
                <a:gd name="connsiteY0" fmla="*/ 0 h 497764"/>
                <a:gd name="connsiteX1" fmla="*/ 137221 w 687680"/>
                <a:gd name="connsiteY1" fmla="*/ 193343 h 497764"/>
                <a:gd name="connsiteX2" fmla="*/ 469316 w 687680"/>
                <a:gd name="connsiteY2" fmla="*/ 450376 h 497764"/>
                <a:gd name="connsiteX3" fmla="*/ 687680 w 687680"/>
                <a:gd name="connsiteY3" fmla="*/ 477671 h 497764"/>
                <a:gd name="connsiteX4" fmla="*/ 687680 w 687680"/>
                <a:gd name="connsiteY4" fmla="*/ 477671 h 497764"/>
                <a:gd name="connsiteX0" fmla="*/ 114474 w 687680"/>
                <a:gd name="connsiteY0" fmla="*/ 0 h 497764"/>
                <a:gd name="connsiteX1" fmla="*/ 137221 w 687680"/>
                <a:gd name="connsiteY1" fmla="*/ 193343 h 497764"/>
                <a:gd name="connsiteX2" fmla="*/ 469316 w 687680"/>
                <a:gd name="connsiteY2" fmla="*/ 450376 h 497764"/>
                <a:gd name="connsiteX3" fmla="*/ 687680 w 687680"/>
                <a:gd name="connsiteY3" fmla="*/ 477671 h 497764"/>
                <a:gd name="connsiteX4" fmla="*/ 687680 w 687680"/>
                <a:gd name="connsiteY4" fmla="*/ 477671 h 497764"/>
                <a:gd name="connsiteX0" fmla="*/ 0 w 573206"/>
                <a:gd name="connsiteY0" fmla="*/ 0 h 589040"/>
                <a:gd name="connsiteX1" fmla="*/ 175147 w 573206"/>
                <a:gd name="connsiteY1" fmla="*/ 345743 h 589040"/>
                <a:gd name="connsiteX2" fmla="*/ 354842 w 573206"/>
                <a:gd name="connsiteY2" fmla="*/ 450376 h 589040"/>
                <a:gd name="connsiteX3" fmla="*/ 573206 w 573206"/>
                <a:gd name="connsiteY3" fmla="*/ 477671 h 589040"/>
                <a:gd name="connsiteX4" fmla="*/ 573206 w 573206"/>
                <a:gd name="connsiteY4" fmla="*/ 477671 h 589040"/>
                <a:gd name="connsiteX0" fmla="*/ 0 w 573206"/>
                <a:gd name="connsiteY0" fmla="*/ 0 h 529988"/>
                <a:gd name="connsiteX1" fmla="*/ 354842 w 573206"/>
                <a:gd name="connsiteY1" fmla="*/ 450376 h 529988"/>
                <a:gd name="connsiteX2" fmla="*/ 573206 w 573206"/>
                <a:gd name="connsiteY2" fmla="*/ 477671 h 529988"/>
                <a:gd name="connsiteX3" fmla="*/ 573206 w 573206"/>
                <a:gd name="connsiteY3" fmla="*/ 477671 h 529988"/>
                <a:gd name="connsiteX0" fmla="*/ 0 w 602776"/>
                <a:gd name="connsiteY0" fmla="*/ 10236 h 487907"/>
                <a:gd name="connsiteX1" fmla="*/ 507242 w 602776"/>
                <a:gd name="connsiteY1" fmla="*/ 79612 h 487907"/>
                <a:gd name="connsiteX2" fmla="*/ 573206 w 602776"/>
                <a:gd name="connsiteY2" fmla="*/ 487907 h 487907"/>
                <a:gd name="connsiteX3" fmla="*/ 573206 w 602776"/>
                <a:gd name="connsiteY3" fmla="*/ 487907 h 487907"/>
              </a:gdLst>
              <a:ahLst/>
              <a:cxnLst>
                <a:cxn ang="0">
                  <a:pos x="connsiteX0" y="connsiteY0"/>
                </a:cxn>
                <a:cxn ang="0">
                  <a:pos x="connsiteX1" y="connsiteY1"/>
                </a:cxn>
                <a:cxn ang="0">
                  <a:pos x="connsiteX2" y="connsiteY2"/>
                </a:cxn>
                <a:cxn ang="0">
                  <a:pos x="connsiteX3" y="connsiteY3"/>
                </a:cxn>
              </a:cxnLst>
              <a:rect l="l" t="t" r="r" b="b"/>
              <a:pathLst>
                <a:path w="602776" h="487907">
                  <a:moveTo>
                    <a:pt x="0" y="10236"/>
                  </a:moveTo>
                  <a:cubicBezTo>
                    <a:pt x="73926" y="104064"/>
                    <a:pt x="411708" y="0"/>
                    <a:pt x="507242" y="79612"/>
                  </a:cubicBezTo>
                  <a:cubicBezTo>
                    <a:pt x="602776" y="159224"/>
                    <a:pt x="562212" y="419858"/>
                    <a:pt x="573206" y="487907"/>
                  </a:cubicBezTo>
                  <a:lnTo>
                    <a:pt x="573206" y="487907"/>
                  </a:lnTo>
                </a:path>
              </a:pathLst>
            </a:custGeom>
            <a:noFill/>
            <a:ln w="9525" cap="flat" cmpd="sng" algn="ctr">
              <a:solidFill>
                <a:schemeClr val="tx1">
                  <a:lumMod val="50000"/>
                  <a:lumOff val="50000"/>
                </a:schemeClr>
              </a:solidFill>
              <a:prstDash val="solid"/>
              <a:round/>
              <a:headEnd type="none" w="sm" len="sm"/>
              <a:tailEnd type="none" w="sm" len="sm"/>
            </a:ln>
            <a:effectLst/>
          </p:spPr>
          <p:txBody>
            <a:bodyPr wrap="none" anchor="ctr"/>
            <a:lstStyle/>
            <a:p>
              <a:pPr>
                <a:defRPr/>
              </a:pPr>
              <a:endParaRPr lang="en-US"/>
            </a:p>
          </p:txBody>
        </p:sp>
        <p:cxnSp>
          <p:nvCxnSpPr>
            <p:cNvPr id="24" name="Straight Connector 23"/>
            <p:cNvCxnSpPr/>
            <p:nvPr/>
          </p:nvCxnSpPr>
          <p:spPr bwMode="auto">
            <a:xfrm rot="5400000" flipH="1" flipV="1">
              <a:off x="1600200" y="5486400"/>
              <a:ext cx="381000" cy="22860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pic>
          <p:nvPicPr>
            <p:cNvPr id="25" name="Picture 11"/>
            <p:cNvPicPr>
              <a:picLocks noChangeAspect="1" noChangeArrowheads="1"/>
            </p:cNvPicPr>
            <p:nvPr/>
          </p:nvPicPr>
          <p:blipFill>
            <a:blip r:embed="rId7" cstate="print"/>
            <a:srcRect/>
            <a:stretch>
              <a:fillRect/>
            </a:stretch>
          </p:blipFill>
          <p:spPr bwMode="auto">
            <a:xfrm>
              <a:off x="1600200" y="5791200"/>
              <a:ext cx="152400" cy="157163"/>
            </a:xfrm>
            <a:prstGeom prst="rect">
              <a:avLst/>
            </a:prstGeom>
            <a:noFill/>
            <a:ln w="9525" algn="ctr">
              <a:noFill/>
              <a:miter lim="800000"/>
              <a:headEnd type="none" w="sm" len="sm"/>
              <a:tailEnd type="none" w="sm" len="sm"/>
            </a:ln>
          </p:spPr>
        </p:pic>
        <p:pic>
          <p:nvPicPr>
            <p:cNvPr id="26" name="Picture 11"/>
            <p:cNvPicPr>
              <a:picLocks noChangeAspect="1" noChangeArrowheads="1"/>
            </p:cNvPicPr>
            <p:nvPr/>
          </p:nvPicPr>
          <p:blipFill>
            <a:blip r:embed="rId7" cstate="print"/>
            <a:srcRect/>
            <a:stretch>
              <a:fillRect/>
            </a:stretch>
          </p:blipFill>
          <p:spPr bwMode="auto">
            <a:xfrm>
              <a:off x="1905000" y="5791200"/>
              <a:ext cx="152400" cy="157163"/>
            </a:xfrm>
            <a:prstGeom prst="rect">
              <a:avLst/>
            </a:prstGeom>
            <a:noFill/>
            <a:ln w="9525" algn="ctr">
              <a:noFill/>
              <a:miter lim="800000"/>
              <a:headEnd type="none" w="sm" len="sm"/>
              <a:tailEnd type="none" w="sm" len="sm"/>
            </a:ln>
          </p:spPr>
        </p:pic>
        <p:cxnSp>
          <p:nvCxnSpPr>
            <p:cNvPr id="27" name="Straight Connector 26"/>
            <p:cNvCxnSpPr/>
            <p:nvPr/>
          </p:nvCxnSpPr>
          <p:spPr bwMode="auto">
            <a:xfrm rot="16200000" flipV="1">
              <a:off x="1752600" y="5562600"/>
              <a:ext cx="381000" cy="7620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pic>
          <p:nvPicPr>
            <p:cNvPr id="28" name="Picture 11"/>
            <p:cNvPicPr>
              <a:picLocks noChangeAspect="1" noChangeArrowheads="1"/>
            </p:cNvPicPr>
            <p:nvPr/>
          </p:nvPicPr>
          <p:blipFill>
            <a:blip r:embed="rId7" cstate="print"/>
            <a:srcRect/>
            <a:stretch>
              <a:fillRect/>
            </a:stretch>
          </p:blipFill>
          <p:spPr bwMode="auto">
            <a:xfrm>
              <a:off x="2667000" y="5791200"/>
              <a:ext cx="152400" cy="157163"/>
            </a:xfrm>
            <a:prstGeom prst="rect">
              <a:avLst/>
            </a:prstGeom>
            <a:noFill/>
            <a:ln w="9525" algn="ctr">
              <a:noFill/>
              <a:miter lim="800000"/>
              <a:headEnd type="none" w="sm" len="sm"/>
              <a:tailEnd type="none" w="sm" len="sm"/>
            </a:ln>
          </p:spPr>
        </p:pic>
        <p:cxnSp>
          <p:nvCxnSpPr>
            <p:cNvPr id="29" name="Straight Connector 28"/>
            <p:cNvCxnSpPr/>
            <p:nvPr/>
          </p:nvCxnSpPr>
          <p:spPr bwMode="auto">
            <a:xfrm rot="16200000" flipV="1">
              <a:off x="2171700" y="5219700"/>
              <a:ext cx="381000" cy="76200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30" name="Rectangle 37"/>
            <p:cNvSpPr>
              <a:spLocks noChangeArrowheads="1"/>
            </p:cNvSpPr>
            <p:nvPr/>
          </p:nvSpPr>
          <p:spPr bwMode="auto">
            <a:xfrm>
              <a:off x="2133600" y="5562600"/>
              <a:ext cx="536575" cy="461963"/>
            </a:xfrm>
            <a:prstGeom prst="rect">
              <a:avLst/>
            </a:prstGeom>
            <a:noFill/>
            <a:ln w="9525">
              <a:noFill/>
              <a:miter lim="800000"/>
              <a:headEnd/>
              <a:tailEnd/>
            </a:ln>
          </p:spPr>
          <p:txBody>
            <a:bodyPr>
              <a:spAutoFit/>
            </a:bodyPr>
            <a:lstStyle/>
            <a:p>
              <a:r>
                <a:rPr lang="en-US">
                  <a:solidFill>
                    <a:schemeClr val="tx1"/>
                  </a:solidFill>
                </a:rPr>
                <a:t>. . .</a:t>
              </a:r>
              <a:endParaRPr lang="en-US"/>
            </a:p>
          </p:txBody>
        </p:sp>
        <p:sp>
          <p:nvSpPr>
            <p:cNvPr id="31" name="TextBox 11"/>
            <p:cNvSpPr txBox="1">
              <a:spLocks noChangeArrowheads="1"/>
            </p:cNvSpPr>
            <p:nvPr/>
          </p:nvSpPr>
          <p:spPr bwMode="auto">
            <a:xfrm>
              <a:off x="1600200" y="5943600"/>
              <a:ext cx="2743200" cy="261938"/>
            </a:xfrm>
            <a:prstGeom prst="rect">
              <a:avLst/>
            </a:prstGeom>
            <a:noFill/>
            <a:ln w="9525">
              <a:noFill/>
              <a:miter lim="800000"/>
              <a:headEnd/>
              <a:tailEnd/>
            </a:ln>
          </p:spPr>
          <p:txBody>
            <a:bodyPr>
              <a:spAutoFit/>
            </a:bodyPr>
            <a:lstStyle/>
            <a:p>
              <a:r>
                <a:rPr lang="en-US" sz="1100">
                  <a:solidFill>
                    <a:schemeClr val="tx1"/>
                  </a:solidFill>
                </a:rPr>
                <a:t>Kinemetrics Seismic Sensors</a:t>
              </a:r>
            </a:p>
          </p:txBody>
        </p:sp>
        <p:sp>
          <p:nvSpPr>
            <p:cNvPr id="32" name="TextBox 11"/>
            <p:cNvSpPr txBox="1">
              <a:spLocks noChangeArrowheads="1"/>
            </p:cNvSpPr>
            <p:nvPr/>
          </p:nvSpPr>
          <p:spPr bwMode="auto">
            <a:xfrm>
              <a:off x="2133600" y="5143500"/>
              <a:ext cx="685800" cy="261938"/>
            </a:xfrm>
            <a:prstGeom prst="rect">
              <a:avLst/>
            </a:prstGeom>
            <a:noFill/>
            <a:ln w="9525">
              <a:noFill/>
              <a:miter lim="800000"/>
              <a:headEnd/>
              <a:tailEnd/>
            </a:ln>
          </p:spPr>
          <p:txBody>
            <a:bodyPr>
              <a:spAutoFit/>
            </a:bodyPr>
            <a:lstStyle/>
            <a:p>
              <a:r>
                <a:rPr lang="en-US" sz="1100" b="1" dirty="0" err="1">
                  <a:solidFill>
                    <a:schemeClr val="tx1"/>
                  </a:solidFill>
                </a:rPr>
                <a:t>cRIO</a:t>
              </a:r>
              <a:endParaRPr lang="en-US" sz="1100" b="1" dirty="0">
                <a:solidFill>
                  <a:schemeClr val="tx1"/>
                </a:solidFill>
              </a:endParaRPr>
            </a:p>
          </p:txBody>
        </p:sp>
        <p:cxnSp>
          <p:nvCxnSpPr>
            <p:cNvPr id="33" name="Straight Connector 32"/>
            <p:cNvCxnSpPr/>
            <p:nvPr/>
          </p:nvCxnSpPr>
          <p:spPr bwMode="auto">
            <a:xfrm rot="10800000">
              <a:off x="1371600" y="4953000"/>
              <a:ext cx="3200400" cy="3175"/>
            </a:xfrm>
            <a:prstGeom prst="line">
              <a:avLst/>
            </a:prstGeom>
            <a:ln w="6350">
              <a:solidFill>
                <a:srgbClr val="0070C0"/>
              </a:solidFill>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rot="5400000" flipH="1" flipV="1">
              <a:off x="1639094" y="5066506"/>
              <a:ext cx="228600" cy="1588"/>
            </a:xfrm>
            <a:prstGeom prst="line">
              <a:avLst/>
            </a:prstGeom>
            <a:ln w="6350">
              <a:solidFill>
                <a:srgbClr val="0070C0"/>
              </a:solidFill>
              <a:headEnd type="none" w="sm" len="sm"/>
              <a:tailEnd type="none" w="sm" len="sm"/>
            </a:ln>
          </p:spPr>
          <p:style>
            <a:lnRef idx="1">
              <a:schemeClr val="dk1"/>
            </a:lnRef>
            <a:fillRef idx="0">
              <a:schemeClr val="dk1"/>
            </a:fillRef>
            <a:effectRef idx="0">
              <a:schemeClr val="dk1"/>
            </a:effectRef>
            <a:fontRef idx="minor">
              <a:schemeClr val="tx1"/>
            </a:fontRef>
          </p:style>
        </p:cxnSp>
        <p:pic>
          <p:nvPicPr>
            <p:cNvPr id="35" name="Picture 16" descr="Controller Area Network (CAN) Modules for CompactRIO"/>
            <p:cNvPicPr>
              <a:picLocks noChangeAspect="1" noChangeArrowheads="1"/>
            </p:cNvPicPr>
            <p:nvPr/>
          </p:nvPicPr>
          <p:blipFill>
            <a:blip r:embed="rId6" cstate="print"/>
            <a:srcRect/>
            <a:stretch>
              <a:fillRect/>
            </a:stretch>
          </p:blipFill>
          <p:spPr bwMode="auto">
            <a:xfrm>
              <a:off x="2743201" y="5029200"/>
              <a:ext cx="733425" cy="533400"/>
            </a:xfrm>
            <a:prstGeom prst="rect">
              <a:avLst/>
            </a:prstGeom>
            <a:noFill/>
            <a:ln w="9525">
              <a:noFill/>
              <a:miter lim="800000"/>
              <a:headEnd/>
              <a:tailEnd/>
            </a:ln>
          </p:spPr>
        </p:pic>
        <p:cxnSp>
          <p:nvCxnSpPr>
            <p:cNvPr id="36" name="Straight Connector 35"/>
            <p:cNvCxnSpPr/>
            <p:nvPr/>
          </p:nvCxnSpPr>
          <p:spPr bwMode="auto">
            <a:xfrm rot="5400000" flipH="1" flipV="1">
              <a:off x="2934494" y="5066506"/>
              <a:ext cx="228600" cy="1588"/>
            </a:xfrm>
            <a:prstGeom prst="line">
              <a:avLst/>
            </a:prstGeom>
            <a:ln w="6350">
              <a:solidFill>
                <a:srgbClr val="0070C0"/>
              </a:solidFill>
              <a:headEnd type="none" w="sm" len="sm"/>
              <a:tailEnd type="none" w="sm" len="sm"/>
            </a:ln>
          </p:spPr>
          <p:style>
            <a:lnRef idx="1">
              <a:schemeClr val="dk1"/>
            </a:lnRef>
            <a:fillRef idx="0">
              <a:schemeClr val="dk1"/>
            </a:fillRef>
            <a:effectRef idx="0">
              <a:schemeClr val="dk1"/>
            </a:effectRef>
            <a:fontRef idx="minor">
              <a:schemeClr val="tx1"/>
            </a:fontRef>
          </p:style>
        </p:cxnSp>
        <p:pic>
          <p:nvPicPr>
            <p:cNvPr id="37" name="Picture 16" descr="Controller Area Network (CAN) Modules for CompactRIO"/>
            <p:cNvPicPr>
              <a:picLocks noChangeAspect="1" noChangeArrowheads="1"/>
            </p:cNvPicPr>
            <p:nvPr/>
          </p:nvPicPr>
          <p:blipFill>
            <a:blip r:embed="rId6" cstate="print"/>
            <a:srcRect/>
            <a:stretch>
              <a:fillRect/>
            </a:stretch>
          </p:blipFill>
          <p:spPr bwMode="auto">
            <a:xfrm>
              <a:off x="3886200" y="5029200"/>
              <a:ext cx="733425" cy="533400"/>
            </a:xfrm>
            <a:prstGeom prst="rect">
              <a:avLst/>
            </a:prstGeom>
            <a:noFill/>
            <a:ln w="9525">
              <a:noFill/>
              <a:miter lim="800000"/>
              <a:headEnd/>
              <a:tailEnd/>
            </a:ln>
          </p:spPr>
        </p:pic>
        <p:cxnSp>
          <p:nvCxnSpPr>
            <p:cNvPr id="38" name="Straight Connector 37"/>
            <p:cNvCxnSpPr/>
            <p:nvPr/>
          </p:nvCxnSpPr>
          <p:spPr bwMode="auto">
            <a:xfrm rot="5400000" flipH="1" flipV="1">
              <a:off x="4077494" y="5066506"/>
              <a:ext cx="228600" cy="1588"/>
            </a:xfrm>
            <a:prstGeom prst="line">
              <a:avLst/>
            </a:prstGeom>
            <a:ln w="6350">
              <a:solidFill>
                <a:srgbClr val="0070C0"/>
              </a:solidFill>
              <a:headEnd type="none" w="sm" len="sm"/>
              <a:tailEnd type="none" w="sm" len="sm"/>
            </a:ln>
          </p:spPr>
          <p:style>
            <a:lnRef idx="1">
              <a:schemeClr val="dk1"/>
            </a:lnRef>
            <a:fillRef idx="0">
              <a:schemeClr val="dk1"/>
            </a:fillRef>
            <a:effectRef idx="0">
              <a:schemeClr val="dk1"/>
            </a:effectRef>
            <a:fontRef idx="minor">
              <a:schemeClr val="tx1"/>
            </a:fontRef>
          </p:style>
        </p:cxnSp>
        <p:pic>
          <p:nvPicPr>
            <p:cNvPr id="39" name="Picture 14"/>
            <p:cNvPicPr>
              <a:picLocks noChangeAspect="1" noChangeArrowheads="1"/>
            </p:cNvPicPr>
            <p:nvPr/>
          </p:nvPicPr>
          <p:blipFill>
            <a:blip r:embed="rId5" cstate="print"/>
            <a:srcRect/>
            <a:stretch>
              <a:fillRect/>
            </a:stretch>
          </p:blipFill>
          <p:spPr bwMode="auto">
            <a:xfrm>
              <a:off x="2514600" y="4572000"/>
              <a:ext cx="160338" cy="247650"/>
            </a:xfrm>
            <a:prstGeom prst="rect">
              <a:avLst/>
            </a:prstGeom>
            <a:noFill/>
            <a:ln w="9525" algn="ctr">
              <a:noFill/>
              <a:miter lim="800000"/>
              <a:headEnd type="none" w="sm" len="sm"/>
              <a:tailEnd type="none" w="sm" len="sm"/>
            </a:ln>
          </p:spPr>
        </p:pic>
        <p:sp>
          <p:nvSpPr>
            <p:cNvPr id="40" name="Freeform 39"/>
            <p:cNvSpPr/>
            <p:nvPr/>
          </p:nvSpPr>
          <p:spPr bwMode="auto">
            <a:xfrm>
              <a:off x="2590800" y="4800600"/>
              <a:ext cx="317500" cy="617538"/>
            </a:xfrm>
            <a:custGeom>
              <a:avLst/>
              <a:gdLst>
                <a:gd name="connsiteX0" fmla="*/ 0 w 573206"/>
                <a:gd name="connsiteY0" fmla="*/ 0 h 523164"/>
                <a:gd name="connsiteX1" fmla="*/ 327547 w 573206"/>
                <a:gd name="connsiteY1" fmla="*/ 40943 h 523164"/>
                <a:gd name="connsiteX2" fmla="*/ 354842 w 573206"/>
                <a:gd name="connsiteY2" fmla="*/ 450376 h 523164"/>
                <a:gd name="connsiteX3" fmla="*/ 573206 w 573206"/>
                <a:gd name="connsiteY3" fmla="*/ 477671 h 523164"/>
                <a:gd name="connsiteX4" fmla="*/ 573206 w 573206"/>
                <a:gd name="connsiteY4" fmla="*/ 477671 h 523164"/>
                <a:gd name="connsiteX0" fmla="*/ 0 w 573206"/>
                <a:gd name="connsiteY0" fmla="*/ 0 h 497764"/>
                <a:gd name="connsiteX1" fmla="*/ 22747 w 573206"/>
                <a:gd name="connsiteY1" fmla="*/ 193343 h 497764"/>
                <a:gd name="connsiteX2" fmla="*/ 354842 w 573206"/>
                <a:gd name="connsiteY2" fmla="*/ 450376 h 497764"/>
                <a:gd name="connsiteX3" fmla="*/ 573206 w 573206"/>
                <a:gd name="connsiteY3" fmla="*/ 477671 h 497764"/>
                <a:gd name="connsiteX4" fmla="*/ 573206 w 573206"/>
                <a:gd name="connsiteY4" fmla="*/ 477671 h 497764"/>
                <a:gd name="connsiteX0" fmla="*/ 114474 w 687680"/>
                <a:gd name="connsiteY0" fmla="*/ 0 h 497764"/>
                <a:gd name="connsiteX1" fmla="*/ 137221 w 687680"/>
                <a:gd name="connsiteY1" fmla="*/ 193343 h 497764"/>
                <a:gd name="connsiteX2" fmla="*/ 469316 w 687680"/>
                <a:gd name="connsiteY2" fmla="*/ 450376 h 497764"/>
                <a:gd name="connsiteX3" fmla="*/ 687680 w 687680"/>
                <a:gd name="connsiteY3" fmla="*/ 477671 h 497764"/>
                <a:gd name="connsiteX4" fmla="*/ 687680 w 687680"/>
                <a:gd name="connsiteY4" fmla="*/ 477671 h 497764"/>
                <a:gd name="connsiteX0" fmla="*/ 114474 w 687680"/>
                <a:gd name="connsiteY0" fmla="*/ 0 h 497764"/>
                <a:gd name="connsiteX1" fmla="*/ 137221 w 687680"/>
                <a:gd name="connsiteY1" fmla="*/ 193343 h 497764"/>
                <a:gd name="connsiteX2" fmla="*/ 469316 w 687680"/>
                <a:gd name="connsiteY2" fmla="*/ 450376 h 497764"/>
                <a:gd name="connsiteX3" fmla="*/ 687680 w 687680"/>
                <a:gd name="connsiteY3" fmla="*/ 477671 h 497764"/>
                <a:gd name="connsiteX4" fmla="*/ 687680 w 687680"/>
                <a:gd name="connsiteY4" fmla="*/ 477671 h 497764"/>
                <a:gd name="connsiteX0" fmla="*/ 0 w 573206"/>
                <a:gd name="connsiteY0" fmla="*/ 0 h 589040"/>
                <a:gd name="connsiteX1" fmla="*/ 175147 w 573206"/>
                <a:gd name="connsiteY1" fmla="*/ 345743 h 589040"/>
                <a:gd name="connsiteX2" fmla="*/ 354842 w 573206"/>
                <a:gd name="connsiteY2" fmla="*/ 450376 h 589040"/>
                <a:gd name="connsiteX3" fmla="*/ 573206 w 573206"/>
                <a:gd name="connsiteY3" fmla="*/ 477671 h 589040"/>
                <a:gd name="connsiteX4" fmla="*/ 573206 w 573206"/>
                <a:gd name="connsiteY4" fmla="*/ 477671 h 589040"/>
                <a:gd name="connsiteX0" fmla="*/ 0 w 573206"/>
                <a:gd name="connsiteY0" fmla="*/ 0 h 529988"/>
                <a:gd name="connsiteX1" fmla="*/ 354842 w 573206"/>
                <a:gd name="connsiteY1" fmla="*/ 450376 h 529988"/>
                <a:gd name="connsiteX2" fmla="*/ 573206 w 573206"/>
                <a:gd name="connsiteY2" fmla="*/ 477671 h 529988"/>
                <a:gd name="connsiteX3" fmla="*/ 573206 w 573206"/>
                <a:gd name="connsiteY3" fmla="*/ 477671 h 529988"/>
                <a:gd name="connsiteX0" fmla="*/ 0 w 602776"/>
                <a:gd name="connsiteY0" fmla="*/ 10236 h 487907"/>
                <a:gd name="connsiteX1" fmla="*/ 507242 w 602776"/>
                <a:gd name="connsiteY1" fmla="*/ 79612 h 487907"/>
                <a:gd name="connsiteX2" fmla="*/ 573206 w 602776"/>
                <a:gd name="connsiteY2" fmla="*/ 487907 h 487907"/>
                <a:gd name="connsiteX3" fmla="*/ 573206 w 602776"/>
                <a:gd name="connsiteY3" fmla="*/ 487907 h 487907"/>
              </a:gdLst>
              <a:ahLst/>
              <a:cxnLst>
                <a:cxn ang="0">
                  <a:pos x="connsiteX0" y="connsiteY0"/>
                </a:cxn>
                <a:cxn ang="0">
                  <a:pos x="connsiteX1" y="connsiteY1"/>
                </a:cxn>
                <a:cxn ang="0">
                  <a:pos x="connsiteX2" y="connsiteY2"/>
                </a:cxn>
                <a:cxn ang="0">
                  <a:pos x="connsiteX3" y="connsiteY3"/>
                </a:cxn>
              </a:cxnLst>
              <a:rect l="l" t="t" r="r" b="b"/>
              <a:pathLst>
                <a:path w="602776" h="487907">
                  <a:moveTo>
                    <a:pt x="0" y="10236"/>
                  </a:moveTo>
                  <a:cubicBezTo>
                    <a:pt x="73926" y="104064"/>
                    <a:pt x="411708" y="0"/>
                    <a:pt x="507242" y="79612"/>
                  </a:cubicBezTo>
                  <a:cubicBezTo>
                    <a:pt x="602776" y="159224"/>
                    <a:pt x="562212" y="419858"/>
                    <a:pt x="573206" y="487907"/>
                  </a:cubicBezTo>
                  <a:lnTo>
                    <a:pt x="573206" y="487907"/>
                  </a:lnTo>
                </a:path>
              </a:pathLst>
            </a:custGeom>
            <a:noFill/>
            <a:ln w="9525" cap="flat" cmpd="sng" algn="ctr">
              <a:solidFill>
                <a:schemeClr val="tx1">
                  <a:lumMod val="50000"/>
                  <a:lumOff val="50000"/>
                </a:schemeClr>
              </a:solidFill>
              <a:prstDash val="solid"/>
              <a:round/>
              <a:headEnd type="none" w="sm" len="sm"/>
              <a:tailEnd type="none" w="sm" len="sm"/>
            </a:ln>
            <a:effectLst/>
          </p:spPr>
          <p:txBody>
            <a:bodyPr wrap="none" anchor="ctr"/>
            <a:lstStyle/>
            <a:p>
              <a:pPr>
                <a:defRPr/>
              </a:pPr>
              <a:endParaRPr lang="en-US"/>
            </a:p>
          </p:txBody>
        </p:sp>
        <p:pic>
          <p:nvPicPr>
            <p:cNvPr id="41" name="Picture 14"/>
            <p:cNvPicPr>
              <a:picLocks noChangeAspect="1" noChangeArrowheads="1"/>
            </p:cNvPicPr>
            <p:nvPr/>
          </p:nvPicPr>
          <p:blipFill>
            <a:blip r:embed="rId5" cstate="print"/>
            <a:srcRect/>
            <a:stretch>
              <a:fillRect/>
            </a:stretch>
          </p:blipFill>
          <p:spPr bwMode="auto">
            <a:xfrm>
              <a:off x="3657600" y="4572000"/>
              <a:ext cx="160338" cy="247650"/>
            </a:xfrm>
            <a:prstGeom prst="rect">
              <a:avLst/>
            </a:prstGeom>
            <a:noFill/>
            <a:ln w="9525" algn="ctr">
              <a:noFill/>
              <a:miter lim="800000"/>
              <a:headEnd type="none" w="sm" len="sm"/>
              <a:tailEnd type="none" w="sm" len="sm"/>
            </a:ln>
          </p:spPr>
        </p:pic>
        <p:sp>
          <p:nvSpPr>
            <p:cNvPr id="42" name="Freeform 41"/>
            <p:cNvSpPr/>
            <p:nvPr/>
          </p:nvSpPr>
          <p:spPr bwMode="auto">
            <a:xfrm>
              <a:off x="3733800" y="4800600"/>
              <a:ext cx="317500" cy="617538"/>
            </a:xfrm>
            <a:custGeom>
              <a:avLst/>
              <a:gdLst>
                <a:gd name="connsiteX0" fmla="*/ 0 w 573206"/>
                <a:gd name="connsiteY0" fmla="*/ 0 h 523164"/>
                <a:gd name="connsiteX1" fmla="*/ 327547 w 573206"/>
                <a:gd name="connsiteY1" fmla="*/ 40943 h 523164"/>
                <a:gd name="connsiteX2" fmla="*/ 354842 w 573206"/>
                <a:gd name="connsiteY2" fmla="*/ 450376 h 523164"/>
                <a:gd name="connsiteX3" fmla="*/ 573206 w 573206"/>
                <a:gd name="connsiteY3" fmla="*/ 477671 h 523164"/>
                <a:gd name="connsiteX4" fmla="*/ 573206 w 573206"/>
                <a:gd name="connsiteY4" fmla="*/ 477671 h 523164"/>
                <a:gd name="connsiteX0" fmla="*/ 0 w 573206"/>
                <a:gd name="connsiteY0" fmla="*/ 0 h 497764"/>
                <a:gd name="connsiteX1" fmla="*/ 22747 w 573206"/>
                <a:gd name="connsiteY1" fmla="*/ 193343 h 497764"/>
                <a:gd name="connsiteX2" fmla="*/ 354842 w 573206"/>
                <a:gd name="connsiteY2" fmla="*/ 450376 h 497764"/>
                <a:gd name="connsiteX3" fmla="*/ 573206 w 573206"/>
                <a:gd name="connsiteY3" fmla="*/ 477671 h 497764"/>
                <a:gd name="connsiteX4" fmla="*/ 573206 w 573206"/>
                <a:gd name="connsiteY4" fmla="*/ 477671 h 497764"/>
                <a:gd name="connsiteX0" fmla="*/ 114474 w 687680"/>
                <a:gd name="connsiteY0" fmla="*/ 0 h 497764"/>
                <a:gd name="connsiteX1" fmla="*/ 137221 w 687680"/>
                <a:gd name="connsiteY1" fmla="*/ 193343 h 497764"/>
                <a:gd name="connsiteX2" fmla="*/ 469316 w 687680"/>
                <a:gd name="connsiteY2" fmla="*/ 450376 h 497764"/>
                <a:gd name="connsiteX3" fmla="*/ 687680 w 687680"/>
                <a:gd name="connsiteY3" fmla="*/ 477671 h 497764"/>
                <a:gd name="connsiteX4" fmla="*/ 687680 w 687680"/>
                <a:gd name="connsiteY4" fmla="*/ 477671 h 497764"/>
                <a:gd name="connsiteX0" fmla="*/ 114474 w 687680"/>
                <a:gd name="connsiteY0" fmla="*/ 0 h 497764"/>
                <a:gd name="connsiteX1" fmla="*/ 137221 w 687680"/>
                <a:gd name="connsiteY1" fmla="*/ 193343 h 497764"/>
                <a:gd name="connsiteX2" fmla="*/ 469316 w 687680"/>
                <a:gd name="connsiteY2" fmla="*/ 450376 h 497764"/>
                <a:gd name="connsiteX3" fmla="*/ 687680 w 687680"/>
                <a:gd name="connsiteY3" fmla="*/ 477671 h 497764"/>
                <a:gd name="connsiteX4" fmla="*/ 687680 w 687680"/>
                <a:gd name="connsiteY4" fmla="*/ 477671 h 497764"/>
                <a:gd name="connsiteX0" fmla="*/ 0 w 573206"/>
                <a:gd name="connsiteY0" fmla="*/ 0 h 589040"/>
                <a:gd name="connsiteX1" fmla="*/ 175147 w 573206"/>
                <a:gd name="connsiteY1" fmla="*/ 345743 h 589040"/>
                <a:gd name="connsiteX2" fmla="*/ 354842 w 573206"/>
                <a:gd name="connsiteY2" fmla="*/ 450376 h 589040"/>
                <a:gd name="connsiteX3" fmla="*/ 573206 w 573206"/>
                <a:gd name="connsiteY3" fmla="*/ 477671 h 589040"/>
                <a:gd name="connsiteX4" fmla="*/ 573206 w 573206"/>
                <a:gd name="connsiteY4" fmla="*/ 477671 h 589040"/>
                <a:gd name="connsiteX0" fmla="*/ 0 w 573206"/>
                <a:gd name="connsiteY0" fmla="*/ 0 h 529988"/>
                <a:gd name="connsiteX1" fmla="*/ 354842 w 573206"/>
                <a:gd name="connsiteY1" fmla="*/ 450376 h 529988"/>
                <a:gd name="connsiteX2" fmla="*/ 573206 w 573206"/>
                <a:gd name="connsiteY2" fmla="*/ 477671 h 529988"/>
                <a:gd name="connsiteX3" fmla="*/ 573206 w 573206"/>
                <a:gd name="connsiteY3" fmla="*/ 477671 h 529988"/>
                <a:gd name="connsiteX0" fmla="*/ 0 w 602776"/>
                <a:gd name="connsiteY0" fmla="*/ 10236 h 487907"/>
                <a:gd name="connsiteX1" fmla="*/ 507242 w 602776"/>
                <a:gd name="connsiteY1" fmla="*/ 79612 h 487907"/>
                <a:gd name="connsiteX2" fmla="*/ 573206 w 602776"/>
                <a:gd name="connsiteY2" fmla="*/ 487907 h 487907"/>
                <a:gd name="connsiteX3" fmla="*/ 573206 w 602776"/>
                <a:gd name="connsiteY3" fmla="*/ 487907 h 487907"/>
              </a:gdLst>
              <a:ahLst/>
              <a:cxnLst>
                <a:cxn ang="0">
                  <a:pos x="connsiteX0" y="connsiteY0"/>
                </a:cxn>
                <a:cxn ang="0">
                  <a:pos x="connsiteX1" y="connsiteY1"/>
                </a:cxn>
                <a:cxn ang="0">
                  <a:pos x="connsiteX2" y="connsiteY2"/>
                </a:cxn>
                <a:cxn ang="0">
                  <a:pos x="connsiteX3" y="connsiteY3"/>
                </a:cxn>
              </a:cxnLst>
              <a:rect l="l" t="t" r="r" b="b"/>
              <a:pathLst>
                <a:path w="602776" h="487907">
                  <a:moveTo>
                    <a:pt x="0" y="10236"/>
                  </a:moveTo>
                  <a:cubicBezTo>
                    <a:pt x="73926" y="104064"/>
                    <a:pt x="411708" y="0"/>
                    <a:pt x="507242" y="79612"/>
                  </a:cubicBezTo>
                  <a:cubicBezTo>
                    <a:pt x="602776" y="159224"/>
                    <a:pt x="562212" y="419858"/>
                    <a:pt x="573206" y="487907"/>
                  </a:cubicBezTo>
                  <a:lnTo>
                    <a:pt x="573206" y="487907"/>
                  </a:lnTo>
                </a:path>
              </a:pathLst>
            </a:custGeom>
            <a:noFill/>
            <a:ln w="9525" cap="flat" cmpd="sng" algn="ctr">
              <a:solidFill>
                <a:schemeClr val="tx1">
                  <a:lumMod val="50000"/>
                  <a:lumOff val="50000"/>
                </a:schemeClr>
              </a:solidFill>
              <a:prstDash val="solid"/>
              <a:round/>
              <a:headEnd type="none" w="sm" len="sm"/>
              <a:tailEnd type="none" w="sm" len="sm"/>
            </a:ln>
            <a:effectLst/>
          </p:spPr>
          <p:txBody>
            <a:bodyPr wrap="none" anchor="ctr"/>
            <a:lstStyle/>
            <a:p>
              <a:pPr>
                <a:defRPr/>
              </a:pPr>
              <a:endParaRPr lang="en-US"/>
            </a:p>
          </p:txBody>
        </p:sp>
        <p:cxnSp>
          <p:nvCxnSpPr>
            <p:cNvPr id="43" name="Straight Connector 42"/>
            <p:cNvCxnSpPr>
              <a:stCxn id="20" idx="0"/>
            </p:cNvCxnSpPr>
            <p:nvPr/>
          </p:nvCxnSpPr>
          <p:spPr bwMode="auto">
            <a:xfrm rot="5400000" flipH="1" flipV="1">
              <a:off x="1430778" y="5344538"/>
              <a:ext cx="387485" cy="50584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76200"/>
            <a:ext cx="9677400" cy="1143000"/>
          </a:xfr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r>
              <a:rPr lang="zh-CN" altLang="en-US" dirty="0" smtClean="0">
                <a:latin typeface="Calibri" pitchFamily="34" charset="0"/>
              </a:rPr>
              <a:t>测试测量</a:t>
            </a:r>
            <a:r>
              <a:rPr lang="en-US" altLang="zh-CN" dirty="0" smtClean="0">
                <a:latin typeface="Calibri" pitchFamily="34" charset="0"/>
              </a:rPr>
              <a:t>: </a:t>
            </a:r>
            <a:r>
              <a:rPr lang="zh-CN" altLang="en-US" dirty="0" smtClean="0">
                <a:latin typeface="Calibri" pitchFamily="34" charset="0"/>
              </a:rPr>
              <a:t>波音公司客机噪声定位系统</a:t>
            </a:r>
            <a:endParaRPr lang="en-US" dirty="0" smtClean="0">
              <a:latin typeface="Calibri" pitchFamily="34" charset="0"/>
            </a:endParaRPr>
          </a:p>
        </p:txBody>
      </p:sp>
      <p:grpSp>
        <p:nvGrpSpPr>
          <p:cNvPr id="2" name="Group 9"/>
          <p:cNvGrpSpPr/>
          <p:nvPr/>
        </p:nvGrpSpPr>
        <p:grpSpPr>
          <a:xfrm>
            <a:off x="6400800" y="1066800"/>
            <a:ext cx="2514600" cy="3528423"/>
            <a:chOff x="5410200" y="1143000"/>
            <a:chExt cx="3429000" cy="4811486"/>
          </a:xfrm>
        </p:grpSpPr>
        <p:sp>
          <p:nvSpPr>
            <p:cNvPr id="7" name="Rectangle 6"/>
            <p:cNvSpPr/>
            <p:nvPr/>
          </p:nvSpPr>
          <p:spPr bwMode="auto">
            <a:xfrm>
              <a:off x="5410200" y="1153886"/>
              <a:ext cx="3429000" cy="4800600"/>
            </a:xfrm>
            <a:prstGeom prst="rect">
              <a:avLst/>
            </a:prstGeom>
            <a:solidFill>
              <a:schemeClr val="bg1"/>
            </a:solidFill>
            <a:ln w="9525" cap="flat" cmpd="sng" algn="ctr">
              <a:noFill/>
              <a:prstDash val="solid"/>
              <a:round/>
              <a:headEnd type="none" w="med" len="med"/>
              <a:tailEnd type="none" w="med" len="med"/>
            </a:ln>
            <a:effectLst>
              <a:outerShdw blurRad="76200" dist="38100" dir="5400000" sx="102000" sy="102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19459" name="Picture 5" descr="BOEINGNOISEGRAPHIC_500"/>
            <p:cNvPicPr>
              <a:picLocks noChangeAspect="1" noChangeArrowheads="1"/>
            </p:cNvPicPr>
            <p:nvPr/>
          </p:nvPicPr>
          <p:blipFill>
            <a:blip r:embed="rId3" cstate="print"/>
            <a:srcRect/>
            <a:stretch>
              <a:fillRect/>
            </a:stretch>
          </p:blipFill>
          <p:spPr bwMode="auto">
            <a:xfrm>
              <a:off x="5508172" y="1143000"/>
              <a:ext cx="3216256" cy="4800600"/>
            </a:xfrm>
            <a:prstGeom prst="rect">
              <a:avLst/>
            </a:prstGeom>
            <a:noFill/>
            <a:ln w="9525">
              <a:noFill/>
              <a:miter lim="800000"/>
              <a:headEnd/>
              <a:tailEnd/>
            </a:ln>
          </p:spPr>
        </p:pic>
      </p:grpSp>
      <p:grpSp>
        <p:nvGrpSpPr>
          <p:cNvPr id="3" name="Group 8"/>
          <p:cNvGrpSpPr/>
          <p:nvPr/>
        </p:nvGrpSpPr>
        <p:grpSpPr>
          <a:xfrm>
            <a:off x="4267200" y="1143000"/>
            <a:ext cx="2487140" cy="1752600"/>
            <a:chOff x="903514" y="3026228"/>
            <a:chExt cx="4114800" cy="2971800"/>
          </a:xfrm>
        </p:grpSpPr>
        <p:sp>
          <p:nvSpPr>
            <p:cNvPr id="6" name="Rectangle 5"/>
            <p:cNvSpPr/>
            <p:nvPr/>
          </p:nvSpPr>
          <p:spPr bwMode="auto">
            <a:xfrm>
              <a:off x="903514" y="3026228"/>
              <a:ext cx="4114800" cy="2971800"/>
            </a:xfrm>
            <a:prstGeom prst="rect">
              <a:avLst/>
            </a:prstGeom>
            <a:solidFill>
              <a:schemeClr val="bg1"/>
            </a:solidFill>
            <a:ln w="9525" cap="flat" cmpd="sng" algn="ctr">
              <a:noFill/>
              <a:prstDash val="solid"/>
              <a:round/>
              <a:headEnd type="none" w="med" len="med"/>
              <a:tailEnd type="none" w="med" len="med"/>
            </a:ln>
            <a:effectLst>
              <a:outerShdw blurRad="76200" dist="38100" dir="5400000" sx="102000" sy="102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5" name="Picture 4" descr="microphone array"/>
            <p:cNvPicPr>
              <a:picLocks noChangeAspect="1" noChangeArrowheads="1"/>
            </p:cNvPicPr>
            <p:nvPr/>
          </p:nvPicPr>
          <p:blipFill>
            <a:blip r:embed="rId4" cstate="print"/>
            <a:srcRect/>
            <a:stretch>
              <a:fillRect/>
            </a:stretch>
          </p:blipFill>
          <p:spPr bwMode="auto">
            <a:xfrm>
              <a:off x="990600" y="3124200"/>
              <a:ext cx="3942125" cy="2777966"/>
            </a:xfrm>
            <a:prstGeom prst="rect">
              <a:avLst/>
            </a:prstGeom>
            <a:noFill/>
            <a:ln w="9525">
              <a:noFill/>
              <a:miter lim="800000"/>
              <a:headEnd/>
              <a:tailEnd/>
            </a:ln>
          </p:spPr>
        </p:pic>
      </p:grpSp>
      <p:sp>
        <p:nvSpPr>
          <p:cNvPr id="10" name="Rectangle 9"/>
          <p:cNvSpPr/>
          <p:nvPr/>
        </p:nvSpPr>
        <p:spPr>
          <a:xfrm>
            <a:off x="457200" y="2260699"/>
            <a:ext cx="3886200" cy="1646605"/>
          </a:xfrm>
          <a:prstGeom prst="rect">
            <a:avLst/>
          </a:prstGeom>
        </p:spPr>
        <p:txBody>
          <a:bodyPr wrap="square">
            <a:spAutoFit/>
          </a:bodyPr>
          <a:lstStyle/>
          <a:p>
            <a:r>
              <a:rPr lang="zh-CN" altLang="en-US" sz="2000" b="1" dirty="0" smtClean="0">
                <a:latin typeface="Calibri" pitchFamily="34" charset="0"/>
              </a:rPr>
              <a:t>应用</a:t>
            </a:r>
            <a:endParaRPr lang="en-US" sz="2000" b="1" dirty="0" smtClean="0">
              <a:latin typeface="Calibri" pitchFamily="34" charset="0"/>
            </a:endParaRPr>
          </a:p>
          <a:p>
            <a:endParaRPr lang="en-US" sz="900" dirty="0" smtClean="0">
              <a:latin typeface="Calibri" pitchFamily="34" charset="0"/>
            </a:endParaRPr>
          </a:p>
          <a:p>
            <a:r>
              <a:rPr lang="zh-CN" altLang="en-US" dirty="0" smtClean="0">
                <a:latin typeface="Calibri" pitchFamily="34" charset="0"/>
              </a:rPr>
              <a:t>波音公司使用</a:t>
            </a:r>
            <a:r>
              <a:rPr lang="en-US" altLang="zh-CN" dirty="0" err="1" smtClean="0">
                <a:latin typeface="Calibri" pitchFamily="34" charset="0"/>
              </a:rPr>
              <a:t>LabVIEW</a:t>
            </a:r>
            <a:r>
              <a:rPr lang="zh-CN" altLang="en-US" dirty="0" smtClean="0">
                <a:latin typeface="Calibri" pitchFamily="34" charset="0"/>
              </a:rPr>
              <a:t>与</a:t>
            </a:r>
            <a:r>
              <a:rPr lang="en-US" altLang="zh-CN" dirty="0" smtClean="0">
                <a:latin typeface="Calibri" pitchFamily="34" charset="0"/>
              </a:rPr>
              <a:t>9</a:t>
            </a:r>
            <a:r>
              <a:rPr lang="zh-CN" altLang="en-US" dirty="0" smtClean="0">
                <a:latin typeface="Calibri" pitchFamily="34" charset="0"/>
              </a:rPr>
              <a:t>台</a:t>
            </a:r>
            <a:r>
              <a:rPr lang="en-US" altLang="zh-CN" dirty="0" smtClean="0">
                <a:latin typeface="Calibri" pitchFamily="34" charset="0"/>
              </a:rPr>
              <a:t>PXI</a:t>
            </a:r>
            <a:r>
              <a:rPr lang="zh-CN" altLang="en-US" dirty="0" smtClean="0">
                <a:latin typeface="Calibri" pitchFamily="34" charset="0"/>
              </a:rPr>
              <a:t>机箱实现超过</a:t>
            </a:r>
            <a:r>
              <a:rPr lang="en-US" altLang="zh-CN" dirty="0" smtClean="0">
                <a:latin typeface="Calibri" pitchFamily="34" charset="0"/>
              </a:rPr>
              <a:t>300</a:t>
            </a:r>
            <a:r>
              <a:rPr lang="zh-CN" altLang="en-US" dirty="0" smtClean="0">
                <a:latin typeface="Calibri" pitchFamily="34" charset="0"/>
              </a:rPr>
              <a:t>通道振动信号的同步采样与分析，成功降低了客机起飞时的噪声</a:t>
            </a:r>
            <a:endParaRPr lang="en-US" dirty="0" smtClean="0">
              <a:latin typeface="Calibri" pitchFamily="34" charset="0"/>
            </a:endParaRPr>
          </a:p>
        </p:txBody>
      </p:sp>
      <p:cxnSp>
        <p:nvCxnSpPr>
          <p:cNvPr id="12" name="Straight Connector 11"/>
          <p:cNvCxnSpPr/>
          <p:nvPr/>
        </p:nvCxnSpPr>
        <p:spPr bwMode="auto">
          <a:xfrm>
            <a:off x="457200" y="2674180"/>
            <a:ext cx="3124200" cy="1588"/>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3" name="Rectangle 12"/>
          <p:cNvSpPr/>
          <p:nvPr/>
        </p:nvSpPr>
        <p:spPr>
          <a:xfrm>
            <a:off x="457200" y="3878014"/>
            <a:ext cx="3173186" cy="846386"/>
          </a:xfrm>
          <a:prstGeom prst="rect">
            <a:avLst/>
          </a:prstGeom>
        </p:spPr>
        <p:txBody>
          <a:bodyPr wrap="square">
            <a:spAutoFit/>
          </a:bodyPr>
          <a:lstStyle/>
          <a:p>
            <a:r>
              <a:rPr lang="en-US" sz="2000" b="1" dirty="0" smtClean="0">
                <a:latin typeface="Calibri" pitchFamily="34" charset="0"/>
              </a:rPr>
              <a:t>NI </a:t>
            </a:r>
            <a:r>
              <a:rPr lang="zh-CN" altLang="en-US" sz="2000" b="1" dirty="0" smtClean="0">
                <a:latin typeface="Calibri" pitchFamily="34" charset="0"/>
              </a:rPr>
              <a:t>产品</a:t>
            </a:r>
            <a:endParaRPr lang="en-US" sz="2000" b="1" dirty="0" smtClean="0">
              <a:latin typeface="Calibri" pitchFamily="34" charset="0"/>
            </a:endParaRPr>
          </a:p>
          <a:p>
            <a:endParaRPr lang="en-US" sz="900" dirty="0" smtClean="0">
              <a:latin typeface="Calibri" pitchFamily="34" charset="0"/>
            </a:endParaRPr>
          </a:p>
          <a:p>
            <a:r>
              <a:rPr lang="en-US" sz="2000" dirty="0" smtClean="0">
                <a:latin typeface="Calibri" pitchFamily="34" charset="0"/>
              </a:rPr>
              <a:t>LabVIEW, PXI</a:t>
            </a:r>
          </a:p>
        </p:txBody>
      </p:sp>
      <p:cxnSp>
        <p:nvCxnSpPr>
          <p:cNvPr id="14" name="Straight Connector 13"/>
          <p:cNvCxnSpPr/>
          <p:nvPr/>
        </p:nvCxnSpPr>
        <p:spPr bwMode="auto">
          <a:xfrm>
            <a:off x="457200" y="4259097"/>
            <a:ext cx="3124200" cy="1588"/>
          </a:xfrm>
          <a:prstGeom prst="line">
            <a:avLst/>
          </a:prstGeom>
          <a:solidFill>
            <a:schemeClr val="accent1"/>
          </a:solidFill>
          <a:ln w="38100" cap="flat" cmpd="sng" algn="ctr">
            <a:solidFill>
              <a:srgbClr val="FFC000"/>
            </a:solidFill>
            <a:prstDash val="solid"/>
            <a:round/>
            <a:headEnd type="none" w="med" len="med"/>
            <a:tailEnd type="none" w="med" len="med"/>
          </a:ln>
          <a:effectLst/>
        </p:spPr>
      </p:cxnSp>
      <p:pic>
        <p:nvPicPr>
          <p:cNvPr id="16" name="Picture 15" descr="Boeing.jpg"/>
          <p:cNvPicPr>
            <a:picLocks noChangeAspect="1"/>
          </p:cNvPicPr>
          <p:nvPr/>
        </p:nvPicPr>
        <p:blipFill>
          <a:blip r:embed="rId5" cstate="print"/>
          <a:stretch>
            <a:fillRect/>
          </a:stretch>
        </p:blipFill>
        <p:spPr>
          <a:xfrm>
            <a:off x="609600" y="990600"/>
            <a:ext cx="3429000" cy="988219"/>
          </a:xfrm>
          <a:prstGeom prst="rect">
            <a:avLst/>
          </a:prstGeom>
        </p:spPr>
      </p:pic>
      <p:sp>
        <p:nvSpPr>
          <p:cNvPr id="15" name="TextBox 14"/>
          <p:cNvSpPr txBox="1"/>
          <p:nvPr/>
        </p:nvSpPr>
        <p:spPr>
          <a:xfrm>
            <a:off x="304800" y="5295781"/>
            <a:ext cx="8534400" cy="800219"/>
          </a:xfrm>
          <a:prstGeom prst="rect">
            <a:avLst/>
          </a:prstGeom>
          <a:noFill/>
        </p:spPr>
        <p:txBody>
          <a:bodyPr wrap="square" rtlCol="0">
            <a:spAutoFit/>
          </a:bodyPr>
          <a:lstStyle/>
          <a:p>
            <a:r>
              <a:rPr lang="en-US" sz="1600" dirty="0" smtClean="0"/>
              <a:t>“</a:t>
            </a:r>
            <a:r>
              <a:rPr lang="zh-CN" altLang="en-US" sz="1600" dirty="0" smtClean="0"/>
              <a:t>使用</a:t>
            </a:r>
            <a:r>
              <a:rPr lang="en-US" altLang="zh-CN" sz="1600" dirty="0" smtClean="0"/>
              <a:t>NI</a:t>
            </a:r>
            <a:r>
              <a:rPr lang="zh-CN" altLang="en-US" sz="1600" dirty="0" smtClean="0"/>
              <a:t>软硬件平台，我们成功构建在多台机箱间分布的高性能，低成本的灵活性振动信号采集系统，通道间实现紧密同步，并可以提供更多通道的扩展性。</a:t>
            </a:r>
            <a:r>
              <a:rPr lang="en-US" sz="1600" i="1" dirty="0" smtClean="0"/>
              <a:t>“ </a:t>
            </a:r>
          </a:p>
          <a:p>
            <a:pPr algn="r"/>
            <a:r>
              <a:rPr lang="en-US" sz="1400" dirty="0" smtClean="0"/>
              <a:t>-- James </a:t>
            </a:r>
            <a:r>
              <a:rPr lang="en-US" sz="1400" dirty="0" err="1" smtClean="0"/>
              <a:t>Underbrink</a:t>
            </a:r>
            <a:r>
              <a:rPr lang="en-US" sz="1400" dirty="0" smtClean="0"/>
              <a:t>, </a:t>
            </a:r>
            <a:r>
              <a:rPr lang="zh-CN" altLang="en-US" sz="1400" dirty="0" smtClean="0"/>
              <a:t>波音公司声音振动与污染试验室</a:t>
            </a:r>
            <a:endParaRPr lang="en-US" dirty="0"/>
          </a:p>
        </p:txBody>
      </p:sp>
      <p:pic>
        <p:nvPicPr>
          <p:cNvPr id="17" name="Picture 2"/>
          <p:cNvPicPr>
            <a:picLocks noChangeAspect="1" noChangeArrowheads="1"/>
          </p:cNvPicPr>
          <p:nvPr/>
        </p:nvPicPr>
        <p:blipFill>
          <a:blip r:embed="rId6" cstate="print"/>
          <a:srcRect/>
          <a:stretch>
            <a:fillRect/>
          </a:stretch>
        </p:blipFill>
        <p:spPr bwMode="auto">
          <a:xfrm>
            <a:off x="4495800" y="3352800"/>
            <a:ext cx="2133600" cy="18234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测试测量演示</a:t>
            </a:r>
            <a:r>
              <a:rPr lang="en-US" altLang="zh-CN" dirty="0" smtClean="0"/>
              <a:t>: </a:t>
            </a:r>
            <a:r>
              <a:rPr lang="zh-CN" altLang="en-US" dirty="0" smtClean="0"/>
              <a:t>温度采集与报警</a:t>
            </a:r>
            <a:endParaRPr lang="zh-CN" altLang="en-US" dirty="0"/>
          </a:p>
        </p:txBody>
      </p:sp>
      <p:pic>
        <p:nvPicPr>
          <p:cNvPr id="4099" name="Picture 3"/>
          <p:cNvPicPr>
            <a:picLocks noChangeAspect="1" noChangeArrowheads="1"/>
          </p:cNvPicPr>
          <p:nvPr/>
        </p:nvPicPr>
        <p:blipFill>
          <a:blip r:embed="rId2" cstate="print"/>
          <a:srcRect/>
          <a:stretch>
            <a:fillRect/>
          </a:stretch>
        </p:blipFill>
        <p:spPr bwMode="auto">
          <a:xfrm>
            <a:off x="683568" y="1484784"/>
            <a:ext cx="3467100" cy="26098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283968" y="1772816"/>
            <a:ext cx="4016188" cy="4267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57188"/>
            <a:ext cx="8212998" cy="811212"/>
          </a:xfrm>
        </p:spPr>
        <p:txBody>
          <a:bodyPr/>
          <a:lstStyle/>
          <a:p>
            <a:pPr lvl="0"/>
            <a:r>
              <a:rPr lang="zh-CN" altLang="en-US" dirty="0" smtClean="0"/>
              <a:t>高速控制</a:t>
            </a:r>
            <a:r>
              <a:rPr lang="en-US" altLang="zh-CN" dirty="0" smtClean="0"/>
              <a:t>: </a:t>
            </a:r>
            <a:r>
              <a:rPr lang="zh-CN" altLang="en-US" dirty="0" smtClean="0"/>
              <a:t>高速电锯制动系统</a:t>
            </a:r>
            <a:endParaRPr lang="en-US" altLang="en-US" dirty="0"/>
          </a:p>
        </p:txBody>
      </p:sp>
      <p:sp>
        <p:nvSpPr>
          <p:cNvPr id="17" name="AutoShape 22"/>
          <p:cNvSpPr>
            <a:spLocks noChangeArrowheads="1"/>
          </p:cNvSpPr>
          <p:nvPr/>
        </p:nvSpPr>
        <p:spPr bwMode="auto">
          <a:xfrm rot="2798716">
            <a:off x="5463039" y="4577972"/>
            <a:ext cx="1406031" cy="345259"/>
          </a:xfrm>
          <a:prstGeom prst="roundRect">
            <a:avLst>
              <a:gd name="adj" fmla="val 16667"/>
            </a:avLst>
          </a:prstGeom>
          <a:solidFill>
            <a:schemeClr val="bg1"/>
          </a:solidFill>
          <a:ln w="88900">
            <a:solidFill>
              <a:srgbClr val="C0C0C0"/>
            </a:solidFill>
            <a:round/>
            <a:headEnd/>
            <a:tailEnd/>
          </a:ln>
        </p:spPr>
        <p:txBody>
          <a:bodyPr wrap="none" anchor="ctr"/>
          <a:lstStyle/>
          <a:p>
            <a:pPr algn="ctr"/>
            <a:r>
              <a:rPr lang="zh-CN" altLang="en-US" b="1">
                <a:latin typeface="Arial Narrow" pitchFamily="34" charset="0"/>
              </a:rPr>
              <a:t>制动</a:t>
            </a:r>
            <a:endParaRPr lang="zh-CN" altLang="en-US" sz="1600" b="1">
              <a:latin typeface="Arial Narrow" pitchFamily="34" charset="0"/>
            </a:endParaRPr>
          </a:p>
        </p:txBody>
      </p:sp>
      <p:grpSp>
        <p:nvGrpSpPr>
          <p:cNvPr id="3" name="Group 23"/>
          <p:cNvGrpSpPr>
            <a:grpSpLocks/>
          </p:cNvGrpSpPr>
          <p:nvPr/>
        </p:nvGrpSpPr>
        <p:grpSpPr bwMode="auto">
          <a:xfrm>
            <a:off x="6384069" y="4135872"/>
            <a:ext cx="546256" cy="1092126"/>
            <a:chOff x="3591" y="3091"/>
            <a:chExt cx="391" cy="787"/>
          </a:xfrm>
        </p:grpSpPr>
        <p:sp>
          <p:nvSpPr>
            <p:cNvPr id="42" name="AutoShape 24"/>
            <p:cNvSpPr>
              <a:spLocks noChangeArrowheads="1"/>
            </p:cNvSpPr>
            <p:nvPr/>
          </p:nvSpPr>
          <p:spPr bwMode="auto">
            <a:xfrm rot="-7898665">
              <a:off x="3422" y="3260"/>
              <a:ext cx="729" cy="3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C0C0C0"/>
            </a:solidFill>
            <a:ln w="9525">
              <a:noFill/>
              <a:miter lim="800000"/>
              <a:headEnd/>
              <a:tailEnd/>
            </a:ln>
          </p:spPr>
          <p:txBody>
            <a:bodyPr wrap="none" anchor="ctr"/>
            <a:lstStyle/>
            <a:p>
              <a:endParaRPr lang="en-US"/>
            </a:p>
          </p:txBody>
        </p:sp>
        <p:sp>
          <p:nvSpPr>
            <p:cNvPr id="43" name="Rectangle 25"/>
            <p:cNvSpPr>
              <a:spLocks noChangeArrowheads="1"/>
            </p:cNvSpPr>
            <p:nvPr/>
          </p:nvSpPr>
          <p:spPr bwMode="auto">
            <a:xfrm rot="2965749">
              <a:off x="3348" y="3478"/>
              <a:ext cx="692" cy="107"/>
            </a:xfrm>
            <a:prstGeom prst="rect">
              <a:avLst/>
            </a:prstGeom>
            <a:solidFill>
              <a:srgbClr val="C0C0C0"/>
            </a:solidFill>
            <a:ln w="9525">
              <a:noFill/>
              <a:miter lim="800000"/>
              <a:headEnd/>
              <a:tailEnd/>
            </a:ln>
          </p:spPr>
          <p:txBody>
            <a:bodyPr wrap="none" anchor="ctr"/>
            <a:lstStyle/>
            <a:p>
              <a:endParaRPr lang="en-US"/>
            </a:p>
          </p:txBody>
        </p:sp>
      </p:grpSp>
      <p:sp>
        <p:nvSpPr>
          <p:cNvPr id="19" name="Rectangle 26"/>
          <p:cNvSpPr>
            <a:spLocks noChangeArrowheads="1"/>
          </p:cNvSpPr>
          <p:nvPr/>
        </p:nvSpPr>
        <p:spPr bwMode="auto">
          <a:xfrm>
            <a:off x="5560635" y="3754936"/>
            <a:ext cx="2982520" cy="158587"/>
          </a:xfrm>
          <a:prstGeom prst="rect">
            <a:avLst/>
          </a:prstGeom>
          <a:solidFill>
            <a:srgbClr val="C0C0C0"/>
          </a:solidFill>
          <a:ln w="9525">
            <a:solidFill>
              <a:schemeClr val="tx1"/>
            </a:solidFill>
            <a:miter lim="800000"/>
            <a:headEnd/>
            <a:tailEnd/>
          </a:ln>
        </p:spPr>
        <p:txBody>
          <a:bodyPr wrap="none" anchor="ctr"/>
          <a:lstStyle/>
          <a:p>
            <a:endParaRPr lang="en-US"/>
          </a:p>
        </p:txBody>
      </p:sp>
      <p:pic>
        <p:nvPicPr>
          <p:cNvPr id="28" name="Picture 35" descr="Saw Blade 4/C"/>
          <p:cNvPicPr>
            <a:picLocks noChangeAspect="1" noChangeArrowheads="1"/>
          </p:cNvPicPr>
          <p:nvPr/>
        </p:nvPicPr>
        <p:blipFill>
          <a:blip r:embed="rId3" cstate="print"/>
          <a:srcRect/>
          <a:stretch>
            <a:fillRect/>
          </a:stretch>
        </p:blipFill>
        <p:spPr bwMode="auto">
          <a:xfrm>
            <a:off x="6325716" y="3048651"/>
            <a:ext cx="1679289" cy="1623474"/>
          </a:xfrm>
          <a:prstGeom prst="rect">
            <a:avLst/>
          </a:prstGeom>
          <a:noFill/>
          <a:ln w="9525">
            <a:noFill/>
            <a:miter lim="800000"/>
            <a:headEnd/>
            <a:tailEnd/>
          </a:ln>
        </p:spPr>
      </p:pic>
      <p:sp>
        <p:nvSpPr>
          <p:cNvPr id="31" name="AutoShape 38"/>
          <p:cNvSpPr>
            <a:spLocks noChangeArrowheads="1"/>
          </p:cNvSpPr>
          <p:nvPr/>
        </p:nvSpPr>
        <p:spPr bwMode="auto">
          <a:xfrm>
            <a:off x="5586570" y="3181079"/>
            <a:ext cx="739146" cy="475762"/>
          </a:xfrm>
          <a:prstGeom prst="roundRect">
            <a:avLst>
              <a:gd name="adj" fmla="val 16667"/>
            </a:avLst>
          </a:prstGeom>
          <a:solidFill>
            <a:schemeClr val="bg1"/>
          </a:solidFill>
          <a:ln w="88900">
            <a:solidFill>
              <a:srgbClr val="C0C0C0"/>
            </a:solidFill>
            <a:round/>
            <a:headEnd/>
            <a:tailEnd/>
          </a:ln>
        </p:spPr>
        <p:txBody>
          <a:bodyPr wrap="none" anchor="ctr"/>
          <a:lstStyle/>
          <a:p>
            <a:pPr algn="ctr"/>
            <a:r>
              <a:rPr lang="zh-CN" altLang="en-US" b="1">
                <a:latin typeface="Arial Narrow" pitchFamily="34" charset="0"/>
              </a:rPr>
              <a:t>电机</a:t>
            </a:r>
            <a:endParaRPr lang="zh-CN" altLang="en-US" sz="1600" b="1">
              <a:latin typeface="Arial Narrow" pitchFamily="34" charset="0"/>
            </a:endParaRPr>
          </a:p>
        </p:txBody>
      </p:sp>
      <p:grpSp>
        <p:nvGrpSpPr>
          <p:cNvPr id="4" name="Group 55"/>
          <p:cNvGrpSpPr/>
          <p:nvPr/>
        </p:nvGrpSpPr>
        <p:grpSpPr>
          <a:xfrm>
            <a:off x="227013" y="1274763"/>
            <a:ext cx="7173383" cy="4843462"/>
            <a:chOff x="227013" y="1274763"/>
            <a:chExt cx="7173383" cy="4843462"/>
          </a:xfrm>
        </p:grpSpPr>
        <p:sp>
          <p:nvSpPr>
            <p:cNvPr id="7" name="Line 4"/>
            <p:cNvSpPr>
              <a:spLocks noChangeShapeType="1"/>
            </p:cNvSpPr>
            <p:nvPr/>
          </p:nvSpPr>
          <p:spPr bwMode="auto">
            <a:xfrm flipV="1">
              <a:off x="3033598" y="2847555"/>
              <a:ext cx="0" cy="943349"/>
            </a:xfrm>
            <a:prstGeom prst="line">
              <a:avLst/>
            </a:prstGeom>
            <a:noFill/>
            <a:ln w="38100">
              <a:solidFill>
                <a:schemeClr val="tx1"/>
              </a:solidFill>
              <a:round/>
              <a:headEnd/>
              <a:tailEnd/>
            </a:ln>
          </p:spPr>
          <p:txBody>
            <a:bodyPr/>
            <a:lstStyle/>
            <a:p>
              <a:endParaRPr lang="en-US"/>
            </a:p>
          </p:txBody>
        </p:sp>
        <p:sp>
          <p:nvSpPr>
            <p:cNvPr id="8" name="Line 5"/>
            <p:cNvSpPr>
              <a:spLocks noChangeShapeType="1"/>
            </p:cNvSpPr>
            <p:nvPr/>
          </p:nvSpPr>
          <p:spPr bwMode="auto">
            <a:xfrm flipV="1">
              <a:off x="3503669" y="2847555"/>
              <a:ext cx="0" cy="1133000"/>
            </a:xfrm>
            <a:prstGeom prst="line">
              <a:avLst/>
            </a:prstGeom>
            <a:noFill/>
            <a:ln w="38100">
              <a:solidFill>
                <a:schemeClr val="tx1"/>
              </a:solidFill>
              <a:round/>
              <a:headEnd/>
              <a:tailEnd/>
            </a:ln>
          </p:spPr>
          <p:txBody>
            <a:bodyPr/>
            <a:lstStyle/>
            <a:p>
              <a:endParaRPr lang="en-US"/>
            </a:p>
          </p:txBody>
        </p:sp>
        <p:sp>
          <p:nvSpPr>
            <p:cNvPr id="9" name="Line 6"/>
            <p:cNvSpPr>
              <a:spLocks noChangeShapeType="1"/>
            </p:cNvSpPr>
            <p:nvPr/>
          </p:nvSpPr>
          <p:spPr bwMode="auto">
            <a:xfrm flipH="1">
              <a:off x="978252" y="4755507"/>
              <a:ext cx="202616" cy="1634"/>
            </a:xfrm>
            <a:prstGeom prst="line">
              <a:avLst/>
            </a:prstGeom>
            <a:noFill/>
            <a:ln w="38100">
              <a:solidFill>
                <a:schemeClr val="tx1"/>
              </a:solidFill>
              <a:round/>
              <a:headEnd/>
              <a:tailEnd/>
            </a:ln>
          </p:spPr>
          <p:txBody>
            <a:bodyPr/>
            <a:lstStyle/>
            <a:p>
              <a:endParaRPr lang="en-US"/>
            </a:p>
          </p:txBody>
        </p:sp>
        <p:sp>
          <p:nvSpPr>
            <p:cNvPr id="10" name="AutoShape 7"/>
            <p:cNvSpPr>
              <a:spLocks noChangeArrowheads="1"/>
            </p:cNvSpPr>
            <p:nvPr/>
          </p:nvSpPr>
          <p:spPr bwMode="auto">
            <a:xfrm>
              <a:off x="1219771" y="4169699"/>
              <a:ext cx="2528658" cy="878458"/>
            </a:xfrm>
            <a:prstGeom prst="roundRect">
              <a:avLst>
                <a:gd name="adj" fmla="val 16667"/>
              </a:avLst>
            </a:prstGeom>
            <a:solidFill>
              <a:schemeClr val="bg1"/>
            </a:solidFill>
            <a:ln w="88900">
              <a:solidFill>
                <a:srgbClr val="C0C0C0"/>
              </a:solidFill>
              <a:round/>
              <a:headEnd/>
              <a:tailEnd/>
            </a:ln>
          </p:spPr>
          <p:txBody>
            <a:bodyPr wrap="none" anchor="ctr"/>
            <a:lstStyle/>
            <a:p>
              <a:r>
                <a:rPr lang="zh-CN" altLang="en-US" sz="1600" b="1">
                  <a:latin typeface="Times New Roman" pitchFamily="18" charset="0"/>
                </a:rPr>
                <a:t>发送</a:t>
              </a:r>
              <a:r>
                <a:rPr lang="en-US" altLang="zh-CN" sz="1600" b="1">
                  <a:latin typeface="Times New Roman" pitchFamily="18" charset="0"/>
                </a:rPr>
                <a:t>500kHz</a:t>
              </a:r>
              <a:r>
                <a:rPr lang="zh-CN" altLang="en-US" sz="1600" b="1">
                  <a:latin typeface="Times New Roman" pitchFamily="18" charset="0"/>
                </a:rPr>
                <a:t>正弦波</a:t>
              </a:r>
              <a:endParaRPr lang="en-US" altLang="zh-CN" sz="1600" b="1">
                <a:latin typeface="Times New Roman" pitchFamily="18" charset="0"/>
              </a:endParaRPr>
            </a:p>
            <a:p>
              <a:r>
                <a:rPr lang="zh-CN" altLang="en-US" sz="1600" b="1">
                  <a:latin typeface="Times New Roman" pitchFamily="18" charset="0"/>
                </a:rPr>
                <a:t>到锯条</a:t>
              </a:r>
              <a:endParaRPr lang="en-US" altLang="zh-CN" sz="1600" b="1">
                <a:latin typeface="Arial Narrow" pitchFamily="34" charset="0"/>
              </a:endParaRPr>
            </a:p>
          </p:txBody>
        </p:sp>
        <p:grpSp>
          <p:nvGrpSpPr>
            <p:cNvPr id="5" name="Group 8"/>
            <p:cNvGrpSpPr>
              <a:grpSpLocks/>
            </p:cNvGrpSpPr>
            <p:nvPr/>
          </p:nvGrpSpPr>
          <p:grpSpPr bwMode="auto">
            <a:xfrm>
              <a:off x="3109782" y="4645967"/>
              <a:ext cx="452238" cy="228889"/>
              <a:chOff x="160" y="3600"/>
              <a:chExt cx="910" cy="496"/>
            </a:xfrm>
          </p:grpSpPr>
          <p:sp>
            <p:nvSpPr>
              <p:cNvPr id="48" name="Arc 9"/>
              <p:cNvSpPr>
                <a:spLocks/>
              </p:cNvSpPr>
              <p:nvPr/>
            </p:nvSpPr>
            <p:spPr bwMode="auto">
              <a:xfrm>
                <a:off x="397" y="3603"/>
                <a:ext cx="225"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49" name="Arc 10"/>
              <p:cNvSpPr>
                <a:spLocks/>
              </p:cNvSpPr>
              <p:nvPr/>
            </p:nvSpPr>
            <p:spPr bwMode="auto">
              <a:xfrm rot="10800000">
                <a:off x="621" y="3852"/>
                <a:ext cx="225"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50" name="Arc 11"/>
              <p:cNvSpPr>
                <a:spLocks/>
              </p:cNvSpPr>
              <p:nvPr/>
            </p:nvSpPr>
            <p:spPr bwMode="auto">
              <a:xfrm rot="5400000">
                <a:off x="835" y="3861"/>
                <a:ext cx="225"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51" name="Arc 12"/>
              <p:cNvSpPr>
                <a:spLocks/>
              </p:cNvSpPr>
              <p:nvPr/>
            </p:nvSpPr>
            <p:spPr bwMode="auto">
              <a:xfrm rot="-5400000">
                <a:off x="169" y="3591"/>
                <a:ext cx="225"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sp>
          <p:nvSpPr>
            <p:cNvPr id="12" name="AutoShape 13"/>
            <p:cNvSpPr>
              <a:spLocks noChangeArrowheads="1"/>
            </p:cNvSpPr>
            <p:nvPr/>
          </p:nvSpPr>
          <p:spPr bwMode="auto">
            <a:xfrm>
              <a:off x="1214908" y="5141348"/>
              <a:ext cx="2540004" cy="976877"/>
            </a:xfrm>
            <a:prstGeom prst="roundRect">
              <a:avLst>
                <a:gd name="adj" fmla="val 16667"/>
              </a:avLst>
            </a:prstGeom>
            <a:solidFill>
              <a:schemeClr val="bg1"/>
            </a:solidFill>
            <a:ln w="88900">
              <a:solidFill>
                <a:srgbClr val="C0C0C0"/>
              </a:solidFill>
              <a:round/>
              <a:headEnd/>
              <a:tailEnd/>
            </a:ln>
          </p:spPr>
          <p:txBody>
            <a:bodyPr wrap="none" anchor="ctr"/>
            <a:lstStyle/>
            <a:p>
              <a:r>
                <a:rPr lang="zh-CN" altLang="en-US" b="1">
                  <a:latin typeface="Times New Roman" pitchFamily="18" charset="0"/>
                </a:rPr>
                <a:t> </a:t>
              </a:r>
              <a:r>
                <a:rPr lang="zh-CN" altLang="en-US" sz="1600" b="1">
                  <a:latin typeface="Times New Roman" pitchFamily="18" charset="0"/>
                </a:rPr>
                <a:t>测量从锯条读回的</a:t>
              </a:r>
              <a:endParaRPr lang="en-US" altLang="zh-CN" sz="1600" b="1">
                <a:latin typeface="Times New Roman" pitchFamily="18" charset="0"/>
              </a:endParaRPr>
            </a:p>
            <a:p>
              <a:r>
                <a:rPr lang="zh-CN" altLang="en-US" sz="1600" b="1">
                  <a:latin typeface="Times New Roman" pitchFamily="18" charset="0"/>
                </a:rPr>
                <a:t>正弦波，判断幅度</a:t>
              </a:r>
              <a:endParaRPr lang="en-US" altLang="zh-CN" sz="1600" b="1">
                <a:latin typeface="Arial Narrow" pitchFamily="34" charset="0"/>
              </a:endParaRPr>
            </a:p>
          </p:txBody>
        </p:sp>
        <p:grpSp>
          <p:nvGrpSpPr>
            <p:cNvPr id="6" name="Group 14"/>
            <p:cNvGrpSpPr>
              <a:grpSpLocks/>
            </p:cNvGrpSpPr>
            <p:nvPr/>
          </p:nvGrpSpPr>
          <p:grpSpPr bwMode="auto">
            <a:xfrm>
              <a:off x="3119508" y="5227998"/>
              <a:ext cx="452238" cy="227254"/>
              <a:chOff x="160" y="3600"/>
              <a:chExt cx="910" cy="496"/>
            </a:xfrm>
          </p:grpSpPr>
          <p:sp>
            <p:nvSpPr>
              <p:cNvPr id="44" name="Arc 15"/>
              <p:cNvSpPr>
                <a:spLocks/>
              </p:cNvSpPr>
              <p:nvPr/>
            </p:nvSpPr>
            <p:spPr bwMode="auto">
              <a:xfrm>
                <a:off x="397" y="3603"/>
                <a:ext cx="225"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45" name="Arc 16"/>
              <p:cNvSpPr>
                <a:spLocks/>
              </p:cNvSpPr>
              <p:nvPr/>
            </p:nvSpPr>
            <p:spPr bwMode="auto">
              <a:xfrm rot="10800000">
                <a:off x="621" y="3852"/>
                <a:ext cx="225"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46" name="Arc 17"/>
              <p:cNvSpPr>
                <a:spLocks/>
              </p:cNvSpPr>
              <p:nvPr/>
            </p:nvSpPr>
            <p:spPr bwMode="auto">
              <a:xfrm rot="5400000">
                <a:off x="835" y="3861"/>
                <a:ext cx="225"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47" name="Arc 18"/>
              <p:cNvSpPr>
                <a:spLocks/>
              </p:cNvSpPr>
              <p:nvPr/>
            </p:nvSpPr>
            <p:spPr bwMode="auto">
              <a:xfrm rot="-5400000">
                <a:off x="169" y="3591"/>
                <a:ext cx="225"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sp>
          <p:nvSpPr>
            <p:cNvPr id="14" name="Line 19"/>
            <p:cNvSpPr>
              <a:spLocks noChangeShapeType="1"/>
            </p:cNvSpPr>
            <p:nvPr/>
          </p:nvSpPr>
          <p:spPr bwMode="auto">
            <a:xfrm flipH="1" flipV="1">
              <a:off x="903689" y="5433998"/>
              <a:ext cx="259350" cy="0"/>
            </a:xfrm>
            <a:prstGeom prst="line">
              <a:avLst/>
            </a:prstGeom>
            <a:noFill/>
            <a:ln w="38100">
              <a:solidFill>
                <a:schemeClr val="tx1"/>
              </a:solidFill>
              <a:round/>
              <a:headEnd/>
              <a:tailEnd/>
            </a:ln>
          </p:spPr>
          <p:txBody>
            <a:bodyPr/>
            <a:lstStyle/>
            <a:p>
              <a:endParaRPr lang="en-US"/>
            </a:p>
          </p:txBody>
        </p:sp>
        <p:sp>
          <p:nvSpPr>
            <p:cNvPr id="15" name="Line 20"/>
            <p:cNvSpPr>
              <a:spLocks noChangeShapeType="1"/>
            </p:cNvSpPr>
            <p:nvPr/>
          </p:nvSpPr>
          <p:spPr bwMode="auto">
            <a:xfrm flipV="1">
              <a:off x="902068" y="3779459"/>
              <a:ext cx="12967" cy="1656174"/>
            </a:xfrm>
            <a:prstGeom prst="line">
              <a:avLst/>
            </a:prstGeom>
            <a:noFill/>
            <a:ln w="38100">
              <a:solidFill>
                <a:schemeClr val="tx1"/>
              </a:solidFill>
              <a:round/>
              <a:headEnd/>
              <a:tailEnd/>
            </a:ln>
          </p:spPr>
          <p:txBody>
            <a:bodyPr/>
            <a:lstStyle/>
            <a:p>
              <a:endParaRPr lang="en-US"/>
            </a:p>
          </p:txBody>
        </p:sp>
        <p:sp>
          <p:nvSpPr>
            <p:cNvPr id="16" name="Line 21"/>
            <p:cNvSpPr>
              <a:spLocks noChangeShapeType="1"/>
            </p:cNvSpPr>
            <p:nvPr/>
          </p:nvSpPr>
          <p:spPr bwMode="auto">
            <a:xfrm flipV="1">
              <a:off x="994462" y="3993634"/>
              <a:ext cx="9726" cy="761872"/>
            </a:xfrm>
            <a:prstGeom prst="line">
              <a:avLst/>
            </a:prstGeom>
            <a:noFill/>
            <a:ln w="38100">
              <a:solidFill>
                <a:schemeClr val="tx1"/>
              </a:solidFill>
              <a:round/>
              <a:headEnd/>
              <a:tailEnd/>
            </a:ln>
          </p:spPr>
          <p:txBody>
            <a:bodyPr/>
            <a:lstStyle/>
            <a:p>
              <a:endParaRPr lang="en-US"/>
            </a:p>
          </p:txBody>
        </p:sp>
        <p:sp>
          <p:nvSpPr>
            <p:cNvPr id="20" name="Line 27"/>
            <p:cNvSpPr>
              <a:spLocks noChangeShapeType="1"/>
            </p:cNvSpPr>
            <p:nvPr/>
          </p:nvSpPr>
          <p:spPr bwMode="auto">
            <a:xfrm flipH="1" flipV="1">
              <a:off x="4646427" y="2847555"/>
              <a:ext cx="9726" cy="734079"/>
            </a:xfrm>
            <a:prstGeom prst="line">
              <a:avLst/>
            </a:prstGeom>
            <a:noFill/>
            <a:ln w="38100">
              <a:solidFill>
                <a:schemeClr val="tx1"/>
              </a:solidFill>
              <a:round/>
              <a:headEnd/>
              <a:tailEnd/>
            </a:ln>
          </p:spPr>
          <p:txBody>
            <a:bodyPr/>
            <a:lstStyle/>
            <a:p>
              <a:endParaRPr lang="en-US"/>
            </a:p>
          </p:txBody>
        </p:sp>
        <p:sp>
          <p:nvSpPr>
            <p:cNvPr id="21" name="Line 28"/>
            <p:cNvSpPr>
              <a:spLocks noChangeShapeType="1"/>
            </p:cNvSpPr>
            <p:nvPr/>
          </p:nvSpPr>
          <p:spPr bwMode="auto">
            <a:xfrm flipH="1" flipV="1">
              <a:off x="4108277" y="2847555"/>
              <a:ext cx="9726" cy="1733014"/>
            </a:xfrm>
            <a:prstGeom prst="line">
              <a:avLst/>
            </a:prstGeom>
            <a:noFill/>
            <a:ln w="38100">
              <a:solidFill>
                <a:schemeClr val="tx1"/>
              </a:solidFill>
              <a:round/>
              <a:headEnd/>
              <a:tailEnd/>
            </a:ln>
          </p:spPr>
          <p:txBody>
            <a:bodyPr/>
            <a:lstStyle/>
            <a:p>
              <a:endParaRPr lang="en-US"/>
            </a:p>
          </p:txBody>
        </p:sp>
        <p:sp>
          <p:nvSpPr>
            <p:cNvPr id="22" name="Line 29"/>
            <p:cNvSpPr>
              <a:spLocks noChangeShapeType="1"/>
            </p:cNvSpPr>
            <p:nvPr/>
          </p:nvSpPr>
          <p:spPr bwMode="auto">
            <a:xfrm flipV="1">
              <a:off x="3788953" y="5646537"/>
              <a:ext cx="3275909" cy="11445"/>
            </a:xfrm>
            <a:prstGeom prst="line">
              <a:avLst/>
            </a:prstGeom>
            <a:noFill/>
            <a:ln w="38100">
              <a:solidFill>
                <a:schemeClr val="tx1"/>
              </a:solidFill>
              <a:round/>
              <a:headEnd/>
              <a:tailEnd/>
            </a:ln>
          </p:spPr>
          <p:txBody>
            <a:bodyPr/>
            <a:lstStyle/>
            <a:p>
              <a:endParaRPr lang="en-US"/>
            </a:p>
          </p:txBody>
        </p:sp>
        <p:sp>
          <p:nvSpPr>
            <p:cNvPr id="23" name="Line 30"/>
            <p:cNvSpPr>
              <a:spLocks noChangeShapeType="1"/>
            </p:cNvSpPr>
            <p:nvPr/>
          </p:nvSpPr>
          <p:spPr bwMode="auto">
            <a:xfrm flipV="1">
              <a:off x="7064862" y="4645967"/>
              <a:ext cx="335534" cy="1016920"/>
            </a:xfrm>
            <a:prstGeom prst="line">
              <a:avLst/>
            </a:prstGeom>
            <a:noFill/>
            <a:ln w="38100">
              <a:solidFill>
                <a:schemeClr val="tx1"/>
              </a:solidFill>
              <a:round/>
              <a:headEnd/>
              <a:tailEnd/>
            </a:ln>
          </p:spPr>
          <p:txBody>
            <a:bodyPr/>
            <a:lstStyle/>
            <a:p>
              <a:endParaRPr lang="en-US"/>
            </a:p>
          </p:txBody>
        </p:sp>
        <p:sp>
          <p:nvSpPr>
            <p:cNvPr id="24" name="Line 31"/>
            <p:cNvSpPr>
              <a:spLocks noChangeShapeType="1"/>
            </p:cNvSpPr>
            <p:nvPr/>
          </p:nvSpPr>
          <p:spPr bwMode="auto">
            <a:xfrm flipV="1">
              <a:off x="3968877" y="4737522"/>
              <a:ext cx="9726" cy="789667"/>
            </a:xfrm>
            <a:prstGeom prst="line">
              <a:avLst/>
            </a:prstGeom>
            <a:noFill/>
            <a:ln w="38100">
              <a:solidFill>
                <a:schemeClr val="tx1"/>
              </a:solidFill>
              <a:round/>
              <a:headEnd/>
              <a:tailEnd/>
            </a:ln>
          </p:spPr>
          <p:txBody>
            <a:bodyPr/>
            <a:lstStyle/>
            <a:p>
              <a:endParaRPr lang="en-US"/>
            </a:p>
          </p:txBody>
        </p:sp>
        <p:sp>
          <p:nvSpPr>
            <p:cNvPr id="25" name="Line 32"/>
            <p:cNvSpPr>
              <a:spLocks noChangeShapeType="1"/>
            </p:cNvSpPr>
            <p:nvPr/>
          </p:nvSpPr>
          <p:spPr bwMode="auto">
            <a:xfrm flipH="1">
              <a:off x="3754913" y="4755507"/>
              <a:ext cx="202617" cy="1634"/>
            </a:xfrm>
            <a:prstGeom prst="line">
              <a:avLst/>
            </a:prstGeom>
            <a:noFill/>
            <a:ln w="38100">
              <a:solidFill>
                <a:schemeClr val="tx1"/>
              </a:solidFill>
              <a:round/>
              <a:headEnd/>
              <a:tailEnd/>
            </a:ln>
          </p:spPr>
          <p:txBody>
            <a:bodyPr/>
            <a:lstStyle/>
            <a:p>
              <a:endParaRPr lang="en-US"/>
            </a:p>
          </p:txBody>
        </p:sp>
        <p:sp>
          <p:nvSpPr>
            <p:cNvPr id="26" name="Line 33"/>
            <p:cNvSpPr>
              <a:spLocks noChangeShapeType="1"/>
            </p:cNvSpPr>
            <p:nvPr/>
          </p:nvSpPr>
          <p:spPr bwMode="auto">
            <a:xfrm flipV="1">
              <a:off x="3957530" y="5512474"/>
              <a:ext cx="3040874" cy="3270"/>
            </a:xfrm>
            <a:prstGeom prst="line">
              <a:avLst/>
            </a:prstGeom>
            <a:noFill/>
            <a:ln w="38100">
              <a:solidFill>
                <a:schemeClr val="tx1"/>
              </a:solidFill>
              <a:round/>
              <a:headEnd/>
              <a:tailEnd/>
            </a:ln>
          </p:spPr>
          <p:txBody>
            <a:bodyPr/>
            <a:lstStyle/>
            <a:p>
              <a:endParaRPr lang="en-US"/>
            </a:p>
          </p:txBody>
        </p:sp>
        <p:sp>
          <p:nvSpPr>
            <p:cNvPr id="27" name="Line 34"/>
            <p:cNvSpPr>
              <a:spLocks noChangeShapeType="1"/>
            </p:cNvSpPr>
            <p:nvPr/>
          </p:nvSpPr>
          <p:spPr bwMode="auto">
            <a:xfrm flipV="1">
              <a:off x="6974090" y="4645967"/>
              <a:ext cx="293390" cy="874682"/>
            </a:xfrm>
            <a:prstGeom prst="line">
              <a:avLst/>
            </a:prstGeom>
            <a:noFill/>
            <a:ln w="38100">
              <a:solidFill>
                <a:schemeClr val="tx1"/>
              </a:solidFill>
              <a:round/>
              <a:headEnd/>
              <a:tailEnd/>
            </a:ln>
          </p:spPr>
          <p:txBody>
            <a:bodyPr/>
            <a:lstStyle/>
            <a:p>
              <a:endParaRPr lang="en-US"/>
            </a:p>
          </p:txBody>
        </p:sp>
        <p:sp>
          <p:nvSpPr>
            <p:cNvPr id="29" name="Line 36"/>
            <p:cNvSpPr>
              <a:spLocks noChangeShapeType="1"/>
            </p:cNvSpPr>
            <p:nvPr/>
          </p:nvSpPr>
          <p:spPr bwMode="auto">
            <a:xfrm>
              <a:off x="4108277" y="4580570"/>
              <a:ext cx="1612831" cy="0"/>
            </a:xfrm>
            <a:prstGeom prst="line">
              <a:avLst/>
            </a:prstGeom>
            <a:noFill/>
            <a:ln w="38100">
              <a:solidFill>
                <a:schemeClr val="tx1"/>
              </a:solidFill>
              <a:round/>
              <a:headEnd/>
              <a:tailEnd/>
            </a:ln>
          </p:spPr>
          <p:txBody>
            <a:bodyPr/>
            <a:lstStyle/>
            <a:p>
              <a:endParaRPr lang="en-US"/>
            </a:p>
          </p:txBody>
        </p:sp>
        <p:sp>
          <p:nvSpPr>
            <p:cNvPr id="30" name="Line 37"/>
            <p:cNvSpPr>
              <a:spLocks noChangeShapeType="1"/>
            </p:cNvSpPr>
            <p:nvPr/>
          </p:nvSpPr>
          <p:spPr bwMode="auto">
            <a:xfrm>
              <a:off x="4646427" y="3581635"/>
              <a:ext cx="974182" cy="0"/>
            </a:xfrm>
            <a:prstGeom prst="line">
              <a:avLst/>
            </a:prstGeom>
            <a:noFill/>
            <a:ln w="38100">
              <a:solidFill>
                <a:schemeClr val="tx1"/>
              </a:solidFill>
              <a:round/>
              <a:headEnd/>
              <a:tailEnd/>
            </a:ln>
          </p:spPr>
          <p:txBody>
            <a:bodyPr/>
            <a:lstStyle/>
            <a:p>
              <a:endParaRPr lang="en-US"/>
            </a:p>
          </p:txBody>
        </p:sp>
        <p:sp>
          <p:nvSpPr>
            <p:cNvPr id="32" name="Line 40"/>
            <p:cNvSpPr>
              <a:spLocks noChangeShapeType="1"/>
            </p:cNvSpPr>
            <p:nvPr/>
          </p:nvSpPr>
          <p:spPr bwMode="auto">
            <a:xfrm>
              <a:off x="992840" y="3980555"/>
              <a:ext cx="2510829" cy="0"/>
            </a:xfrm>
            <a:prstGeom prst="line">
              <a:avLst/>
            </a:prstGeom>
            <a:noFill/>
            <a:ln w="38100">
              <a:solidFill>
                <a:schemeClr val="tx1"/>
              </a:solidFill>
              <a:round/>
              <a:headEnd/>
              <a:tailEnd/>
            </a:ln>
          </p:spPr>
          <p:txBody>
            <a:bodyPr/>
            <a:lstStyle/>
            <a:p>
              <a:endParaRPr lang="en-US"/>
            </a:p>
          </p:txBody>
        </p:sp>
        <p:sp>
          <p:nvSpPr>
            <p:cNvPr id="33" name="Line 41"/>
            <p:cNvSpPr>
              <a:spLocks noChangeShapeType="1"/>
            </p:cNvSpPr>
            <p:nvPr/>
          </p:nvSpPr>
          <p:spPr bwMode="auto">
            <a:xfrm>
              <a:off x="884238" y="3781095"/>
              <a:ext cx="2149360" cy="0"/>
            </a:xfrm>
            <a:prstGeom prst="line">
              <a:avLst/>
            </a:prstGeom>
            <a:noFill/>
            <a:ln w="38100">
              <a:solidFill>
                <a:schemeClr val="tx1"/>
              </a:solidFill>
              <a:round/>
              <a:headEnd/>
              <a:tailEnd/>
            </a:ln>
          </p:spPr>
          <p:txBody>
            <a:bodyPr/>
            <a:lstStyle/>
            <a:p>
              <a:endParaRPr lang="en-US"/>
            </a:p>
          </p:txBody>
        </p:sp>
        <p:pic>
          <p:nvPicPr>
            <p:cNvPr id="38" name="Picture 50"/>
            <p:cNvPicPr>
              <a:picLocks noChangeAspect="1" noChangeArrowheads="1"/>
            </p:cNvPicPr>
            <p:nvPr/>
          </p:nvPicPr>
          <p:blipFill>
            <a:blip r:embed="rId4" cstate="email"/>
            <a:srcRect/>
            <a:stretch>
              <a:fillRect/>
            </a:stretch>
          </p:blipFill>
          <p:spPr bwMode="auto">
            <a:xfrm>
              <a:off x="1965401" y="1274763"/>
              <a:ext cx="3193242" cy="1620206"/>
            </a:xfrm>
            <a:prstGeom prst="rect">
              <a:avLst/>
            </a:prstGeom>
            <a:noFill/>
            <a:ln w="9525">
              <a:noFill/>
              <a:miter lim="800000"/>
              <a:headEnd/>
              <a:tailEnd/>
            </a:ln>
          </p:spPr>
        </p:pic>
        <p:sp>
          <p:nvSpPr>
            <p:cNvPr id="52" name="TextBox 49"/>
            <p:cNvSpPr txBox="1">
              <a:spLocks noChangeArrowheads="1"/>
            </p:cNvSpPr>
            <p:nvPr/>
          </p:nvSpPr>
          <p:spPr bwMode="auto">
            <a:xfrm>
              <a:off x="227013" y="1603375"/>
              <a:ext cx="2263775" cy="708025"/>
            </a:xfrm>
            <a:prstGeom prst="rect">
              <a:avLst/>
            </a:prstGeom>
            <a:noFill/>
            <a:ln w="9525">
              <a:noFill/>
              <a:miter lim="800000"/>
              <a:headEnd/>
              <a:tailEnd/>
            </a:ln>
          </p:spPr>
          <p:txBody>
            <a:bodyPr>
              <a:spAutoFit/>
            </a:bodyPr>
            <a:lstStyle/>
            <a:p>
              <a:pPr algn="ctr"/>
              <a:r>
                <a:rPr lang="en-US" sz="2000" dirty="0">
                  <a:latin typeface="Arial Narrow" pitchFamily="34" charset="0"/>
                </a:rPr>
                <a:t> NI Compact RIO</a:t>
              </a:r>
            </a:p>
            <a:p>
              <a:pPr algn="ctr"/>
              <a:r>
                <a:rPr lang="en-US" sz="2000" dirty="0">
                  <a:latin typeface="Arial Narrow" pitchFamily="34" charset="0"/>
                </a:rPr>
                <a:t>PAC </a:t>
              </a:r>
              <a:r>
                <a:rPr lang="zh-CN" altLang="en-US" sz="2000" dirty="0">
                  <a:latin typeface="Arial Narrow" pitchFamily="34" charset="0"/>
                </a:rPr>
                <a:t>平台</a:t>
              </a:r>
              <a:endParaRPr lang="en-US" sz="2000" dirty="0">
                <a:latin typeface="Arial Narrow" pitchFamily="34" charset="0"/>
              </a:endParaRPr>
            </a:p>
          </p:txBody>
        </p:sp>
      </p:grpSp>
      <p:grpSp>
        <p:nvGrpSpPr>
          <p:cNvPr id="11" name="Group 53"/>
          <p:cNvGrpSpPr/>
          <p:nvPr/>
        </p:nvGrpSpPr>
        <p:grpSpPr>
          <a:xfrm>
            <a:off x="6929454" y="214290"/>
            <a:ext cx="2777967" cy="1000132"/>
            <a:chOff x="-428660" y="4572008"/>
            <a:chExt cx="2777967" cy="1000132"/>
          </a:xfrm>
        </p:grpSpPr>
        <p:pic>
          <p:nvPicPr>
            <p:cNvPr id="57" name="Picture 2"/>
            <p:cNvPicPr>
              <a:picLocks noChangeArrowheads="1"/>
            </p:cNvPicPr>
            <p:nvPr/>
          </p:nvPicPr>
          <p:blipFill>
            <a:blip r:embed="rId5" cstate="print"/>
            <a:srcRect/>
            <a:stretch>
              <a:fillRect/>
            </a:stretch>
          </p:blipFill>
          <p:spPr bwMode="auto">
            <a:xfrm>
              <a:off x="285720" y="4572008"/>
              <a:ext cx="1380744" cy="612648"/>
            </a:xfrm>
            <a:prstGeom prst="roundRect">
              <a:avLst>
                <a:gd name="adj" fmla="val 9526"/>
              </a:avLst>
            </a:prstGeom>
          </p:spPr>
        </p:pic>
        <p:sp>
          <p:nvSpPr>
            <p:cNvPr id="58" name="TextBox 27"/>
            <p:cNvSpPr txBox="1"/>
            <p:nvPr/>
          </p:nvSpPr>
          <p:spPr>
            <a:xfrm>
              <a:off x="-428660" y="5194173"/>
              <a:ext cx="2777967" cy="377967"/>
            </a:xfrm>
            <a:prstGeom prst="rect">
              <a:avLst/>
            </a:prstGeom>
            <a:noFill/>
          </p:spPr>
          <p:txBody>
            <a:bodyPr wrap="square" lIns="160953" tIns="80476" rIns="160953" bIns="80476" rtlCol="0">
              <a:spAutoFit/>
            </a:bodyPr>
            <a:lstStyle/>
            <a:p>
              <a:pPr algn="ctr"/>
              <a:r>
                <a:rPr lang="zh-CN" altLang="en-US" sz="1400" b="1" dirty="0" smtClean="0">
                  <a:latin typeface="方正中等线简体" pitchFamily="65" charset="-122"/>
                  <a:ea typeface="方正中等线简体" pitchFamily="65" charset="-122"/>
                  <a:cs typeface="Franklin Gothic Book"/>
                </a:rPr>
                <a:t>工业自动化</a:t>
              </a:r>
              <a:endParaRPr lang="en-US" sz="1400" b="1" dirty="0">
                <a:latin typeface="方正中等线简体" pitchFamily="65" charset="-122"/>
                <a:ea typeface="方正中等线简体" pitchFamily="65" charset="-122"/>
                <a:cs typeface="Franklin Gothic Book"/>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演示</a:t>
            </a:r>
            <a:r>
              <a:rPr lang="en-US" altLang="zh-CN" dirty="0" smtClean="0"/>
              <a:t>: </a:t>
            </a:r>
            <a:r>
              <a:rPr lang="zh-CN" altLang="en-US" dirty="0" smtClean="0"/>
              <a:t>直流马达的</a:t>
            </a:r>
            <a:r>
              <a:rPr lang="en-US" altLang="zh-CN" dirty="0" smtClean="0"/>
              <a:t>PID</a:t>
            </a:r>
            <a:r>
              <a:rPr lang="zh-CN" altLang="en-US" dirty="0" smtClean="0"/>
              <a:t>转速控制</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683568" y="1268760"/>
            <a:ext cx="4608512" cy="346642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88024" y="2276872"/>
            <a:ext cx="3721860" cy="378224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虚拟仪器技术的背景与早期发展</a:t>
            </a:r>
            <a:endParaRPr lang="zh-CN" altLang="en-US" dirty="0"/>
          </a:p>
        </p:txBody>
      </p:sp>
      <p:pic>
        <p:nvPicPr>
          <p:cNvPr id="4" name="Picture 3"/>
          <p:cNvPicPr>
            <a:picLocks noChangeArrowheads="1"/>
          </p:cNvPicPr>
          <p:nvPr/>
        </p:nvPicPr>
        <p:blipFill>
          <a:blip r:embed="rId3" cstate="screen"/>
          <a:srcRect/>
          <a:stretch>
            <a:fillRect/>
          </a:stretch>
        </p:blipFill>
        <p:spPr bwMode="auto">
          <a:xfrm>
            <a:off x="4716016" y="3459088"/>
            <a:ext cx="3826768" cy="270621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67544" y="1268760"/>
            <a:ext cx="8208912" cy="2172903"/>
          </a:xfrm>
          <a:prstGeom prst="rect">
            <a:avLst/>
          </a:prstGeom>
          <a:noFill/>
        </p:spPr>
        <p:txBody>
          <a:bodyPr wrap="square" rtlCol="0">
            <a:spAutoFit/>
          </a:bodyPr>
          <a:lstStyle/>
          <a:p>
            <a:pPr marL="342900" indent="-342900" algn="just" fontAlgn="base">
              <a:lnSpc>
                <a:spcPct val="130000"/>
              </a:lnSpc>
              <a:spcBef>
                <a:spcPct val="0"/>
              </a:spcBef>
              <a:spcAft>
                <a:spcPct val="0"/>
              </a:spcAft>
              <a:buFont typeface="Arial" pitchFamily="34" charset="0"/>
              <a:buChar char="•"/>
            </a:pPr>
            <a:r>
              <a:rPr lang="zh-CN" altLang="en-US" sz="2600" dirty="0">
                <a:latin typeface="Arial Narrow" pitchFamily="34" charset="0"/>
                <a:ea typeface="微软雅黑" pitchFamily="34" charset="-122"/>
              </a:rPr>
              <a:t>使仪器和</a:t>
            </a:r>
            <a:r>
              <a:rPr lang="en-US" altLang="zh-CN" sz="2600" dirty="0">
                <a:latin typeface="Arial Narrow" pitchFamily="34" charset="0"/>
                <a:ea typeface="微软雅黑" pitchFamily="34" charset="-122"/>
              </a:rPr>
              <a:t>PC</a:t>
            </a:r>
            <a:r>
              <a:rPr lang="zh-CN" altLang="en-US" sz="2600" dirty="0">
                <a:latin typeface="Arial Narrow" pitchFamily="34" charset="0"/>
                <a:ea typeface="微软雅黑" pitchFamily="34" charset="-122"/>
              </a:rPr>
              <a:t>得以有效连接</a:t>
            </a:r>
            <a:endParaRPr lang="en-US" altLang="zh-CN" sz="2600" dirty="0">
              <a:latin typeface="Arial Narrow" pitchFamily="34" charset="0"/>
              <a:ea typeface="微软雅黑" pitchFamily="34" charset="-122"/>
            </a:endParaRPr>
          </a:p>
          <a:p>
            <a:pPr marL="342900" indent="-342900" algn="just" fontAlgn="base">
              <a:lnSpc>
                <a:spcPct val="130000"/>
              </a:lnSpc>
              <a:spcBef>
                <a:spcPct val="0"/>
              </a:spcBef>
              <a:spcAft>
                <a:spcPct val="0"/>
              </a:spcAft>
              <a:buFont typeface="Arial" pitchFamily="34" charset="0"/>
              <a:buChar char="•"/>
            </a:pPr>
            <a:r>
              <a:rPr lang="zh-CN" altLang="en-US" sz="2600" dirty="0" smtClean="0">
                <a:latin typeface="Arial Narrow" pitchFamily="34" charset="0"/>
                <a:ea typeface="微软雅黑" pitchFamily="34" charset="-122"/>
              </a:rPr>
              <a:t>降低仪</a:t>
            </a:r>
            <a:r>
              <a:rPr lang="zh-CN" altLang="en-US" sz="2600" dirty="0">
                <a:latin typeface="Arial Narrow" pitchFamily="34" charset="0"/>
                <a:ea typeface="微软雅黑" pitchFamily="34" charset="-122"/>
              </a:rPr>
              <a:t>器控制的复杂程</a:t>
            </a:r>
            <a:r>
              <a:rPr lang="zh-CN" altLang="en-US" sz="2600" dirty="0" smtClean="0">
                <a:latin typeface="Arial Narrow" pitchFamily="34" charset="0"/>
                <a:ea typeface="微软雅黑" pitchFamily="34" charset="-122"/>
              </a:rPr>
              <a:t>度</a:t>
            </a:r>
            <a:endParaRPr lang="en-US" altLang="zh-CN" sz="2600" dirty="0" smtClean="0">
              <a:latin typeface="Arial Narrow" pitchFamily="34" charset="0"/>
              <a:ea typeface="微软雅黑" pitchFamily="34" charset="-122"/>
            </a:endParaRPr>
          </a:p>
          <a:p>
            <a:pPr marL="342900" indent="-342900" algn="just" fontAlgn="base">
              <a:lnSpc>
                <a:spcPct val="130000"/>
              </a:lnSpc>
              <a:spcBef>
                <a:spcPct val="0"/>
              </a:spcBef>
              <a:spcAft>
                <a:spcPct val="0"/>
              </a:spcAft>
              <a:buFont typeface="Arial" pitchFamily="34" charset="0"/>
              <a:buChar char="•"/>
            </a:pPr>
            <a:r>
              <a:rPr lang="zh-CN" altLang="en-US" sz="2600" dirty="0" smtClean="0">
                <a:latin typeface="Arial Narrow" pitchFamily="34" charset="0"/>
                <a:ea typeface="微软雅黑" pitchFamily="34" charset="-122"/>
              </a:rPr>
              <a:t>从手工测试迈向自动化测试</a:t>
            </a:r>
            <a:endParaRPr lang="en-US" altLang="zh-CN" sz="2600" dirty="0" smtClean="0">
              <a:latin typeface="Arial Narrow" pitchFamily="34" charset="0"/>
              <a:ea typeface="微软雅黑" pitchFamily="34" charset="-122"/>
            </a:endParaRPr>
          </a:p>
          <a:p>
            <a:pPr marL="342900" indent="-342900" algn="just" fontAlgn="base">
              <a:lnSpc>
                <a:spcPct val="130000"/>
              </a:lnSpc>
              <a:spcBef>
                <a:spcPct val="0"/>
              </a:spcBef>
              <a:spcAft>
                <a:spcPct val="0"/>
              </a:spcAft>
              <a:buFont typeface="Arial" pitchFamily="34" charset="0"/>
              <a:buChar char="•"/>
            </a:pPr>
            <a:r>
              <a:rPr lang="zh-CN" altLang="en-US" sz="2600" dirty="0" smtClean="0">
                <a:latin typeface="Arial Narrow" pitchFamily="34" charset="0"/>
                <a:ea typeface="微软雅黑" pitchFamily="34" charset="-122"/>
              </a:rPr>
              <a:t>从此以后，软件在测控系统中发挥的作用越来越大</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产线自动化</a:t>
            </a:r>
            <a:r>
              <a:rPr lang="en-US" altLang="zh-CN" dirty="0" smtClean="0"/>
              <a:t>: </a:t>
            </a:r>
            <a:r>
              <a:rPr lang="zh-CN" altLang="en-US" dirty="0" smtClean="0"/>
              <a:t>铅笔分拣系统</a:t>
            </a:r>
            <a:endParaRPr lang="zh-CN" altLang="en-US" dirty="0"/>
          </a:p>
        </p:txBody>
      </p:sp>
      <p:pic>
        <p:nvPicPr>
          <p:cNvPr id="346114" name="Picture 2"/>
          <p:cNvPicPr>
            <a:picLocks noChangeAspect="1" noChangeArrowheads="1"/>
          </p:cNvPicPr>
          <p:nvPr/>
        </p:nvPicPr>
        <p:blipFill>
          <a:blip r:embed="rId2" cstate="print"/>
          <a:srcRect/>
          <a:stretch>
            <a:fillRect/>
          </a:stretch>
        </p:blipFill>
        <p:spPr bwMode="auto">
          <a:xfrm>
            <a:off x="838201" y="2971800"/>
            <a:ext cx="4116624" cy="2819400"/>
          </a:xfrm>
          <a:prstGeom prst="rect">
            <a:avLst/>
          </a:prstGeom>
          <a:noFill/>
          <a:ln w="9525">
            <a:noFill/>
            <a:miter lim="800000"/>
            <a:headEnd/>
            <a:tailEnd/>
          </a:ln>
        </p:spPr>
      </p:pic>
      <p:pic>
        <p:nvPicPr>
          <p:cNvPr id="346115" name="Picture 3"/>
          <p:cNvPicPr>
            <a:picLocks noChangeAspect="1" noChangeArrowheads="1"/>
          </p:cNvPicPr>
          <p:nvPr/>
        </p:nvPicPr>
        <p:blipFill>
          <a:blip r:embed="rId3" cstate="print"/>
          <a:srcRect/>
          <a:stretch>
            <a:fillRect/>
          </a:stretch>
        </p:blipFill>
        <p:spPr bwMode="auto">
          <a:xfrm>
            <a:off x="4419600" y="1447800"/>
            <a:ext cx="4076700" cy="2858288"/>
          </a:xfrm>
          <a:prstGeom prst="rect">
            <a:avLst/>
          </a:prstGeom>
          <a:noFill/>
          <a:ln w="9525">
            <a:noFill/>
            <a:miter lim="800000"/>
            <a:headEnd/>
            <a:tailEnd/>
          </a:ln>
        </p:spPr>
      </p:pic>
      <p:grpSp>
        <p:nvGrpSpPr>
          <p:cNvPr id="5" name="Group 53"/>
          <p:cNvGrpSpPr/>
          <p:nvPr/>
        </p:nvGrpSpPr>
        <p:grpSpPr>
          <a:xfrm>
            <a:off x="6929454" y="214290"/>
            <a:ext cx="2777967" cy="1000132"/>
            <a:chOff x="-428660" y="4572008"/>
            <a:chExt cx="2777967" cy="1000132"/>
          </a:xfrm>
        </p:grpSpPr>
        <p:pic>
          <p:nvPicPr>
            <p:cNvPr id="6" name="Picture 2"/>
            <p:cNvPicPr>
              <a:picLocks noChangeArrowheads="1"/>
            </p:cNvPicPr>
            <p:nvPr/>
          </p:nvPicPr>
          <p:blipFill>
            <a:blip r:embed="rId4" cstate="print"/>
            <a:srcRect/>
            <a:stretch>
              <a:fillRect/>
            </a:stretch>
          </p:blipFill>
          <p:spPr bwMode="auto">
            <a:xfrm>
              <a:off x="285720" y="4572008"/>
              <a:ext cx="1380744" cy="612648"/>
            </a:xfrm>
            <a:prstGeom prst="roundRect">
              <a:avLst>
                <a:gd name="adj" fmla="val 9526"/>
              </a:avLst>
            </a:prstGeom>
          </p:spPr>
        </p:pic>
        <p:sp>
          <p:nvSpPr>
            <p:cNvPr id="7" name="TextBox 27"/>
            <p:cNvSpPr txBox="1"/>
            <p:nvPr/>
          </p:nvSpPr>
          <p:spPr>
            <a:xfrm>
              <a:off x="-428660" y="5194173"/>
              <a:ext cx="2777967" cy="377967"/>
            </a:xfrm>
            <a:prstGeom prst="rect">
              <a:avLst/>
            </a:prstGeom>
            <a:noFill/>
          </p:spPr>
          <p:txBody>
            <a:bodyPr wrap="square" lIns="160953" tIns="80476" rIns="160953" bIns="80476" rtlCol="0">
              <a:spAutoFit/>
            </a:bodyPr>
            <a:lstStyle/>
            <a:p>
              <a:pPr algn="ctr"/>
              <a:r>
                <a:rPr lang="zh-CN" altLang="en-US" sz="1400" b="1" dirty="0" smtClean="0">
                  <a:latin typeface="方正中等线简体" pitchFamily="65" charset="-122"/>
                  <a:ea typeface="方正中等线简体" pitchFamily="65" charset="-122"/>
                  <a:cs typeface="Franklin Gothic Book"/>
                </a:rPr>
                <a:t>工业自动化</a:t>
              </a:r>
              <a:endParaRPr lang="en-US" sz="1400" b="1" dirty="0">
                <a:latin typeface="方正中等线简体" pitchFamily="65" charset="-122"/>
                <a:ea typeface="方正中等线简体" pitchFamily="65" charset="-122"/>
                <a:cs typeface="Franklin Gothic Book"/>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嵌入式应用</a:t>
            </a:r>
            <a:r>
              <a:rPr lang="en-US" altLang="zh-CN" dirty="0" smtClean="0"/>
              <a:t>: </a:t>
            </a:r>
            <a:r>
              <a:rPr lang="zh-CN" altLang="en-US" dirty="0" smtClean="0"/>
              <a:t>上海世博服务机器人</a:t>
            </a:r>
            <a:endParaRPr lang="zh-CN" altLang="en-US" dirty="0"/>
          </a:p>
        </p:txBody>
      </p:sp>
      <p:pic>
        <p:nvPicPr>
          <p:cNvPr id="4" name="Picture 1"/>
          <p:cNvPicPr>
            <a:picLocks noChangeAspect="1" noChangeArrowheads="1"/>
          </p:cNvPicPr>
          <p:nvPr/>
        </p:nvPicPr>
        <p:blipFill>
          <a:blip r:embed="rId2" cstate="print"/>
          <a:srcRect/>
          <a:stretch>
            <a:fillRect/>
          </a:stretch>
        </p:blipFill>
        <p:spPr bwMode="auto">
          <a:xfrm>
            <a:off x="6048375" y="1600200"/>
            <a:ext cx="2409825" cy="3829050"/>
          </a:xfrm>
          <a:prstGeom prst="rect">
            <a:avLst/>
          </a:prstGeom>
          <a:noFill/>
          <a:ln w="9525">
            <a:noFill/>
            <a:miter lim="800000"/>
            <a:headEnd/>
            <a:tailEnd/>
          </a:ln>
        </p:spPr>
      </p:pic>
      <p:sp>
        <p:nvSpPr>
          <p:cNvPr id="5" name="TextBox 6"/>
          <p:cNvSpPr txBox="1">
            <a:spLocks noChangeArrowheads="1"/>
          </p:cNvSpPr>
          <p:nvPr/>
        </p:nvSpPr>
        <p:spPr bwMode="auto">
          <a:xfrm>
            <a:off x="685800" y="2667000"/>
            <a:ext cx="5105400" cy="1107996"/>
          </a:xfrm>
          <a:prstGeom prst="rect">
            <a:avLst/>
          </a:prstGeom>
          <a:noFill/>
          <a:ln w="9525">
            <a:noFill/>
            <a:miter lim="800000"/>
            <a:headEnd/>
            <a:tailEnd/>
          </a:ln>
        </p:spPr>
        <p:txBody>
          <a:bodyPr wrap="square">
            <a:spAutoFit/>
          </a:bodyPr>
          <a:lstStyle/>
          <a:p>
            <a:r>
              <a:rPr lang="zh-CN" altLang="en-US" sz="2200" dirty="0">
                <a:latin typeface="Arial Narrow" pitchFamily="34" charset="0"/>
                <a:ea typeface="微软雅黑" pitchFamily="34" charset="-122"/>
              </a:rPr>
              <a:t>由上海电</a:t>
            </a:r>
            <a:r>
              <a:rPr lang="zh-CN" altLang="en-US" sz="2200" dirty="0" smtClean="0">
                <a:latin typeface="Arial Narrow" pitchFamily="34" charset="0"/>
                <a:ea typeface="微软雅黑" pitchFamily="34" charset="-122"/>
              </a:rPr>
              <a:t>气用</a:t>
            </a:r>
            <a:r>
              <a:rPr lang="en-US" altLang="zh-CN" sz="2200" dirty="0" err="1" smtClean="0">
                <a:latin typeface="Arial Narrow" pitchFamily="34" charset="0"/>
                <a:ea typeface="微软雅黑" pitchFamily="34" charset="-122"/>
              </a:rPr>
              <a:t>LabVIEW</a:t>
            </a:r>
            <a:r>
              <a:rPr lang="zh-CN" altLang="en-US" sz="2200" dirty="0" smtClean="0">
                <a:latin typeface="Arial Narrow" pitchFamily="34" charset="0"/>
                <a:ea typeface="微软雅黑" pitchFamily="34" charset="-122"/>
              </a:rPr>
              <a:t>开</a:t>
            </a:r>
            <a:r>
              <a:rPr lang="zh-CN" altLang="en-US" sz="2200" dirty="0">
                <a:latin typeface="Arial Narrow" pitchFamily="34" charset="0"/>
                <a:ea typeface="微软雅黑" pitchFamily="34" charset="-122"/>
              </a:rPr>
              <a:t>发的世博服务机器人采用</a:t>
            </a:r>
            <a:r>
              <a:rPr lang="en-US" altLang="zh-CN" sz="2200" dirty="0">
                <a:latin typeface="Arial Narrow" pitchFamily="34" charset="0"/>
                <a:ea typeface="微软雅黑" pitchFamily="34" charset="-122"/>
              </a:rPr>
              <a:t>NI </a:t>
            </a:r>
            <a:r>
              <a:rPr lang="en-US" altLang="zh-CN" sz="2200" dirty="0" err="1" smtClean="0">
                <a:latin typeface="Arial Narrow" pitchFamily="34" charset="0"/>
                <a:ea typeface="微软雅黑" pitchFamily="34" charset="-122"/>
              </a:rPr>
              <a:t>CompactRIO</a:t>
            </a:r>
            <a:r>
              <a:rPr lang="zh-CN" altLang="en-US" sz="2200" dirty="0" smtClean="0">
                <a:latin typeface="Arial Narrow" pitchFamily="34" charset="0"/>
                <a:ea typeface="微软雅黑" pitchFamily="34" charset="-122"/>
              </a:rPr>
              <a:t>作</a:t>
            </a:r>
            <a:r>
              <a:rPr lang="zh-CN" altLang="en-US" sz="2200" dirty="0">
                <a:latin typeface="Arial Narrow" pitchFamily="34" charset="0"/>
                <a:ea typeface="微软雅黑" pitchFamily="34" charset="-122"/>
              </a:rPr>
              <a:t>为机器人的“小脑”，负责路径规划、运动控制等</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科研</a:t>
            </a:r>
            <a:r>
              <a:rPr lang="en-US" altLang="zh-CN" dirty="0" smtClean="0"/>
              <a:t>: </a:t>
            </a:r>
            <a:r>
              <a:rPr lang="zh-CN" altLang="en-US" dirty="0" smtClean="0"/>
              <a:t>大型粒子对撞机的精确控制</a:t>
            </a:r>
            <a:endParaRPr lang="zh-CN" altLang="en-US" dirty="0"/>
          </a:p>
        </p:txBody>
      </p:sp>
      <p:sp>
        <p:nvSpPr>
          <p:cNvPr id="3" name="Content Placeholder 2"/>
          <p:cNvSpPr>
            <a:spLocks noGrp="1"/>
          </p:cNvSpPr>
          <p:nvPr>
            <p:ph idx="1"/>
          </p:nvPr>
        </p:nvSpPr>
        <p:spPr>
          <a:xfrm>
            <a:off x="228600" y="1524000"/>
            <a:ext cx="5638800" cy="4191000"/>
          </a:xfrm>
        </p:spPr>
        <p:txBody>
          <a:bodyPr/>
          <a:lstStyle/>
          <a:p>
            <a:r>
              <a:rPr lang="zh-CN" altLang="en-US" sz="2600" dirty="0" smtClean="0"/>
              <a:t>构建大型强子对撞机</a:t>
            </a:r>
            <a:r>
              <a:rPr lang="en-US" altLang="zh-CN" sz="2600" dirty="0" smtClean="0"/>
              <a:t>(LHC)</a:t>
            </a:r>
            <a:r>
              <a:rPr lang="zh-CN" altLang="en-US" sz="2600" dirty="0" smtClean="0"/>
              <a:t>，实现粒子束的光速对撞，偏离轨道的高速碰撞会产生毁灭性灾难</a:t>
            </a:r>
            <a:endParaRPr lang="en-US" altLang="zh-CN" sz="2600" dirty="0" smtClean="0"/>
          </a:p>
          <a:p>
            <a:r>
              <a:rPr lang="zh-CN" altLang="en-US" sz="2600" dirty="0" smtClean="0"/>
              <a:t>利用</a:t>
            </a:r>
            <a:r>
              <a:rPr lang="en-US" altLang="zh-CN" sz="2600" dirty="0" smtClean="0"/>
              <a:t>FPGA</a:t>
            </a:r>
            <a:r>
              <a:rPr lang="zh-CN" altLang="en-US" sz="2600" dirty="0" smtClean="0"/>
              <a:t>实现高能粒子的瞄准</a:t>
            </a:r>
            <a:endParaRPr lang="en-US" altLang="zh-CN" sz="2600" dirty="0" smtClean="0"/>
          </a:p>
          <a:p>
            <a:pPr lvl="1"/>
            <a:r>
              <a:rPr lang="en-US" altLang="zh-CN" sz="2200" dirty="0" smtClean="0"/>
              <a:t>120</a:t>
            </a:r>
            <a:r>
              <a:rPr lang="zh-CN" altLang="en-US" sz="2200" dirty="0" smtClean="0"/>
              <a:t>台</a:t>
            </a:r>
            <a:r>
              <a:rPr lang="en-US" altLang="zh-CN" sz="2200" dirty="0" smtClean="0"/>
              <a:t>PXI</a:t>
            </a:r>
            <a:r>
              <a:rPr lang="zh-CN" altLang="en-US" sz="2200" dirty="0" smtClean="0"/>
              <a:t>实现冗余控制</a:t>
            </a:r>
            <a:endParaRPr lang="en-US" altLang="zh-CN" sz="2200" dirty="0" smtClean="0"/>
          </a:p>
          <a:p>
            <a:pPr lvl="1"/>
            <a:r>
              <a:rPr lang="zh-CN" altLang="en-US" sz="2200" dirty="0" smtClean="0"/>
              <a:t>借助步进电机快速、精确、同步排列石墨</a:t>
            </a:r>
            <a:endParaRPr lang="en-US" altLang="zh-CN" sz="2200" dirty="0" smtClean="0"/>
          </a:p>
          <a:p>
            <a:pPr lvl="1"/>
            <a:r>
              <a:rPr lang="en-US" altLang="zh-CN" sz="2200" dirty="0" smtClean="0"/>
              <a:t>27km</a:t>
            </a:r>
            <a:r>
              <a:rPr lang="zh-CN" altLang="en-US" sz="2200" dirty="0" smtClean="0"/>
              <a:t>范围内运动控制同步率达</a:t>
            </a:r>
            <a:r>
              <a:rPr lang="en-US" altLang="zh-CN" sz="2200" dirty="0" smtClean="0"/>
              <a:t>ms</a:t>
            </a:r>
            <a:r>
              <a:rPr lang="zh-CN" altLang="en-US" sz="2200" dirty="0" smtClean="0"/>
              <a:t>级</a:t>
            </a:r>
            <a:endParaRPr lang="en-US" altLang="zh-CN" sz="2200" dirty="0" smtClean="0"/>
          </a:p>
        </p:txBody>
      </p:sp>
      <p:sp>
        <p:nvSpPr>
          <p:cNvPr id="4" name="Rectangle 3"/>
          <p:cNvSpPr/>
          <p:nvPr/>
        </p:nvSpPr>
        <p:spPr>
          <a:xfrm>
            <a:off x="5791200" y="3072825"/>
            <a:ext cx="3352800" cy="830997"/>
          </a:xfrm>
          <a:prstGeom prst="rect">
            <a:avLst/>
          </a:prstGeom>
        </p:spPr>
        <p:txBody>
          <a:bodyPr wrap="square">
            <a:spAutoFit/>
          </a:bodyPr>
          <a:lstStyle/>
          <a:p>
            <a:r>
              <a:rPr lang="zh-CN" altLang="en-US" sz="1600" dirty="0" smtClean="0"/>
              <a:t>欧洲核子研究中心</a:t>
            </a:r>
            <a:r>
              <a:rPr lang="en-US" altLang="zh-CN" sz="1600" dirty="0" smtClean="0"/>
              <a:t>(CERN)</a:t>
            </a:r>
            <a:r>
              <a:rPr lang="zh-CN" altLang="en-US" sz="1600" dirty="0" smtClean="0"/>
              <a:t>的</a:t>
            </a:r>
            <a:r>
              <a:rPr lang="en-US" altLang="zh-CN" sz="1600" dirty="0" smtClean="0"/>
              <a:t>LHC</a:t>
            </a:r>
            <a:r>
              <a:rPr lang="zh-CN" altLang="en-US" sz="1600" dirty="0" smtClean="0"/>
              <a:t>项目耗资</a:t>
            </a:r>
            <a:r>
              <a:rPr lang="en-US" altLang="zh-CN" sz="1600" dirty="0" smtClean="0"/>
              <a:t>38</a:t>
            </a:r>
            <a:r>
              <a:rPr lang="zh-CN" altLang="en-US" sz="1600" dirty="0" smtClean="0"/>
              <a:t>亿美元</a:t>
            </a:r>
            <a:r>
              <a:rPr lang="en-US" altLang="zh-CN" sz="1600" dirty="0" smtClean="0"/>
              <a:t>, </a:t>
            </a:r>
            <a:r>
              <a:rPr lang="zh-CN" altLang="en-US" sz="1600" dirty="0" smtClean="0"/>
              <a:t>圆周长达</a:t>
            </a:r>
            <a:r>
              <a:rPr lang="en-US" altLang="zh-CN" sz="1600" dirty="0" smtClean="0"/>
              <a:t>27km, </a:t>
            </a:r>
            <a:r>
              <a:rPr lang="zh-CN" altLang="en-US" sz="1600" dirty="0" smtClean="0"/>
              <a:t>位于法瑞边界地下</a:t>
            </a:r>
            <a:r>
              <a:rPr lang="en-US" altLang="zh-CN" sz="1600" dirty="0" smtClean="0"/>
              <a:t>150m</a:t>
            </a:r>
            <a:r>
              <a:rPr lang="zh-CN" altLang="en-US" sz="1600" dirty="0" smtClean="0"/>
              <a:t>深处</a:t>
            </a:r>
            <a:endParaRPr lang="en-US" altLang="zh-CN" sz="1600" dirty="0" smtClean="0"/>
          </a:p>
        </p:txBody>
      </p:sp>
      <p:pic>
        <p:nvPicPr>
          <p:cNvPr id="5" name="Picture 2" descr="C:\Documents and Settings\bni\Local Settings\Temporary Internet Files\Content.IE5\886WH01G\20080911a32[1].jpg"/>
          <p:cNvPicPr>
            <a:picLocks noChangeAspect="1" noChangeArrowheads="1"/>
          </p:cNvPicPr>
          <p:nvPr/>
        </p:nvPicPr>
        <p:blipFill>
          <a:blip r:embed="rId3" cstate="print"/>
          <a:srcRect/>
          <a:stretch>
            <a:fillRect/>
          </a:stretch>
        </p:blipFill>
        <p:spPr bwMode="auto">
          <a:xfrm>
            <a:off x="6019800" y="1371601"/>
            <a:ext cx="2743200" cy="1714500"/>
          </a:xfrm>
          <a:prstGeom prst="rect">
            <a:avLst/>
          </a:prstGeom>
          <a:noFill/>
        </p:spPr>
      </p:pic>
      <p:pic>
        <p:nvPicPr>
          <p:cNvPr id="6" name="Picture 4" descr="C:\Documents and Settings\bni\Local Settings\Temporary Internet Files\Content.IE5\G228AR12\20090427163030712[1].jpg"/>
          <p:cNvPicPr>
            <a:picLocks noChangeAspect="1" noChangeArrowheads="1"/>
          </p:cNvPicPr>
          <p:nvPr/>
        </p:nvPicPr>
        <p:blipFill>
          <a:blip r:embed="rId4" cstate="print"/>
          <a:srcRect/>
          <a:stretch>
            <a:fillRect/>
          </a:stretch>
        </p:blipFill>
        <p:spPr bwMode="auto">
          <a:xfrm>
            <a:off x="6400800" y="3886200"/>
            <a:ext cx="2261886" cy="2233612"/>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07455" cy="839810"/>
          </a:xfrm>
        </p:spPr>
        <p:txBody>
          <a:bodyPr>
            <a:noAutofit/>
          </a:bodyPr>
          <a:lstStyle/>
          <a:p>
            <a:pPr algn="l"/>
            <a:r>
              <a:rPr lang="zh-CN" altLang="en-US" dirty="0" smtClean="0">
                <a:latin typeface="Arial Narrow" pitchFamily="34" charset="0"/>
              </a:rPr>
              <a:t>科研</a:t>
            </a:r>
            <a:r>
              <a:rPr lang="en-US" altLang="zh-CN" dirty="0" smtClean="0">
                <a:latin typeface="Arial Narrow" pitchFamily="34" charset="0"/>
              </a:rPr>
              <a:t>: “</a:t>
            </a:r>
            <a:r>
              <a:rPr lang="zh-CN" altLang="en-US" dirty="0" smtClean="0">
                <a:latin typeface="Arial Narrow" pitchFamily="34" charset="0"/>
              </a:rPr>
              <a:t>三网合一</a:t>
            </a:r>
            <a:r>
              <a:rPr lang="en-US" altLang="zh-CN" dirty="0" smtClean="0">
                <a:latin typeface="Arial Narrow" pitchFamily="34" charset="0"/>
              </a:rPr>
              <a:t>”</a:t>
            </a:r>
            <a:r>
              <a:rPr lang="zh-CN" altLang="en-US" dirty="0" smtClean="0">
                <a:latin typeface="Arial Narrow" pitchFamily="34" charset="0"/>
              </a:rPr>
              <a:t>研究平台</a:t>
            </a:r>
            <a:endParaRPr lang="zh-CN" altLang="en-US" sz="3000" b="1" dirty="0">
              <a:latin typeface="Arial Narrow" pitchFamily="34" charset="0"/>
            </a:endParaRPr>
          </a:p>
        </p:txBody>
      </p:sp>
      <p:sp>
        <p:nvSpPr>
          <p:cNvPr id="6" name="Content Placeholder 5"/>
          <p:cNvSpPr>
            <a:spLocks noGrp="1"/>
          </p:cNvSpPr>
          <p:nvPr>
            <p:ph idx="1"/>
          </p:nvPr>
        </p:nvSpPr>
        <p:spPr>
          <a:xfrm>
            <a:off x="251520" y="1268760"/>
            <a:ext cx="8382000" cy="4144963"/>
          </a:xfrm>
        </p:spPr>
        <p:txBody>
          <a:bodyPr>
            <a:normAutofit/>
          </a:bodyPr>
          <a:lstStyle/>
          <a:p>
            <a:r>
              <a:rPr lang="zh-CN" altLang="en-US" sz="2600" dirty="0" smtClean="0">
                <a:latin typeface="Arial Narrow" pitchFamily="34" charset="0"/>
              </a:rPr>
              <a:t>基于</a:t>
            </a:r>
            <a:r>
              <a:rPr lang="en-US" altLang="zh-CN" sz="2600" dirty="0" smtClean="0">
                <a:latin typeface="Arial Narrow" pitchFamily="34" charset="0"/>
              </a:rPr>
              <a:t>PXI</a:t>
            </a:r>
            <a:r>
              <a:rPr lang="zh-CN" altLang="en-US" sz="2600" dirty="0" smtClean="0">
                <a:latin typeface="Arial Narrow" pitchFamily="34" charset="0"/>
              </a:rPr>
              <a:t>实现自定义的验证与测试系统</a:t>
            </a:r>
            <a:endParaRPr lang="en-US" altLang="zh-CN" sz="2400" dirty="0" smtClean="0">
              <a:latin typeface="Arial Narrow" pitchFamily="34" charset="0"/>
            </a:endParaRPr>
          </a:p>
          <a:p>
            <a:pPr lvl="1"/>
            <a:r>
              <a:rPr lang="zh-CN" altLang="en-US" sz="2200" dirty="0" smtClean="0">
                <a:latin typeface="Arial Narrow" pitchFamily="34" charset="0"/>
              </a:rPr>
              <a:t>基于软件无线电方式</a:t>
            </a:r>
            <a:endParaRPr lang="en-US" altLang="zh-CN" sz="2000" dirty="0" smtClean="0">
              <a:latin typeface="Arial Narrow" pitchFamily="34" charset="0"/>
            </a:endParaRPr>
          </a:p>
          <a:p>
            <a:pPr lvl="1"/>
            <a:r>
              <a:rPr lang="zh-CN" altLang="en-US" sz="2200" dirty="0" smtClean="0">
                <a:latin typeface="Arial Narrow" pitchFamily="34" charset="0"/>
              </a:rPr>
              <a:t>在</a:t>
            </a:r>
            <a:r>
              <a:rPr lang="en-US" altLang="zh-CN" sz="2200" dirty="0" smtClean="0">
                <a:latin typeface="Arial Narrow" pitchFamily="34" charset="0"/>
              </a:rPr>
              <a:t>PXI</a:t>
            </a:r>
            <a:r>
              <a:rPr lang="zh-CN" altLang="en-US" sz="2200" dirty="0" smtClean="0">
                <a:latin typeface="Arial Narrow" pitchFamily="34" charset="0"/>
              </a:rPr>
              <a:t>平台中集成的</a:t>
            </a:r>
            <a:r>
              <a:rPr lang="en-US" altLang="zh-CN" sz="2200" dirty="0" smtClean="0">
                <a:latin typeface="Arial Narrow" pitchFamily="34" charset="0"/>
              </a:rPr>
              <a:t>FPGA</a:t>
            </a:r>
            <a:r>
              <a:rPr lang="zh-CN" altLang="en-US" sz="2200" dirty="0" smtClean="0">
                <a:latin typeface="Arial Narrow" pitchFamily="34" charset="0"/>
              </a:rPr>
              <a:t>上进行实时信号处理</a:t>
            </a:r>
            <a:endParaRPr lang="en-US" altLang="zh-CN" sz="2200" dirty="0" smtClean="0">
              <a:latin typeface="Arial Narrow" pitchFamily="34" charset="0"/>
            </a:endParaRPr>
          </a:p>
        </p:txBody>
      </p:sp>
      <p:pic>
        <p:nvPicPr>
          <p:cNvPr id="1028" name="Picture 4"/>
          <p:cNvPicPr>
            <a:picLocks noChangeAspect="1" noChangeArrowheads="1"/>
          </p:cNvPicPr>
          <p:nvPr/>
        </p:nvPicPr>
        <p:blipFill>
          <a:blip r:embed="rId3" cstate="screen"/>
          <a:srcRect/>
          <a:stretch>
            <a:fillRect/>
          </a:stretch>
        </p:blipFill>
        <p:spPr bwMode="auto">
          <a:xfrm>
            <a:off x="627787" y="2852936"/>
            <a:ext cx="3224133" cy="3097200"/>
          </a:xfrm>
          <a:prstGeom prst="rect">
            <a:avLst/>
          </a:prstGeom>
          <a:noFill/>
          <a:ln w="9525">
            <a:noFill/>
            <a:miter lim="800000"/>
            <a:headEnd/>
            <a:tailEnd/>
          </a:ln>
        </p:spPr>
      </p:pic>
      <p:pic>
        <p:nvPicPr>
          <p:cNvPr id="11" name="Picture 2"/>
          <p:cNvPicPr>
            <a:picLocks noChangeAspect="1" noChangeArrowheads="1"/>
          </p:cNvPicPr>
          <p:nvPr/>
        </p:nvPicPr>
        <p:blipFill>
          <a:blip r:embed="rId4" cstate="screen"/>
          <a:srcRect/>
          <a:stretch>
            <a:fillRect/>
          </a:stretch>
        </p:blipFill>
        <p:spPr bwMode="auto">
          <a:xfrm>
            <a:off x="4283968" y="2852936"/>
            <a:ext cx="4289533" cy="3140444"/>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screen">
            <a:clrChange>
              <a:clrFrom>
                <a:srgbClr val="FFFFED"/>
              </a:clrFrom>
              <a:clrTo>
                <a:srgbClr val="FFFFED">
                  <a:alpha val="0"/>
                </a:srgbClr>
              </a:clrTo>
            </a:clrChange>
          </a:blip>
          <a:srcRect/>
          <a:stretch>
            <a:fillRect/>
          </a:stretch>
        </p:blipFill>
        <p:spPr bwMode="auto">
          <a:xfrm>
            <a:off x="7452320" y="1268760"/>
            <a:ext cx="1192071" cy="12192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演示</a:t>
            </a:r>
            <a:r>
              <a:rPr lang="en-US" altLang="zh-CN" dirty="0" smtClean="0"/>
              <a:t>: </a:t>
            </a:r>
            <a:r>
              <a:rPr lang="zh-CN" altLang="en-US" dirty="0" smtClean="0"/>
              <a:t>通过虚拟仪器实现的</a:t>
            </a:r>
            <a:r>
              <a:rPr lang="en-US" altLang="zh-CN" dirty="0" smtClean="0"/>
              <a:t>FM</a:t>
            </a:r>
            <a:r>
              <a:rPr lang="zh-CN" altLang="en-US" dirty="0" smtClean="0"/>
              <a:t>收音机</a:t>
            </a:r>
            <a:endParaRPr lang="zh-CN" altLang="en-US" dirty="0"/>
          </a:p>
        </p:txBody>
      </p:sp>
      <p:pic>
        <p:nvPicPr>
          <p:cNvPr id="4" name="Content Placeholder 4" descr="FM_Radio_USRP_bd.png"/>
          <p:cNvPicPr>
            <a:picLocks noGrp="1" noChangeAspect="1"/>
          </p:cNvPicPr>
          <p:nvPr>
            <p:ph idx="1"/>
          </p:nvPr>
        </p:nvPicPr>
        <p:blipFill>
          <a:blip r:embed="rId2" cstate="print"/>
          <a:stretch>
            <a:fillRect/>
          </a:stretch>
        </p:blipFill>
        <p:spPr>
          <a:xfrm>
            <a:off x="3131840" y="3717032"/>
            <a:ext cx="5522414" cy="2635513"/>
          </a:xfrm>
        </p:spPr>
      </p:pic>
      <p:pic>
        <p:nvPicPr>
          <p:cNvPr id="5" name="Picture 2" descr="C:\Users\eluther\AppData\Local\Temp\SNAGHTML24a60492.PNG"/>
          <p:cNvPicPr>
            <a:picLocks noChangeAspect="1" noChangeArrowheads="1"/>
          </p:cNvPicPr>
          <p:nvPr/>
        </p:nvPicPr>
        <p:blipFill>
          <a:blip r:embed="rId3" cstate="print"/>
          <a:srcRect/>
          <a:stretch>
            <a:fillRect/>
          </a:stretch>
        </p:blipFill>
        <p:spPr bwMode="auto">
          <a:xfrm>
            <a:off x="190519" y="1536705"/>
            <a:ext cx="4140710" cy="3867150"/>
          </a:xfrm>
          <a:prstGeom prst="rect">
            <a:avLst/>
          </a:prstGeom>
          <a:noFill/>
        </p:spPr>
      </p:pic>
      <p:grpSp>
        <p:nvGrpSpPr>
          <p:cNvPr id="6" name="Group 11"/>
          <p:cNvGrpSpPr/>
          <p:nvPr/>
        </p:nvGrpSpPr>
        <p:grpSpPr>
          <a:xfrm>
            <a:off x="4866967" y="1369065"/>
            <a:ext cx="4010352" cy="1931563"/>
            <a:chOff x="76200" y="1295400"/>
            <a:chExt cx="8458200" cy="4073843"/>
          </a:xfrm>
        </p:grpSpPr>
        <p:cxnSp>
          <p:nvCxnSpPr>
            <p:cNvPr id="7" name="Straight Connector 6"/>
            <p:cNvCxnSpPr/>
            <p:nvPr/>
          </p:nvCxnSpPr>
          <p:spPr bwMode="auto">
            <a:xfrm rot="10800000">
              <a:off x="228600" y="4495800"/>
              <a:ext cx="8305800" cy="0"/>
            </a:xfrm>
            <a:prstGeom prst="line">
              <a:avLst/>
            </a:prstGeom>
            <a:solidFill>
              <a:srgbClr val="4F81BD"/>
            </a:solidFill>
            <a:ln w="28575" cap="rnd" cmpd="sng" algn="ctr">
              <a:solidFill>
                <a:sysClr val="window" lastClr="FFFFFF">
                  <a:lumMod val="50000"/>
                </a:sysClr>
              </a:solidFill>
              <a:prstDash val="solid"/>
              <a:round/>
              <a:headEnd type="none" w="med" len="med"/>
              <a:tailEnd type="none" w="med" len="med"/>
            </a:ln>
            <a:effectLst/>
          </p:spPr>
        </p:cxnSp>
        <p:cxnSp>
          <p:nvCxnSpPr>
            <p:cNvPr id="8" name="Straight Connector 7"/>
            <p:cNvCxnSpPr/>
            <p:nvPr/>
          </p:nvCxnSpPr>
          <p:spPr bwMode="auto">
            <a:xfrm rot="5400000">
              <a:off x="226168"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9" name="Straight Connector 8"/>
            <p:cNvCxnSpPr/>
            <p:nvPr/>
          </p:nvCxnSpPr>
          <p:spPr bwMode="auto">
            <a:xfrm rot="5400000">
              <a:off x="1364304"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10" name="Straight Connector 9"/>
            <p:cNvCxnSpPr/>
            <p:nvPr/>
          </p:nvCxnSpPr>
          <p:spPr bwMode="auto">
            <a:xfrm rot="5400000">
              <a:off x="2006330"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11" name="Straight Connector 10"/>
            <p:cNvCxnSpPr/>
            <p:nvPr/>
          </p:nvCxnSpPr>
          <p:spPr bwMode="auto">
            <a:xfrm rot="5400000">
              <a:off x="3173649"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12" name="Straight Connector 11"/>
            <p:cNvCxnSpPr/>
            <p:nvPr/>
          </p:nvCxnSpPr>
          <p:spPr bwMode="auto">
            <a:xfrm rot="5400000">
              <a:off x="4389606"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13" name="Straight Connector 12"/>
            <p:cNvCxnSpPr/>
            <p:nvPr/>
          </p:nvCxnSpPr>
          <p:spPr bwMode="auto">
            <a:xfrm rot="5400000">
              <a:off x="4885717"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14" name="Straight Connector 13"/>
            <p:cNvCxnSpPr/>
            <p:nvPr/>
          </p:nvCxnSpPr>
          <p:spPr bwMode="auto">
            <a:xfrm rot="5400000">
              <a:off x="5537470"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15" name="Straight Connector 14"/>
            <p:cNvCxnSpPr/>
            <p:nvPr/>
          </p:nvCxnSpPr>
          <p:spPr bwMode="auto">
            <a:xfrm rot="5400000">
              <a:off x="6296228"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16" name="Straight Connector 15"/>
            <p:cNvCxnSpPr/>
            <p:nvPr/>
          </p:nvCxnSpPr>
          <p:spPr bwMode="auto">
            <a:xfrm rot="5400000">
              <a:off x="7356543"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cxnSp>
          <p:nvCxnSpPr>
            <p:cNvPr id="17" name="Straight Connector 16"/>
            <p:cNvCxnSpPr/>
            <p:nvPr/>
          </p:nvCxnSpPr>
          <p:spPr bwMode="auto">
            <a:xfrm rot="5400000">
              <a:off x="8066662" y="4563083"/>
              <a:ext cx="228600" cy="0"/>
            </a:xfrm>
            <a:prstGeom prst="line">
              <a:avLst/>
            </a:prstGeom>
            <a:solidFill>
              <a:srgbClr val="4F81BD"/>
            </a:solidFill>
            <a:ln w="19050" cap="rnd" cmpd="sng" algn="ctr">
              <a:solidFill>
                <a:sysClr val="window" lastClr="FFFFFF">
                  <a:lumMod val="50000"/>
                </a:sysClr>
              </a:solidFill>
              <a:prstDash val="solid"/>
              <a:round/>
              <a:headEnd type="none" w="med" len="med"/>
              <a:tailEnd type="none" w="med" len="med"/>
            </a:ln>
            <a:effectLst/>
          </p:spPr>
        </p:cxnSp>
        <p:sp>
          <p:nvSpPr>
            <p:cNvPr id="18" name="Trapezoid 17"/>
            <p:cNvSpPr/>
            <p:nvPr/>
          </p:nvSpPr>
          <p:spPr bwMode="auto">
            <a:xfrm>
              <a:off x="330740" y="1752600"/>
              <a:ext cx="1117060" cy="2743200"/>
            </a:xfrm>
            <a:prstGeom prst="trapezoid">
              <a:avLst>
                <a:gd name="adj" fmla="val 8587"/>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cxnSp>
          <p:nvCxnSpPr>
            <p:cNvPr id="19" name="Straight Connector 18"/>
            <p:cNvCxnSpPr/>
            <p:nvPr/>
          </p:nvCxnSpPr>
          <p:spPr bwMode="auto">
            <a:xfrm rot="5400000">
              <a:off x="-1371600" y="2895600"/>
              <a:ext cx="3200400" cy="0"/>
            </a:xfrm>
            <a:prstGeom prst="line">
              <a:avLst/>
            </a:prstGeom>
            <a:solidFill>
              <a:srgbClr val="4F81BD"/>
            </a:solidFill>
            <a:ln w="28575" cap="rnd" cmpd="sng" algn="ctr">
              <a:solidFill>
                <a:sysClr val="window" lastClr="FFFFFF">
                  <a:lumMod val="50000"/>
                </a:sysClr>
              </a:solidFill>
              <a:prstDash val="solid"/>
              <a:round/>
              <a:headEnd type="none" w="med" len="med"/>
              <a:tailEnd type="none" w="med" len="med"/>
            </a:ln>
            <a:effectLst/>
          </p:spPr>
        </p:cxnSp>
        <p:sp>
          <p:nvSpPr>
            <p:cNvPr id="20" name="Trapezoid 19"/>
            <p:cNvSpPr/>
            <p:nvPr/>
          </p:nvSpPr>
          <p:spPr bwMode="auto">
            <a:xfrm>
              <a:off x="2133600" y="3124200"/>
              <a:ext cx="1143000" cy="1371600"/>
            </a:xfrm>
            <a:prstGeom prst="trapezoid">
              <a:avLst>
                <a:gd name="adj" fmla="val 8587"/>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sp>
          <p:nvSpPr>
            <p:cNvPr id="21" name="Trapezoid 20"/>
            <p:cNvSpPr/>
            <p:nvPr/>
          </p:nvSpPr>
          <p:spPr bwMode="auto">
            <a:xfrm>
              <a:off x="3276600" y="3124200"/>
              <a:ext cx="1193260" cy="1371600"/>
            </a:xfrm>
            <a:prstGeom prst="trapezoid">
              <a:avLst>
                <a:gd name="adj" fmla="val 8587"/>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sp>
          <p:nvSpPr>
            <p:cNvPr id="22" name="Round Same Side Corner Rectangle 21"/>
            <p:cNvSpPr/>
            <p:nvPr/>
          </p:nvSpPr>
          <p:spPr bwMode="auto">
            <a:xfrm>
              <a:off x="5029200" y="4191000"/>
              <a:ext cx="1371600" cy="304800"/>
            </a:xfrm>
            <a:prstGeom prst="round2SameRect">
              <a:avLst>
                <a:gd name="adj1" fmla="val 50000"/>
                <a:gd name="adj2" fmla="val 0"/>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sp>
          <p:nvSpPr>
            <p:cNvPr id="23" name="Round Same Side Corner Rectangle 22"/>
            <p:cNvSpPr/>
            <p:nvPr/>
          </p:nvSpPr>
          <p:spPr bwMode="auto">
            <a:xfrm>
              <a:off x="4648200" y="4267200"/>
              <a:ext cx="152400" cy="228600"/>
            </a:xfrm>
            <a:prstGeom prst="round2SameRect">
              <a:avLst>
                <a:gd name="adj1" fmla="val 50000"/>
                <a:gd name="adj2" fmla="val 0"/>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sp>
          <p:nvSpPr>
            <p:cNvPr id="24" name="Right Triangle 23"/>
            <p:cNvSpPr/>
            <p:nvPr/>
          </p:nvSpPr>
          <p:spPr bwMode="auto">
            <a:xfrm>
              <a:off x="7467600" y="4191000"/>
              <a:ext cx="304800" cy="304800"/>
            </a:xfrm>
            <a:prstGeom prst="rtTriangle">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sp>
          <p:nvSpPr>
            <p:cNvPr id="25" name="Right Triangle 24"/>
            <p:cNvSpPr/>
            <p:nvPr/>
          </p:nvSpPr>
          <p:spPr bwMode="auto">
            <a:xfrm flipH="1">
              <a:off x="7162800" y="4191000"/>
              <a:ext cx="304800" cy="304800"/>
            </a:xfrm>
            <a:prstGeom prst="rtTriangle">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sp>
          <p:nvSpPr>
            <p:cNvPr id="26" name="Isosceles Triangle 25"/>
            <p:cNvSpPr/>
            <p:nvPr/>
          </p:nvSpPr>
          <p:spPr bwMode="auto">
            <a:xfrm>
              <a:off x="1752600" y="4038600"/>
              <a:ext cx="45719" cy="457200"/>
            </a:xfrm>
            <a:prstGeom prst="triangle">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sp>
          <p:nvSpPr>
            <p:cNvPr id="27" name="TextBox 26"/>
            <p:cNvSpPr txBox="1"/>
            <p:nvPr/>
          </p:nvSpPr>
          <p:spPr>
            <a:xfrm>
              <a:off x="152400" y="4876800"/>
              <a:ext cx="4572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30</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Hz</a:t>
              </a:r>
              <a:endParaRPr kumimoji="0" lang="en-US" sz="800" b="1" i="0" u="none" strike="noStrike" kern="0" cap="none" spc="0" normalizeH="0" baseline="0" noProof="0" dirty="0">
                <a:ln>
                  <a:noFill/>
                </a:ln>
                <a:solidFill>
                  <a:sysClr val="windowText" lastClr="000000"/>
                </a:solidFill>
                <a:effectLst/>
                <a:uLnTx/>
                <a:uFillTx/>
              </a:endParaRPr>
            </a:p>
          </p:txBody>
        </p:sp>
        <p:sp>
          <p:nvSpPr>
            <p:cNvPr id="28" name="TextBox 27"/>
            <p:cNvSpPr txBox="1"/>
            <p:nvPr/>
          </p:nvSpPr>
          <p:spPr>
            <a:xfrm>
              <a:off x="1219200" y="4876800"/>
              <a:ext cx="5334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15</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29" name="TextBox 28"/>
            <p:cNvSpPr txBox="1"/>
            <p:nvPr/>
          </p:nvSpPr>
          <p:spPr>
            <a:xfrm>
              <a:off x="1828800" y="4876800"/>
              <a:ext cx="5334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23</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3048000" y="4876800"/>
              <a:ext cx="5334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38</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1" name="TextBox 30"/>
            <p:cNvSpPr txBox="1"/>
            <p:nvPr/>
          </p:nvSpPr>
          <p:spPr>
            <a:xfrm>
              <a:off x="4191000" y="4876800"/>
              <a:ext cx="5334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53</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2" name="TextBox 31"/>
            <p:cNvSpPr txBox="1"/>
            <p:nvPr/>
          </p:nvSpPr>
          <p:spPr>
            <a:xfrm>
              <a:off x="4724400" y="4876800"/>
              <a:ext cx="6096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58.35</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3" name="TextBox 32"/>
            <p:cNvSpPr txBox="1"/>
            <p:nvPr/>
          </p:nvSpPr>
          <p:spPr>
            <a:xfrm>
              <a:off x="5334000" y="4876800"/>
              <a:ext cx="6096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67.65</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4" name="TextBox 33"/>
            <p:cNvSpPr txBox="1"/>
            <p:nvPr/>
          </p:nvSpPr>
          <p:spPr>
            <a:xfrm>
              <a:off x="6096000" y="4876800"/>
              <a:ext cx="6096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76.65</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5" name="TextBox 34"/>
            <p:cNvSpPr txBox="1"/>
            <p:nvPr/>
          </p:nvSpPr>
          <p:spPr>
            <a:xfrm>
              <a:off x="7162800" y="4876800"/>
              <a:ext cx="6096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92</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6" name="TextBox 35"/>
            <p:cNvSpPr txBox="1"/>
            <p:nvPr/>
          </p:nvSpPr>
          <p:spPr>
            <a:xfrm>
              <a:off x="7848600" y="4876800"/>
              <a:ext cx="6096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99</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7" name="TextBox 36"/>
            <p:cNvSpPr txBox="1"/>
            <p:nvPr/>
          </p:nvSpPr>
          <p:spPr>
            <a:xfrm>
              <a:off x="4495800" y="4536757"/>
              <a:ext cx="6096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57</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kHz</a:t>
              </a:r>
              <a:endParaRPr kumimoji="0" lang="en-US" sz="800" b="1" i="0" u="none" strike="noStrike" kern="0" cap="none" spc="0" normalizeH="0" baseline="0" noProof="0" dirty="0">
                <a:ln>
                  <a:noFill/>
                </a:ln>
                <a:solidFill>
                  <a:sysClr val="windowText" lastClr="000000"/>
                </a:solidFill>
                <a:effectLst/>
                <a:uLnTx/>
                <a:uFillTx/>
              </a:endParaRPr>
            </a:p>
          </p:txBody>
        </p:sp>
        <p:sp>
          <p:nvSpPr>
            <p:cNvPr id="38" name="TextBox 37"/>
            <p:cNvSpPr txBox="1"/>
            <p:nvPr/>
          </p:nvSpPr>
          <p:spPr>
            <a:xfrm>
              <a:off x="76200" y="4419600"/>
              <a:ext cx="381000" cy="492443"/>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0</a:t>
              </a:r>
            </a:p>
          </p:txBody>
        </p:sp>
        <p:sp>
          <p:nvSpPr>
            <p:cNvPr id="39" name="TextBox 38"/>
            <p:cNvSpPr txBox="1"/>
            <p:nvPr/>
          </p:nvSpPr>
          <p:spPr>
            <a:xfrm>
              <a:off x="1447800" y="3124200"/>
              <a:ext cx="609600" cy="914400"/>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19kHz</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Stereo</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Pilot</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(10%)</a:t>
              </a:r>
              <a:endParaRPr kumimoji="0" lang="en-US" sz="800" b="1" i="0" u="none" strike="noStrike" kern="0" cap="none" spc="0" normalizeH="0" baseline="0" noProof="0" dirty="0">
                <a:ln>
                  <a:noFill/>
                </a:ln>
                <a:solidFill>
                  <a:sysClr val="windowText" lastClr="000000"/>
                </a:solidFill>
                <a:effectLst/>
                <a:uLnTx/>
                <a:uFillTx/>
              </a:endParaRPr>
            </a:p>
          </p:txBody>
        </p:sp>
        <p:sp>
          <p:nvSpPr>
            <p:cNvPr id="40" name="TextBox 39"/>
            <p:cNvSpPr txBox="1"/>
            <p:nvPr/>
          </p:nvSpPr>
          <p:spPr>
            <a:xfrm>
              <a:off x="2667000" y="2590800"/>
              <a:ext cx="1371600" cy="457200"/>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Stereo Audio</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Left - Right</a:t>
              </a:r>
              <a:endParaRPr kumimoji="0" lang="en-US" sz="800" b="1" i="0" u="none" strike="noStrike" kern="0" cap="none" spc="0" normalizeH="0" baseline="0" noProof="0" dirty="0">
                <a:ln>
                  <a:noFill/>
                </a:ln>
                <a:solidFill>
                  <a:sysClr val="windowText" lastClr="000000"/>
                </a:solidFill>
                <a:effectLst/>
                <a:uLnTx/>
                <a:uFillTx/>
              </a:endParaRPr>
            </a:p>
          </p:txBody>
        </p:sp>
        <p:sp>
          <p:nvSpPr>
            <p:cNvPr id="41" name="TextBox 40"/>
            <p:cNvSpPr txBox="1"/>
            <p:nvPr/>
          </p:nvSpPr>
          <p:spPr>
            <a:xfrm>
              <a:off x="5181600" y="3429000"/>
              <a:ext cx="914400" cy="762000"/>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Direct Band</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(10%)</a:t>
              </a:r>
              <a:endParaRPr kumimoji="0" lang="en-US" sz="800" b="1" i="0" u="none" strike="noStrike" kern="0" cap="none" spc="0" normalizeH="0" baseline="0" noProof="0" dirty="0">
                <a:ln>
                  <a:noFill/>
                </a:ln>
                <a:solidFill>
                  <a:sysClr val="windowText" lastClr="000000"/>
                </a:solidFill>
                <a:effectLst/>
                <a:uLnTx/>
                <a:uFillTx/>
              </a:endParaRPr>
            </a:p>
          </p:txBody>
        </p:sp>
        <p:sp>
          <p:nvSpPr>
            <p:cNvPr id="42" name="TextBox 41"/>
            <p:cNvSpPr txBox="1"/>
            <p:nvPr/>
          </p:nvSpPr>
          <p:spPr>
            <a:xfrm>
              <a:off x="4495800" y="3810000"/>
              <a:ext cx="609600" cy="533400"/>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RBDS</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(5%)</a:t>
              </a:r>
              <a:endParaRPr kumimoji="0" lang="en-US" sz="800" b="1"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228600" y="2743200"/>
              <a:ext cx="1295400" cy="457200"/>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Mono</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Audio</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Left + Right</a:t>
              </a:r>
              <a:endParaRPr kumimoji="0" lang="en-US" sz="800" b="1" i="0" u="none" strike="noStrike" kern="0" cap="none" spc="0" normalizeH="0" baseline="0" noProof="0" dirty="0">
                <a:ln>
                  <a:noFill/>
                </a:ln>
                <a:solidFill>
                  <a:sysClr val="windowText" lastClr="000000"/>
                </a:solidFill>
                <a:effectLst/>
                <a:uLnTx/>
                <a:uFillTx/>
              </a:endParaRPr>
            </a:p>
          </p:txBody>
        </p:sp>
        <p:sp>
          <p:nvSpPr>
            <p:cNvPr id="44" name="TextBox 43"/>
            <p:cNvSpPr txBox="1"/>
            <p:nvPr/>
          </p:nvSpPr>
          <p:spPr>
            <a:xfrm>
              <a:off x="6705600" y="3505200"/>
              <a:ext cx="1524000" cy="533400"/>
            </a:xfrm>
            <a:prstGeom prst="rect">
              <a:avLst/>
            </a:prstGeom>
            <a:noFill/>
          </p:spPr>
          <p:txBody>
            <a:bodyPr wrap="none" lIns="0" tIns="0" rIns="0" bIns="0" rtlCol="0" anchor="ctr" anchorCtr="0">
              <a:noAutofit/>
            </a:bodyPr>
            <a:lstStyle/>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err="1" smtClean="0">
                  <a:ln>
                    <a:noFill/>
                  </a:ln>
                  <a:solidFill>
                    <a:sysClr val="windowText" lastClr="000000"/>
                  </a:solidFill>
                  <a:effectLst/>
                  <a:uLnTx/>
                  <a:uFillTx/>
                </a:rPr>
                <a:t>Audos</a:t>
              </a:r>
              <a:r>
                <a:rPr kumimoji="0" lang="en-US" sz="800" b="1" i="0" u="none" strike="noStrike" kern="0" cap="none" spc="0" normalizeH="0" baseline="0" noProof="0" dirty="0" smtClean="0">
                  <a:ln>
                    <a:noFill/>
                  </a:ln>
                  <a:solidFill>
                    <a:sysClr val="windowText" lastClr="000000"/>
                  </a:solidFill>
                  <a:effectLst/>
                  <a:uLnTx/>
                  <a:uFillTx/>
                </a:rPr>
                <a:t> Subcarrier</a:t>
              </a:r>
            </a:p>
            <a:p>
              <a:pPr marL="0" marR="0" lvl="0" indent="0" algn="ctr" defTabSz="914400" eaLnBrk="1" fontAlgn="auto" latinLnBrk="0" hangingPunct="1">
                <a:lnSpc>
                  <a:spcPts val="6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rPr>
                <a:t>(10%)</a:t>
              </a:r>
              <a:endParaRPr kumimoji="0" lang="en-US" sz="800" b="1" i="0" u="none" strike="noStrike" kern="0" cap="none" spc="0" normalizeH="0" baseline="0" noProof="0" dirty="0">
                <a:ln>
                  <a:noFill/>
                </a:ln>
                <a:solidFill>
                  <a:sysClr val="windowText" lastClr="000000"/>
                </a:solidFill>
                <a:effectLst/>
                <a:uLnTx/>
                <a:uFillTx/>
              </a:endParaRPr>
            </a:p>
          </p:txBody>
        </p:sp>
        <p:sp>
          <p:nvSpPr>
            <p:cNvPr id="45" name="Round Same Side Corner Rectangle 44"/>
            <p:cNvSpPr/>
            <p:nvPr/>
          </p:nvSpPr>
          <p:spPr bwMode="auto">
            <a:xfrm>
              <a:off x="4800600" y="4267200"/>
              <a:ext cx="152400" cy="228600"/>
            </a:xfrm>
            <a:prstGeom prst="round2SameRect">
              <a:avLst>
                <a:gd name="adj1" fmla="val 50000"/>
                <a:gd name="adj2" fmla="val 0"/>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600"/>
                </a:lnSpc>
                <a:spcBef>
                  <a:spcPct val="0"/>
                </a:spcBef>
                <a:spcAft>
                  <a:spcPct val="0"/>
                </a:spcAft>
                <a:buClrTx/>
                <a:buSzTx/>
                <a:buFontTx/>
                <a:buNone/>
                <a:tabLst/>
                <a:defRPr/>
              </a:pPr>
              <a:endParaRPr kumimoji="0" lang="en-US" sz="1050" b="0" i="0" u="none" strike="noStrike" kern="0" cap="none" spc="0" normalizeH="0" baseline="0" noProof="0" smtClean="0">
                <a:ln>
                  <a:noFill/>
                </a:ln>
                <a:solidFill>
                  <a:sysClr val="windowText" lastClr="000000"/>
                </a:solidFill>
                <a:effectLst/>
                <a:uLnTx/>
                <a:uFillTx/>
                <a:latin typeface="Arial Narrow" pitchFamily="34" charset="0"/>
              </a:endParaRPr>
            </a:p>
          </p:txBody>
        </p:sp>
      </p:grpSp>
      <p:sp>
        <p:nvSpPr>
          <p:cNvPr id="47" name="Left-Right Arrow 46"/>
          <p:cNvSpPr/>
          <p:nvPr/>
        </p:nvSpPr>
        <p:spPr bwMode="auto">
          <a:xfrm rot="18949808">
            <a:off x="3940664" y="2993045"/>
            <a:ext cx="1066800" cy="304800"/>
          </a:xfrm>
          <a:prstGeom prst="leftRightArrow">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Arial Narrow"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144000" cy="1143000"/>
          </a:xfrm>
        </p:spPr>
        <p:txBody>
          <a:bodyPr/>
          <a:lstStyle/>
          <a:p>
            <a:r>
              <a:rPr lang="zh-CN" altLang="en-US" dirty="0" smtClean="0"/>
              <a:t>生物</a:t>
            </a:r>
            <a:r>
              <a:rPr lang="en-US" altLang="zh-CN" dirty="0" smtClean="0"/>
              <a:t>: </a:t>
            </a:r>
            <a:r>
              <a:rPr lang="zh-CN" altLang="en-US" dirty="0" smtClean="0"/>
              <a:t>壁虎神经细胞记录与模式分析</a:t>
            </a:r>
            <a:endParaRPr lang="en-US" dirty="0"/>
          </a:p>
        </p:txBody>
      </p:sp>
      <p:sp>
        <p:nvSpPr>
          <p:cNvPr id="3" name="Content Placeholder 2"/>
          <p:cNvSpPr>
            <a:spLocks noGrp="1"/>
          </p:cNvSpPr>
          <p:nvPr>
            <p:ph idx="1"/>
          </p:nvPr>
        </p:nvSpPr>
        <p:spPr>
          <a:xfrm>
            <a:off x="214282" y="1142984"/>
            <a:ext cx="4071966" cy="4357718"/>
          </a:xfrm>
        </p:spPr>
        <p:txBody>
          <a:bodyPr/>
          <a:lstStyle/>
          <a:p>
            <a:r>
              <a:rPr lang="zh-CN" altLang="en-US" sz="2400" dirty="0" smtClean="0"/>
              <a:t>实现对于大壁虎嗅球神经元的活动信息的胞外记录</a:t>
            </a:r>
            <a:endParaRPr lang="en-US" altLang="zh-CN" sz="2400" dirty="0" smtClean="0"/>
          </a:p>
          <a:p>
            <a:pPr lvl="1"/>
            <a:r>
              <a:rPr lang="zh-CN" altLang="en-US" sz="2000" dirty="0" smtClean="0"/>
              <a:t>多电极多通道记录</a:t>
            </a:r>
            <a:endParaRPr lang="en-US" altLang="zh-CN" sz="2000" dirty="0" smtClean="0"/>
          </a:p>
          <a:p>
            <a:pPr lvl="1"/>
            <a:r>
              <a:rPr lang="zh-CN" altLang="en-US" sz="2000" dirty="0" smtClean="0"/>
              <a:t>细胞外记录实验是研究脑功能的必要手段</a:t>
            </a:r>
            <a:endParaRPr lang="en-US" altLang="zh-CN" sz="2000" dirty="0" smtClean="0"/>
          </a:p>
          <a:p>
            <a:pPr lvl="1"/>
            <a:r>
              <a:rPr lang="en-US" altLang="zh-CN" sz="2000" dirty="0" smtClean="0"/>
              <a:t>NI 4472</a:t>
            </a:r>
            <a:r>
              <a:rPr lang="zh-CN" altLang="en-US" sz="2000" dirty="0" smtClean="0"/>
              <a:t>动态数据采集卡</a:t>
            </a:r>
            <a:endParaRPr lang="en-US" altLang="zh-CN" sz="2000" dirty="0" smtClean="0"/>
          </a:p>
          <a:p>
            <a:r>
              <a:rPr lang="zh-CN" altLang="en-US" sz="2400" dirty="0" smtClean="0"/>
              <a:t>神经信号特征及模式分析</a:t>
            </a:r>
            <a:endParaRPr lang="en-US" altLang="zh-CN" sz="2400" dirty="0" smtClean="0"/>
          </a:p>
          <a:p>
            <a:pPr lvl="1"/>
            <a:r>
              <a:rPr lang="en-US" altLang="zh-CN" sz="2000" dirty="0" err="1" smtClean="0"/>
              <a:t>LabVIEW</a:t>
            </a:r>
            <a:r>
              <a:rPr lang="zh-CN" altLang="en-US" sz="2000" dirty="0" smtClean="0"/>
              <a:t>事件架构实现</a:t>
            </a:r>
            <a:endParaRPr lang="en-US" altLang="zh-CN" sz="2000" dirty="0" smtClean="0"/>
          </a:p>
          <a:p>
            <a:pPr lvl="1"/>
            <a:r>
              <a:rPr lang="zh-CN" altLang="en-US" sz="2000" dirty="0" smtClean="0"/>
              <a:t>十多种不同的分析方法</a:t>
            </a:r>
            <a:endParaRPr lang="en-US" altLang="zh-CN" sz="2000" dirty="0" smtClean="0"/>
          </a:p>
          <a:p>
            <a:pPr lvl="2"/>
            <a:r>
              <a:rPr lang="zh-CN" altLang="en-US" sz="1600" dirty="0" smtClean="0"/>
              <a:t>散点图，簇节律分析，相关性分析，彭加莱图等等</a:t>
            </a:r>
            <a:endParaRPr lang="en-US" sz="1600" dirty="0"/>
          </a:p>
        </p:txBody>
      </p:sp>
      <p:pic>
        <p:nvPicPr>
          <p:cNvPr id="343042" name="Picture 2"/>
          <p:cNvPicPr>
            <a:picLocks noChangeAspect="1" noChangeArrowheads="1"/>
          </p:cNvPicPr>
          <p:nvPr/>
        </p:nvPicPr>
        <p:blipFill>
          <a:blip r:embed="rId3" cstate="email"/>
          <a:srcRect/>
          <a:stretch>
            <a:fillRect/>
          </a:stretch>
        </p:blipFill>
        <p:spPr bwMode="auto">
          <a:xfrm>
            <a:off x="4257701" y="1239818"/>
            <a:ext cx="4672017" cy="2722582"/>
          </a:xfrm>
          <a:prstGeom prst="rect">
            <a:avLst/>
          </a:prstGeom>
          <a:ln>
            <a:solidFill>
              <a:schemeClr val="tx1"/>
            </a:solidFill>
          </a:ln>
          <a:effectLst>
            <a:outerShdw blurRad="292100" dist="139700" dir="2700000" algn="tl" rotWithShape="0">
              <a:srgbClr val="333333">
                <a:alpha val="65000"/>
              </a:srgbClr>
            </a:outerShdw>
          </a:effectLst>
        </p:spPr>
      </p:pic>
      <p:grpSp>
        <p:nvGrpSpPr>
          <p:cNvPr id="4" name="Group 32"/>
          <p:cNvGrpSpPr/>
          <p:nvPr/>
        </p:nvGrpSpPr>
        <p:grpSpPr>
          <a:xfrm>
            <a:off x="5278710" y="5429264"/>
            <a:ext cx="3793884" cy="642942"/>
            <a:chOff x="2547923" y="4929198"/>
            <a:chExt cx="5058556" cy="785818"/>
          </a:xfrm>
        </p:grpSpPr>
        <p:sp>
          <p:nvSpPr>
            <p:cNvPr id="5" name="Rectangle 4"/>
            <p:cNvSpPr/>
            <p:nvPr/>
          </p:nvSpPr>
          <p:spPr bwMode="auto">
            <a:xfrm>
              <a:off x="2547923" y="4929198"/>
              <a:ext cx="711806" cy="2857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Times" pitchFamily="18" charset="0"/>
                </a:rPr>
                <a:t>微电极</a:t>
              </a:r>
              <a:endParaRPr kumimoji="0" lang="en-US" sz="900" b="0" i="0" u="none" strike="noStrike" cap="none" normalizeH="0" baseline="0" dirty="0" smtClean="0">
                <a:ln>
                  <a:noFill/>
                </a:ln>
                <a:solidFill>
                  <a:schemeClr val="tx1"/>
                </a:solidFill>
                <a:effectLst/>
                <a:latin typeface="Times" pitchFamily="18" charset="0"/>
              </a:endParaRPr>
            </a:p>
          </p:txBody>
        </p:sp>
        <p:sp>
          <p:nvSpPr>
            <p:cNvPr id="7" name="Rectangle 6"/>
            <p:cNvSpPr/>
            <p:nvPr/>
          </p:nvSpPr>
          <p:spPr bwMode="auto">
            <a:xfrm>
              <a:off x="3500428" y="4929198"/>
              <a:ext cx="1031520" cy="2857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Times" pitchFamily="18" charset="0"/>
                </a:rPr>
                <a:t>前置放大器</a:t>
              </a:r>
              <a:endParaRPr kumimoji="0" lang="en-US" sz="900" b="0" i="0" u="none" strike="noStrike" cap="none" normalizeH="0" baseline="0" dirty="0" smtClean="0">
                <a:ln>
                  <a:noFill/>
                </a:ln>
                <a:solidFill>
                  <a:schemeClr val="tx1"/>
                </a:solidFill>
                <a:effectLst/>
                <a:latin typeface="Times" pitchFamily="18" charset="0"/>
              </a:endParaRPr>
            </a:p>
          </p:txBody>
        </p:sp>
        <p:sp>
          <p:nvSpPr>
            <p:cNvPr id="8" name="Rectangle 7"/>
            <p:cNvSpPr/>
            <p:nvPr/>
          </p:nvSpPr>
          <p:spPr bwMode="auto">
            <a:xfrm>
              <a:off x="4714874" y="4929198"/>
              <a:ext cx="877257" cy="2857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Times" pitchFamily="18" charset="0"/>
                </a:rPr>
                <a:t>主放大器</a:t>
              </a:r>
              <a:endParaRPr kumimoji="0" lang="en-US" sz="900" b="0" i="0" u="none" strike="noStrike" cap="none" normalizeH="0" baseline="0" dirty="0" smtClean="0">
                <a:ln>
                  <a:noFill/>
                </a:ln>
                <a:solidFill>
                  <a:schemeClr val="tx1"/>
                </a:solidFill>
                <a:effectLst/>
                <a:latin typeface="Times" pitchFamily="18" charset="0"/>
              </a:endParaRPr>
            </a:p>
          </p:txBody>
        </p:sp>
        <p:sp>
          <p:nvSpPr>
            <p:cNvPr id="9" name="Rectangle 8"/>
            <p:cNvSpPr/>
            <p:nvPr/>
          </p:nvSpPr>
          <p:spPr bwMode="auto">
            <a:xfrm>
              <a:off x="4788364" y="5429264"/>
              <a:ext cx="1188612" cy="2857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Times" pitchFamily="18" charset="0"/>
                </a:rPr>
                <a:t>刺激标记信号</a:t>
              </a:r>
              <a:endParaRPr kumimoji="0" lang="en-US" sz="900" b="0" i="0" u="none" strike="noStrike" cap="none" normalizeH="0" baseline="0" dirty="0" smtClean="0">
                <a:ln>
                  <a:noFill/>
                </a:ln>
                <a:solidFill>
                  <a:schemeClr val="tx1"/>
                </a:solidFill>
                <a:effectLst/>
                <a:latin typeface="Times" pitchFamily="18" charset="0"/>
              </a:endParaRPr>
            </a:p>
          </p:txBody>
        </p:sp>
        <p:sp>
          <p:nvSpPr>
            <p:cNvPr id="10" name="Rectangle 9"/>
            <p:cNvSpPr/>
            <p:nvPr/>
          </p:nvSpPr>
          <p:spPr bwMode="auto">
            <a:xfrm>
              <a:off x="5786447" y="4929198"/>
              <a:ext cx="865866" cy="2857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Times" pitchFamily="18" charset="0"/>
                </a:rPr>
                <a:t>数据采集</a:t>
              </a:r>
              <a:endParaRPr kumimoji="0" lang="en-US" sz="900" b="0" i="0" u="none" strike="noStrike" cap="none" normalizeH="0" baseline="0" dirty="0" smtClean="0">
                <a:ln>
                  <a:noFill/>
                </a:ln>
                <a:solidFill>
                  <a:schemeClr val="tx1"/>
                </a:solidFill>
                <a:effectLst/>
                <a:latin typeface="Times" pitchFamily="18" charset="0"/>
              </a:endParaRPr>
            </a:p>
          </p:txBody>
        </p:sp>
        <p:cxnSp>
          <p:nvCxnSpPr>
            <p:cNvPr id="12" name="Straight Arrow Connector 11"/>
            <p:cNvCxnSpPr>
              <a:stCxn id="5" idx="3"/>
              <a:endCxn id="7" idx="1"/>
            </p:cNvCxnSpPr>
            <p:nvPr/>
          </p:nvCxnSpPr>
          <p:spPr bwMode="auto">
            <a:xfrm>
              <a:off x="3259729" y="5072075"/>
              <a:ext cx="240699" cy="19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stCxn id="7" idx="3"/>
              <a:endCxn id="8" idx="1"/>
            </p:cNvCxnSpPr>
            <p:nvPr/>
          </p:nvCxnSpPr>
          <p:spPr bwMode="auto">
            <a:xfrm>
              <a:off x="4531949" y="5072075"/>
              <a:ext cx="182926" cy="19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8" idx="3"/>
            </p:cNvCxnSpPr>
            <p:nvPr/>
          </p:nvCxnSpPr>
          <p:spPr bwMode="auto">
            <a:xfrm>
              <a:off x="5592131" y="5072075"/>
              <a:ext cx="19431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Rectangle 27"/>
            <p:cNvSpPr/>
            <p:nvPr/>
          </p:nvSpPr>
          <p:spPr bwMode="auto">
            <a:xfrm>
              <a:off x="6858055" y="4929198"/>
              <a:ext cx="748424" cy="2857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Times" pitchFamily="18" charset="0"/>
                </a:rPr>
                <a:t>计算机</a:t>
              </a:r>
              <a:endParaRPr kumimoji="0" lang="en-US" sz="900" b="0" i="0" u="none" strike="noStrike" cap="none" normalizeH="0" baseline="0" dirty="0" smtClean="0">
                <a:ln>
                  <a:noFill/>
                </a:ln>
                <a:solidFill>
                  <a:schemeClr val="tx1"/>
                </a:solidFill>
                <a:effectLst/>
                <a:latin typeface="Times" pitchFamily="18" charset="0"/>
              </a:endParaRPr>
            </a:p>
          </p:txBody>
        </p:sp>
        <p:cxnSp>
          <p:nvCxnSpPr>
            <p:cNvPr id="30" name="Straight Arrow Connector 29"/>
            <p:cNvCxnSpPr>
              <a:stCxn id="10" idx="3"/>
              <a:endCxn id="28" idx="1"/>
            </p:cNvCxnSpPr>
            <p:nvPr/>
          </p:nvCxnSpPr>
          <p:spPr bwMode="auto">
            <a:xfrm>
              <a:off x="6652315" y="5072075"/>
              <a:ext cx="205740" cy="19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34" name="Picture 4" descr="interface1"/>
          <p:cNvPicPr>
            <a:picLocks noChangeAspect="1" noChangeArrowheads="1"/>
          </p:cNvPicPr>
          <p:nvPr/>
        </p:nvPicPr>
        <p:blipFill>
          <a:blip r:embed="rId4" cstate="email"/>
          <a:srcRect/>
          <a:stretch>
            <a:fillRect/>
          </a:stretch>
        </p:blipFill>
        <p:spPr bwMode="auto">
          <a:xfrm>
            <a:off x="6286512" y="3143248"/>
            <a:ext cx="2857488" cy="2009171"/>
          </a:xfrm>
          <a:prstGeom prst="rect">
            <a:avLst/>
          </a:prstGeom>
          <a:ln>
            <a:solidFill>
              <a:schemeClr val="tx1"/>
            </a:solidFill>
          </a:ln>
          <a:effectLst>
            <a:outerShdw blurRad="190500" algn="tl" rotWithShape="0">
              <a:srgbClr val="000000">
                <a:alpha val="70000"/>
              </a:srgbClr>
            </a:outerShdw>
          </a:effectLst>
        </p:spPr>
      </p:pic>
      <p:pic>
        <p:nvPicPr>
          <p:cNvPr id="343044" name="Picture 4"/>
          <p:cNvPicPr>
            <a:picLocks noChangeAspect="1" noChangeArrowheads="1"/>
          </p:cNvPicPr>
          <p:nvPr/>
        </p:nvPicPr>
        <p:blipFill>
          <a:blip r:embed="rId5" cstate="email"/>
          <a:srcRect/>
          <a:stretch>
            <a:fillRect/>
          </a:stretch>
        </p:blipFill>
        <p:spPr bwMode="auto">
          <a:xfrm>
            <a:off x="5143504" y="3500438"/>
            <a:ext cx="2285991" cy="1676394"/>
          </a:xfrm>
          <a:prstGeom prst="rect">
            <a:avLst/>
          </a:prstGeom>
          <a:ln>
            <a:solidFill>
              <a:schemeClr val="tx1"/>
            </a:solidFill>
          </a:ln>
          <a:effectLst>
            <a:outerShdw blurRad="190500" algn="tl" rotWithShape="0">
              <a:srgbClr val="000000">
                <a:alpha val="70000"/>
              </a:srgbClr>
            </a:outerShdw>
          </a:effectLst>
        </p:spPr>
      </p:pic>
      <p:cxnSp>
        <p:nvCxnSpPr>
          <p:cNvPr id="51" name="Shape 50"/>
          <p:cNvCxnSpPr>
            <a:stCxn id="9" idx="3"/>
            <a:endCxn id="10" idx="2"/>
          </p:cNvCxnSpPr>
          <p:nvPr/>
        </p:nvCxnSpPr>
        <p:spPr bwMode="auto">
          <a:xfrm flipV="1">
            <a:off x="7850477" y="5663061"/>
            <a:ext cx="181802" cy="292247"/>
          </a:xfrm>
          <a:prstGeom prst="bentConnector2">
            <a:avLst/>
          </a:prstGeom>
          <a:solidFill>
            <a:schemeClr val="accent1"/>
          </a:solidFill>
          <a:ln w="9525" cap="flat" cmpd="sng" algn="ctr">
            <a:solidFill>
              <a:schemeClr val="tx1"/>
            </a:solidFill>
            <a:prstDash val="solid"/>
            <a:round/>
            <a:headEnd type="none" w="med" len="med"/>
            <a:tailEnd type="arrow"/>
          </a:ln>
          <a:effectLst/>
        </p:spPr>
      </p:cxnSp>
      <p:pic>
        <p:nvPicPr>
          <p:cNvPr id="343047" name="Picture 7"/>
          <p:cNvPicPr>
            <a:picLocks noChangeAspect="1" noChangeArrowheads="1"/>
          </p:cNvPicPr>
          <p:nvPr/>
        </p:nvPicPr>
        <p:blipFill>
          <a:blip r:embed="rId6" cstate="email"/>
          <a:srcRect/>
          <a:stretch>
            <a:fillRect/>
          </a:stretch>
        </p:blipFill>
        <p:spPr bwMode="auto">
          <a:xfrm>
            <a:off x="0" y="5671953"/>
            <a:ext cx="5072066" cy="47169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95288" y="188913"/>
            <a:ext cx="7772400" cy="1143000"/>
          </a:xfrm>
        </p:spPr>
        <p:txBody>
          <a:bodyPr/>
          <a:lstStyle/>
          <a:p>
            <a:pPr eaLnBrk="1" hangingPunct="1"/>
            <a:r>
              <a:rPr lang="zh-CN" altLang="en-US" dirty="0" smtClean="0"/>
              <a:t>生物信号处理的其他应用</a:t>
            </a:r>
          </a:p>
        </p:txBody>
      </p:sp>
      <p:sp>
        <p:nvSpPr>
          <p:cNvPr id="35843" name="Rectangle 3"/>
          <p:cNvSpPr>
            <a:spLocks noGrp="1" noChangeArrowheads="1"/>
          </p:cNvSpPr>
          <p:nvPr>
            <p:ph idx="4294967295"/>
          </p:nvPr>
        </p:nvSpPr>
        <p:spPr>
          <a:xfrm>
            <a:off x="457200" y="1143000"/>
            <a:ext cx="4749800" cy="849312"/>
          </a:xfrm>
        </p:spPr>
        <p:txBody>
          <a:bodyPr/>
          <a:lstStyle/>
          <a:p>
            <a:pPr eaLnBrk="1" hangingPunct="1"/>
            <a:r>
              <a:rPr lang="zh-CN" altLang="en-US" dirty="0" smtClean="0"/>
              <a:t>深海中虎鲸的声音</a:t>
            </a:r>
            <a:r>
              <a:rPr lang="en-US" altLang="zh-CN" dirty="0" smtClean="0"/>
              <a:t>…</a:t>
            </a:r>
          </a:p>
        </p:txBody>
      </p:sp>
      <p:pic>
        <p:nvPicPr>
          <p:cNvPr id="35844" name="Picture 4"/>
          <p:cNvPicPr>
            <a:picLocks noChangeAspect="1" noChangeArrowheads="1"/>
          </p:cNvPicPr>
          <p:nvPr/>
        </p:nvPicPr>
        <p:blipFill>
          <a:blip r:embed="rId3" cstate="print"/>
          <a:srcRect/>
          <a:stretch>
            <a:fillRect/>
          </a:stretch>
        </p:blipFill>
        <p:spPr bwMode="auto">
          <a:xfrm>
            <a:off x="1074738" y="2082800"/>
            <a:ext cx="2592387" cy="2128838"/>
          </a:xfrm>
          <a:prstGeom prst="rect">
            <a:avLst/>
          </a:prstGeom>
          <a:noFill/>
          <a:ln w="9525">
            <a:noFill/>
            <a:miter lim="800000"/>
            <a:headEnd/>
            <a:tailEnd/>
          </a:ln>
        </p:spPr>
      </p:pic>
      <p:pic>
        <p:nvPicPr>
          <p:cNvPr id="35845" name="Picture 5"/>
          <p:cNvPicPr>
            <a:picLocks noChangeAspect="1" noChangeArrowheads="1"/>
          </p:cNvPicPr>
          <p:nvPr/>
        </p:nvPicPr>
        <p:blipFill>
          <a:blip r:embed="rId4" cstate="print"/>
          <a:srcRect/>
          <a:stretch>
            <a:fillRect/>
          </a:stretch>
        </p:blipFill>
        <p:spPr bwMode="auto">
          <a:xfrm>
            <a:off x="5940425" y="1619250"/>
            <a:ext cx="2519363" cy="2114550"/>
          </a:xfrm>
          <a:prstGeom prst="rect">
            <a:avLst/>
          </a:prstGeom>
          <a:noFill/>
          <a:ln w="9525">
            <a:noFill/>
            <a:miter lim="800000"/>
            <a:headEnd/>
            <a:tailEnd/>
          </a:ln>
        </p:spPr>
      </p:pic>
      <p:pic>
        <p:nvPicPr>
          <p:cNvPr id="35846" name="Picture 6"/>
          <p:cNvPicPr>
            <a:picLocks noChangeAspect="1" noChangeArrowheads="1"/>
          </p:cNvPicPr>
          <p:nvPr/>
        </p:nvPicPr>
        <p:blipFill>
          <a:blip r:embed="rId5" cstate="print"/>
          <a:srcRect/>
          <a:stretch>
            <a:fillRect/>
          </a:stretch>
        </p:blipFill>
        <p:spPr bwMode="auto">
          <a:xfrm>
            <a:off x="5981700" y="3978275"/>
            <a:ext cx="2447925" cy="2041525"/>
          </a:xfrm>
          <a:prstGeom prst="rect">
            <a:avLst/>
          </a:prstGeom>
          <a:noFill/>
          <a:ln w="9525">
            <a:noFill/>
            <a:miter lim="800000"/>
            <a:headEnd/>
            <a:tailEnd/>
          </a:ln>
        </p:spPr>
      </p:pic>
      <p:sp>
        <p:nvSpPr>
          <p:cNvPr id="35847" name="AutoShape 7"/>
          <p:cNvSpPr>
            <a:spLocks noChangeArrowheads="1"/>
          </p:cNvSpPr>
          <p:nvPr/>
        </p:nvSpPr>
        <p:spPr bwMode="auto">
          <a:xfrm rot="-951243">
            <a:off x="4097338" y="2714625"/>
            <a:ext cx="1223962" cy="358775"/>
          </a:xfrm>
          <a:custGeom>
            <a:avLst/>
            <a:gdLst>
              <a:gd name="T0" fmla="*/ 2147483647 w 21600"/>
              <a:gd name="T1" fmla="*/ 0 h 21600"/>
              <a:gd name="T2" fmla="*/ 0 w 21600"/>
              <a:gd name="T3" fmla="*/ 822050230 h 21600"/>
              <a:gd name="T4" fmla="*/ 2147483647 w 21600"/>
              <a:gd name="T5" fmla="*/ 1644096207 h 21600"/>
              <a:gd name="T6" fmla="*/ 2147483647 w 21600"/>
              <a:gd name="T7" fmla="*/ 8220502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CN" altLang="en-US">
              <a:solidFill>
                <a:schemeClr val="lt1"/>
              </a:solidFill>
            </a:endParaRPr>
          </a:p>
        </p:txBody>
      </p:sp>
      <p:sp>
        <p:nvSpPr>
          <p:cNvPr id="35848" name="AutoShape 8"/>
          <p:cNvSpPr>
            <a:spLocks noChangeArrowheads="1"/>
          </p:cNvSpPr>
          <p:nvPr/>
        </p:nvSpPr>
        <p:spPr bwMode="auto">
          <a:xfrm rot="1176218">
            <a:off x="4097338" y="4000500"/>
            <a:ext cx="1223962" cy="358775"/>
          </a:xfrm>
          <a:custGeom>
            <a:avLst/>
            <a:gdLst>
              <a:gd name="T0" fmla="*/ 2147483647 w 21600"/>
              <a:gd name="T1" fmla="*/ 0 h 21600"/>
              <a:gd name="T2" fmla="*/ 0 w 21600"/>
              <a:gd name="T3" fmla="*/ 822050230 h 21600"/>
              <a:gd name="T4" fmla="*/ 2147483647 w 21600"/>
              <a:gd name="T5" fmla="*/ 1644096207 h 21600"/>
              <a:gd name="T6" fmla="*/ 2147483647 w 21600"/>
              <a:gd name="T7" fmla="*/ 8220502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CN" altLang="en-US">
              <a:solidFill>
                <a:schemeClr val="lt1"/>
              </a:solidFill>
            </a:endParaRPr>
          </a:p>
        </p:txBody>
      </p:sp>
      <p:sp>
        <p:nvSpPr>
          <p:cNvPr id="35849" name="AutoShape 9">
            <a:hlinkClick r:id="" action="ppaction://noaction" highlightClick="1">
              <a:snd r:embed="rId6" name="All sounds.wav"/>
            </a:hlinkClick>
          </p:cNvPr>
          <p:cNvSpPr>
            <a:spLocks noChangeArrowheads="1"/>
          </p:cNvSpPr>
          <p:nvPr/>
        </p:nvSpPr>
        <p:spPr bwMode="auto">
          <a:xfrm>
            <a:off x="714375" y="3810000"/>
            <a:ext cx="381000" cy="304800"/>
          </a:xfrm>
          <a:prstGeom prst="actionButtonSou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CN" altLang="en-US"/>
          </a:p>
        </p:txBody>
      </p:sp>
      <p:sp>
        <p:nvSpPr>
          <p:cNvPr id="35850" name="AutoShape 10">
            <a:hlinkClick r:id="" action="ppaction://noaction" highlightClick="1">
              <a:snd r:embed="rId7" name="whale 1.wav"/>
            </a:hlinkClick>
          </p:cNvPr>
          <p:cNvSpPr>
            <a:spLocks noChangeArrowheads="1"/>
          </p:cNvSpPr>
          <p:nvPr/>
        </p:nvSpPr>
        <p:spPr bwMode="auto">
          <a:xfrm>
            <a:off x="5500688" y="3124200"/>
            <a:ext cx="381000" cy="304800"/>
          </a:xfrm>
          <a:prstGeom prst="actionButtonSou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CN" altLang="en-US">
              <a:solidFill>
                <a:schemeClr val="lt1"/>
              </a:solidFill>
            </a:endParaRPr>
          </a:p>
        </p:txBody>
      </p:sp>
      <p:sp>
        <p:nvSpPr>
          <p:cNvPr id="35851" name="AutoShape 11">
            <a:hlinkClick r:id="" action="ppaction://noaction" highlightClick="1">
              <a:snd r:embed="rId8" name="whale 2.wav"/>
            </a:hlinkClick>
          </p:cNvPr>
          <p:cNvSpPr>
            <a:spLocks noChangeArrowheads="1"/>
          </p:cNvSpPr>
          <p:nvPr/>
        </p:nvSpPr>
        <p:spPr bwMode="auto">
          <a:xfrm>
            <a:off x="5549900" y="5491163"/>
            <a:ext cx="381000" cy="304800"/>
          </a:xfrm>
          <a:prstGeom prst="actionButtonSou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CN" altLang="en-US">
              <a:solidFill>
                <a:schemeClr val="lt1"/>
              </a:solidFill>
            </a:endParaRPr>
          </a:p>
        </p:txBody>
      </p:sp>
      <p:pic>
        <p:nvPicPr>
          <p:cNvPr id="35852" name="Picture 12" descr="orca"/>
          <p:cNvPicPr>
            <a:picLocks noChangeAspect="1" noChangeArrowheads="1"/>
          </p:cNvPicPr>
          <p:nvPr/>
        </p:nvPicPr>
        <p:blipFill>
          <a:blip r:embed="rId9" cstate="print"/>
          <a:srcRect/>
          <a:stretch>
            <a:fillRect/>
          </a:stretch>
        </p:blipFill>
        <p:spPr bwMode="auto">
          <a:xfrm>
            <a:off x="2405063" y="4170363"/>
            <a:ext cx="1309687" cy="1728787"/>
          </a:xfrm>
          <a:prstGeom prst="rect">
            <a:avLst/>
          </a:prstGeom>
          <a:noFill/>
          <a:ln w="9525">
            <a:noFill/>
            <a:miter lim="800000"/>
            <a:headEnd/>
            <a:tailEnd/>
          </a:ln>
        </p:spPr>
      </p:pic>
      <p:pic>
        <p:nvPicPr>
          <p:cNvPr id="35853" name="Picture 13" descr="porpoise mirrored"/>
          <p:cNvPicPr>
            <a:picLocks noChangeAspect="1" noChangeArrowheads="1"/>
          </p:cNvPicPr>
          <p:nvPr/>
        </p:nvPicPr>
        <p:blipFill>
          <a:blip r:embed="rId10" cstate="print"/>
          <a:srcRect/>
          <a:stretch>
            <a:fillRect/>
          </a:stretch>
        </p:blipFill>
        <p:spPr bwMode="auto">
          <a:xfrm>
            <a:off x="1020763" y="4170363"/>
            <a:ext cx="1309687" cy="1728787"/>
          </a:xfrm>
          <a:prstGeom prst="rect">
            <a:avLst/>
          </a:prstGeom>
          <a:noFill/>
          <a:ln w="9525">
            <a:noFill/>
            <a:miter lim="800000"/>
            <a:headEnd/>
            <a:tailEnd/>
          </a:ln>
        </p:spPr>
      </p:pic>
      <p:grpSp>
        <p:nvGrpSpPr>
          <p:cNvPr id="2" name="Group 5"/>
          <p:cNvGrpSpPr>
            <a:grpSpLocks/>
          </p:cNvGrpSpPr>
          <p:nvPr/>
        </p:nvGrpSpPr>
        <p:grpSpPr bwMode="auto">
          <a:xfrm>
            <a:off x="7429500" y="357188"/>
            <a:ext cx="1370013" cy="1030287"/>
            <a:chOff x="4604" y="3024"/>
            <a:chExt cx="959" cy="649"/>
          </a:xfrm>
        </p:grpSpPr>
        <p:sp>
          <p:nvSpPr>
            <p:cNvPr id="15" name="Text Box 6"/>
            <p:cNvSpPr txBox="1">
              <a:spLocks noChangeArrowheads="1"/>
            </p:cNvSpPr>
            <p:nvPr/>
          </p:nvSpPr>
          <p:spPr bwMode="auto">
            <a:xfrm>
              <a:off x="4604" y="3385"/>
              <a:ext cx="959" cy="288"/>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zh-CN" altLang="en-US" sz="2400">
                  <a:effectLst>
                    <a:outerShdw blurRad="38100" dist="38100" dir="2700000" algn="tl">
                      <a:srgbClr val="C0C0C0"/>
                    </a:outerShdw>
                  </a:effectLst>
                  <a:latin typeface="Arial" charset="0"/>
                  <a:ea typeface="宋体" pitchFamily="2" charset="-122"/>
                </a:rPr>
                <a:t>演示</a:t>
              </a:r>
            </a:p>
          </p:txBody>
        </p:sp>
        <p:pic>
          <p:nvPicPr>
            <p:cNvPr id="35856" name="Picture 7" descr="ag00154_"/>
            <p:cNvPicPr>
              <a:picLocks noChangeAspect="1" noChangeArrowheads="1" noCrop="1"/>
            </p:cNvPicPr>
            <p:nvPr/>
          </p:nvPicPr>
          <p:blipFill>
            <a:blip r:embed="rId11" cstate="print"/>
            <a:srcRect/>
            <a:stretch>
              <a:fillRect/>
            </a:stretch>
          </p:blipFill>
          <p:spPr bwMode="auto">
            <a:xfrm>
              <a:off x="4765" y="3024"/>
              <a:ext cx="544" cy="35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信号处理演示</a:t>
            </a:r>
            <a:r>
              <a:rPr lang="en-US" altLang="zh-CN" dirty="0" smtClean="0"/>
              <a:t>: ECG</a:t>
            </a:r>
            <a:r>
              <a:rPr lang="zh-CN" altLang="en-US" dirty="0" smtClean="0"/>
              <a:t>信号峰值提取</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1331640" y="1340768"/>
            <a:ext cx="6681410" cy="480869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zh-CN" altLang="en-US" dirty="0" smtClean="0"/>
              <a:t>让信号处理“真实”起来</a:t>
            </a:r>
            <a:endParaRPr lang="en-US" dirty="0"/>
          </a:p>
        </p:txBody>
      </p:sp>
      <p:grpSp>
        <p:nvGrpSpPr>
          <p:cNvPr id="2" name="Group 121"/>
          <p:cNvGrpSpPr/>
          <p:nvPr/>
        </p:nvGrpSpPr>
        <p:grpSpPr>
          <a:xfrm>
            <a:off x="0" y="1714488"/>
            <a:ext cx="8986529" cy="2819400"/>
            <a:chOff x="157471" y="2209800"/>
            <a:chExt cx="8986529" cy="2819400"/>
          </a:xfrm>
        </p:grpSpPr>
        <p:grpSp>
          <p:nvGrpSpPr>
            <p:cNvPr id="3" name="Group 105"/>
            <p:cNvGrpSpPr/>
            <p:nvPr/>
          </p:nvGrpSpPr>
          <p:grpSpPr>
            <a:xfrm>
              <a:off x="157471" y="2819400"/>
              <a:ext cx="8986529" cy="2209800"/>
              <a:chOff x="157471" y="2819400"/>
              <a:chExt cx="8986529" cy="2209800"/>
            </a:xfrm>
          </p:grpSpPr>
          <p:sp>
            <p:nvSpPr>
              <p:cNvPr id="10" name="AutoShape 4"/>
              <p:cNvSpPr>
                <a:spLocks noChangeAspect="1" noChangeArrowheads="1"/>
              </p:cNvSpPr>
              <p:nvPr/>
            </p:nvSpPr>
            <p:spPr bwMode="auto">
              <a:xfrm rot="20904127" flipV="1">
                <a:off x="2220658" y="3487119"/>
                <a:ext cx="2204985" cy="1089998"/>
              </a:xfrm>
              <a:custGeom>
                <a:avLst/>
                <a:gdLst>
                  <a:gd name="G0" fmla="+- -3913597 0 0"/>
                  <a:gd name="G1" fmla="+- 10816220 0 0"/>
                  <a:gd name="G2" fmla="+- -3913597 0 10816220"/>
                  <a:gd name="G3" fmla="+- 10800 0 0"/>
                  <a:gd name="G4" fmla="+- 0 0 -3913597"/>
                  <a:gd name="T0" fmla="*/ 360 256 1"/>
                  <a:gd name="T1" fmla="*/ 0 256 1"/>
                  <a:gd name="G5" fmla="+- G2 T0 T1"/>
                  <a:gd name="G6" fmla="?: G2 G2 G5"/>
                  <a:gd name="G7" fmla="+- 0 0 G6"/>
                  <a:gd name="G8" fmla="+- 7840 0 0"/>
                  <a:gd name="G9" fmla="+- 0 0 10816220"/>
                  <a:gd name="G10" fmla="+- 7840 0 2700"/>
                  <a:gd name="G11" fmla="cos G10 -3913597"/>
                  <a:gd name="G12" fmla="sin G10 -3913597"/>
                  <a:gd name="G13" fmla="cos 13500 -3913597"/>
                  <a:gd name="G14" fmla="sin 13500 -3913597"/>
                  <a:gd name="G15" fmla="+- G11 10800 0"/>
                  <a:gd name="G16" fmla="+- G12 10800 0"/>
                  <a:gd name="G17" fmla="+- G13 10800 0"/>
                  <a:gd name="G18" fmla="+- G14 10800 0"/>
                  <a:gd name="G19" fmla="*/ 7840 1 2"/>
                  <a:gd name="G20" fmla="+- G19 5400 0"/>
                  <a:gd name="G21" fmla="cos G20 -3913597"/>
                  <a:gd name="G22" fmla="sin G20 -3913597"/>
                  <a:gd name="G23" fmla="+- G21 10800 0"/>
                  <a:gd name="G24" fmla="+- G12 G23 G22"/>
                  <a:gd name="G25" fmla="+- G22 G23 G11"/>
                  <a:gd name="G26" fmla="cos 10800 -3913597"/>
                  <a:gd name="G27" fmla="sin 10800 -3913597"/>
                  <a:gd name="G28" fmla="cos 7840 -3913597"/>
                  <a:gd name="G29" fmla="sin 7840 -3913597"/>
                  <a:gd name="G30" fmla="+- G26 10800 0"/>
                  <a:gd name="G31" fmla="+- G27 10800 0"/>
                  <a:gd name="G32" fmla="+- G28 10800 0"/>
                  <a:gd name="G33" fmla="+- G29 10800 0"/>
                  <a:gd name="G34" fmla="+- G19 5400 0"/>
                  <a:gd name="G35" fmla="cos G34 10816220"/>
                  <a:gd name="G36" fmla="sin G34 10816220"/>
                  <a:gd name="G37" fmla="+/ 10816220 -3913597 2"/>
                  <a:gd name="T2" fmla="*/ 180 256 1"/>
                  <a:gd name="T3" fmla="*/ 0 256 1"/>
                  <a:gd name="G38" fmla="+- G37 T2 T3"/>
                  <a:gd name="G39" fmla="?: G2 G37 G38"/>
                  <a:gd name="G40" fmla="cos 10800 G39"/>
                  <a:gd name="G41" fmla="sin 10800 G39"/>
                  <a:gd name="G42" fmla="cos 7840 G39"/>
                  <a:gd name="G43" fmla="sin 7840 G39"/>
                  <a:gd name="G44" fmla="+- G40 10800 0"/>
                  <a:gd name="G45" fmla="+- G41 10800 0"/>
                  <a:gd name="G46" fmla="+- G42 10800 0"/>
                  <a:gd name="G47" fmla="+- G43 10800 0"/>
                  <a:gd name="G48" fmla="+- G35 10800 0"/>
                  <a:gd name="G49" fmla="+- G36 10800 0"/>
                  <a:gd name="T4" fmla="*/ 4249 w 21600"/>
                  <a:gd name="T5" fmla="*/ 2213 h 21600"/>
                  <a:gd name="T6" fmla="*/ 1795 w 21600"/>
                  <a:gd name="T7" fmla="*/ 13205 h 21600"/>
                  <a:gd name="T8" fmla="*/ 6045 w 21600"/>
                  <a:gd name="T9" fmla="*/ 4566 h 21600"/>
                  <a:gd name="T10" fmla="*/ 17607 w 21600"/>
                  <a:gd name="T11" fmla="*/ -858 h 21600"/>
                  <a:gd name="T12" fmla="*/ 19109 w 21600"/>
                  <a:gd name="T13" fmla="*/ 4859 h 21600"/>
                  <a:gd name="T14" fmla="*/ 13391 w 21600"/>
                  <a:gd name="T15" fmla="*/ 636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753" y="4029"/>
                    </a:moveTo>
                    <a:cubicBezTo>
                      <a:pt x="13553" y="3329"/>
                      <a:pt x="12189" y="2960"/>
                      <a:pt x="10800" y="2960"/>
                    </a:cubicBezTo>
                    <a:cubicBezTo>
                      <a:pt x="6470" y="2960"/>
                      <a:pt x="2960" y="6470"/>
                      <a:pt x="2960" y="10800"/>
                    </a:cubicBezTo>
                    <a:cubicBezTo>
                      <a:pt x="2959" y="11483"/>
                      <a:pt x="3049" y="12163"/>
                      <a:pt x="3225" y="12823"/>
                    </a:cubicBezTo>
                    <a:lnTo>
                      <a:pt x="365" y="13587"/>
                    </a:lnTo>
                    <a:cubicBezTo>
                      <a:pt x="123" y="12678"/>
                      <a:pt x="0" y="11741"/>
                      <a:pt x="0" y="10800"/>
                    </a:cubicBezTo>
                    <a:cubicBezTo>
                      <a:pt x="0" y="4835"/>
                      <a:pt x="4835" y="0"/>
                      <a:pt x="10800" y="0"/>
                    </a:cubicBezTo>
                    <a:cubicBezTo>
                      <a:pt x="12713" y="-1"/>
                      <a:pt x="14593" y="508"/>
                      <a:pt x="16246" y="1473"/>
                    </a:cubicBezTo>
                    <a:lnTo>
                      <a:pt x="17607" y="-858"/>
                    </a:lnTo>
                    <a:lnTo>
                      <a:pt x="19109" y="4859"/>
                    </a:lnTo>
                    <a:lnTo>
                      <a:pt x="13391" y="6361"/>
                    </a:lnTo>
                    <a:lnTo>
                      <a:pt x="14753" y="4029"/>
                    </a:lnTo>
                    <a:close/>
                  </a:path>
                </a:pathLst>
              </a:custGeom>
              <a:gradFill rotWithShape="1">
                <a:gsLst>
                  <a:gs pos="0">
                    <a:srgbClr val="CCECFF"/>
                  </a:gs>
                  <a:gs pos="100000">
                    <a:srgbClr val="3366FF"/>
                  </a:gs>
                </a:gsLst>
                <a:lin ang="0" scaled="1"/>
              </a:gradFill>
              <a:ln w="9525">
                <a:noFill/>
                <a:miter lim="800000"/>
                <a:headEnd/>
                <a:tailEnd/>
              </a:ln>
              <a:effectLst/>
            </p:spPr>
            <p:txBody>
              <a:bodyPr wrap="none" anchor="ctr"/>
              <a:lstStyle/>
              <a:p>
                <a:endParaRPr lang="en-US"/>
              </a:p>
            </p:txBody>
          </p:sp>
          <p:sp>
            <p:nvSpPr>
              <p:cNvPr id="11" name="AutoShape 3"/>
              <p:cNvSpPr>
                <a:spLocks noChangeAspect="1" noChangeArrowheads="1"/>
              </p:cNvSpPr>
              <p:nvPr/>
            </p:nvSpPr>
            <p:spPr bwMode="auto">
              <a:xfrm rot="695873">
                <a:off x="4588799" y="3046143"/>
                <a:ext cx="2374126" cy="1166281"/>
              </a:xfrm>
              <a:custGeom>
                <a:avLst/>
                <a:gdLst>
                  <a:gd name="G0" fmla="+- -3913597 0 0"/>
                  <a:gd name="G1" fmla="+- 10816220 0 0"/>
                  <a:gd name="G2" fmla="+- -3913597 0 10816220"/>
                  <a:gd name="G3" fmla="+- 10800 0 0"/>
                  <a:gd name="G4" fmla="+- 0 0 -3913597"/>
                  <a:gd name="T0" fmla="*/ 360 256 1"/>
                  <a:gd name="T1" fmla="*/ 0 256 1"/>
                  <a:gd name="G5" fmla="+- G2 T0 T1"/>
                  <a:gd name="G6" fmla="?: G2 G2 G5"/>
                  <a:gd name="G7" fmla="+- 0 0 G6"/>
                  <a:gd name="G8" fmla="+- 7840 0 0"/>
                  <a:gd name="G9" fmla="+- 0 0 10816220"/>
                  <a:gd name="G10" fmla="+- 7840 0 2700"/>
                  <a:gd name="G11" fmla="cos G10 -3913597"/>
                  <a:gd name="G12" fmla="sin G10 -3913597"/>
                  <a:gd name="G13" fmla="cos 13500 -3913597"/>
                  <a:gd name="G14" fmla="sin 13500 -3913597"/>
                  <a:gd name="G15" fmla="+- G11 10800 0"/>
                  <a:gd name="G16" fmla="+- G12 10800 0"/>
                  <a:gd name="G17" fmla="+- G13 10800 0"/>
                  <a:gd name="G18" fmla="+- G14 10800 0"/>
                  <a:gd name="G19" fmla="*/ 7840 1 2"/>
                  <a:gd name="G20" fmla="+- G19 5400 0"/>
                  <a:gd name="G21" fmla="cos G20 -3913597"/>
                  <a:gd name="G22" fmla="sin G20 -3913597"/>
                  <a:gd name="G23" fmla="+- G21 10800 0"/>
                  <a:gd name="G24" fmla="+- G12 G23 G22"/>
                  <a:gd name="G25" fmla="+- G22 G23 G11"/>
                  <a:gd name="G26" fmla="cos 10800 -3913597"/>
                  <a:gd name="G27" fmla="sin 10800 -3913597"/>
                  <a:gd name="G28" fmla="cos 7840 -3913597"/>
                  <a:gd name="G29" fmla="sin 7840 -3913597"/>
                  <a:gd name="G30" fmla="+- G26 10800 0"/>
                  <a:gd name="G31" fmla="+- G27 10800 0"/>
                  <a:gd name="G32" fmla="+- G28 10800 0"/>
                  <a:gd name="G33" fmla="+- G29 10800 0"/>
                  <a:gd name="G34" fmla="+- G19 5400 0"/>
                  <a:gd name="G35" fmla="cos G34 10816220"/>
                  <a:gd name="G36" fmla="sin G34 10816220"/>
                  <a:gd name="G37" fmla="+/ 10816220 -3913597 2"/>
                  <a:gd name="T2" fmla="*/ 180 256 1"/>
                  <a:gd name="T3" fmla="*/ 0 256 1"/>
                  <a:gd name="G38" fmla="+- G37 T2 T3"/>
                  <a:gd name="G39" fmla="?: G2 G37 G38"/>
                  <a:gd name="G40" fmla="cos 10800 G39"/>
                  <a:gd name="G41" fmla="sin 10800 G39"/>
                  <a:gd name="G42" fmla="cos 7840 G39"/>
                  <a:gd name="G43" fmla="sin 7840 G39"/>
                  <a:gd name="G44" fmla="+- G40 10800 0"/>
                  <a:gd name="G45" fmla="+- G41 10800 0"/>
                  <a:gd name="G46" fmla="+- G42 10800 0"/>
                  <a:gd name="G47" fmla="+- G43 10800 0"/>
                  <a:gd name="G48" fmla="+- G35 10800 0"/>
                  <a:gd name="G49" fmla="+- G36 10800 0"/>
                  <a:gd name="T4" fmla="*/ 4249 w 21600"/>
                  <a:gd name="T5" fmla="*/ 2213 h 21600"/>
                  <a:gd name="T6" fmla="*/ 1795 w 21600"/>
                  <a:gd name="T7" fmla="*/ 13205 h 21600"/>
                  <a:gd name="T8" fmla="*/ 6045 w 21600"/>
                  <a:gd name="T9" fmla="*/ 4566 h 21600"/>
                  <a:gd name="T10" fmla="*/ 17607 w 21600"/>
                  <a:gd name="T11" fmla="*/ -858 h 21600"/>
                  <a:gd name="T12" fmla="*/ 19109 w 21600"/>
                  <a:gd name="T13" fmla="*/ 4859 h 21600"/>
                  <a:gd name="T14" fmla="*/ 13391 w 21600"/>
                  <a:gd name="T15" fmla="*/ 636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753" y="4029"/>
                    </a:moveTo>
                    <a:cubicBezTo>
                      <a:pt x="13553" y="3329"/>
                      <a:pt x="12189" y="2960"/>
                      <a:pt x="10800" y="2960"/>
                    </a:cubicBezTo>
                    <a:cubicBezTo>
                      <a:pt x="6470" y="2960"/>
                      <a:pt x="2960" y="6470"/>
                      <a:pt x="2960" y="10800"/>
                    </a:cubicBezTo>
                    <a:cubicBezTo>
                      <a:pt x="2959" y="11483"/>
                      <a:pt x="3049" y="12163"/>
                      <a:pt x="3225" y="12823"/>
                    </a:cubicBezTo>
                    <a:lnTo>
                      <a:pt x="365" y="13587"/>
                    </a:lnTo>
                    <a:cubicBezTo>
                      <a:pt x="123" y="12678"/>
                      <a:pt x="0" y="11741"/>
                      <a:pt x="0" y="10800"/>
                    </a:cubicBezTo>
                    <a:cubicBezTo>
                      <a:pt x="0" y="4835"/>
                      <a:pt x="4835" y="0"/>
                      <a:pt x="10800" y="0"/>
                    </a:cubicBezTo>
                    <a:cubicBezTo>
                      <a:pt x="12713" y="-1"/>
                      <a:pt x="14593" y="508"/>
                      <a:pt x="16246" y="1473"/>
                    </a:cubicBezTo>
                    <a:lnTo>
                      <a:pt x="17607" y="-858"/>
                    </a:lnTo>
                    <a:lnTo>
                      <a:pt x="19109" y="4859"/>
                    </a:lnTo>
                    <a:lnTo>
                      <a:pt x="13391" y="6361"/>
                    </a:lnTo>
                    <a:lnTo>
                      <a:pt x="14753" y="4029"/>
                    </a:lnTo>
                    <a:close/>
                  </a:path>
                </a:pathLst>
              </a:custGeom>
              <a:gradFill rotWithShape="1">
                <a:gsLst>
                  <a:gs pos="0">
                    <a:srgbClr val="CCECFF"/>
                  </a:gs>
                  <a:gs pos="100000">
                    <a:srgbClr val="3366FF"/>
                  </a:gs>
                </a:gsLst>
                <a:lin ang="0" scaled="1"/>
              </a:gradFill>
              <a:ln w="9525">
                <a:noFill/>
                <a:miter lim="800000"/>
                <a:headEnd/>
                <a:tailEnd/>
              </a:ln>
              <a:effectLst/>
            </p:spPr>
            <p:txBody>
              <a:bodyPr wrap="none" anchor="ctr"/>
              <a:lstStyle/>
              <a:p>
                <a:endParaRPr lang="en-US"/>
              </a:p>
            </p:txBody>
          </p:sp>
          <p:pic>
            <p:nvPicPr>
              <p:cNvPr id="12" name="Picture 11"/>
              <p:cNvPicPr>
                <a:picLocks noChangeAspect="1" noChangeArrowheads="1"/>
              </p:cNvPicPr>
              <p:nvPr/>
            </p:nvPicPr>
            <p:blipFill>
              <a:blip r:embed="rId3" cstate="screen"/>
              <a:srcRect/>
              <a:stretch>
                <a:fillRect/>
              </a:stretch>
            </p:blipFill>
            <p:spPr bwMode="auto">
              <a:xfrm>
                <a:off x="4648200" y="3428999"/>
                <a:ext cx="1143000" cy="846045"/>
              </a:xfrm>
              <a:prstGeom prst="rect">
                <a:avLst/>
              </a:prstGeom>
              <a:noFill/>
              <a:ln w="9525">
                <a:noFill/>
                <a:miter lim="800000"/>
                <a:headEnd/>
                <a:tailEnd/>
              </a:ln>
              <a:effectLst/>
            </p:spPr>
          </p:pic>
          <p:pic>
            <p:nvPicPr>
              <p:cNvPr id="13" name="Picture 12" descr="IN00694_[1]"/>
              <p:cNvPicPr>
                <a:picLocks noChangeAspect="1" noChangeArrowheads="1"/>
              </p:cNvPicPr>
              <p:nvPr/>
            </p:nvPicPr>
            <p:blipFill>
              <a:blip r:embed="rId4" cstate="print"/>
              <a:srcRect/>
              <a:stretch>
                <a:fillRect/>
              </a:stretch>
            </p:blipFill>
            <p:spPr bwMode="auto">
              <a:xfrm>
                <a:off x="914401" y="3276600"/>
                <a:ext cx="915987" cy="735012"/>
              </a:xfrm>
              <a:prstGeom prst="rect">
                <a:avLst/>
              </a:prstGeom>
              <a:noFill/>
            </p:spPr>
          </p:pic>
          <p:pic>
            <p:nvPicPr>
              <p:cNvPr id="14" name="Picture 93" descr="HH00988_[1]"/>
              <p:cNvPicPr>
                <a:picLocks noChangeAspect="1" noChangeArrowheads="1"/>
              </p:cNvPicPr>
              <p:nvPr/>
            </p:nvPicPr>
            <p:blipFill>
              <a:blip r:embed="rId5" cstate="print"/>
              <a:srcRect/>
              <a:stretch>
                <a:fillRect/>
              </a:stretch>
            </p:blipFill>
            <p:spPr bwMode="auto">
              <a:xfrm>
                <a:off x="838201" y="4103687"/>
                <a:ext cx="1082675" cy="544513"/>
              </a:xfrm>
              <a:prstGeom prst="rect">
                <a:avLst/>
              </a:prstGeom>
              <a:noFill/>
            </p:spPr>
          </p:pic>
          <p:pic>
            <p:nvPicPr>
              <p:cNvPr id="15" name="Picture 14" descr="PCI-4472"/>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2743200" y="3352800"/>
                <a:ext cx="689547" cy="685800"/>
              </a:xfrm>
              <a:prstGeom prst="rect">
                <a:avLst/>
              </a:prstGeom>
              <a:noFill/>
              <a:ln w="9525">
                <a:noFill/>
                <a:miter lim="800000"/>
                <a:headEnd/>
                <a:tailEnd/>
              </a:ln>
              <a:effectLst/>
            </p:spPr>
          </p:pic>
          <p:graphicFrame>
            <p:nvGraphicFramePr>
              <p:cNvPr id="16" name="Object 6"/>
              <p:cNvGraphicFramePr>
                <a:graphicFrameLocks noChangeAspect="1"/>
              </p:cNvGraphicFramePr>
              <p:nvPr/>
            </p:nvGraphicFramePr>
            <p:xfrm>
              <a:off x="5410201" y="3962400"/>
              <a:ext cx="1174750" cy="762000"/>
            </p:xfrm>
            <a:graphic>
              <a:graphicData uri="http://schemas.openxmlformats.org/presentationml/2006/ole">
                <p:oleObj spid="_x0000_s3074" name="Bitmap Image" r:id="rId7" imgW="2010056" imgH="1276190" progId="PBrush">
                  <p:embed/>
                </p:oleObj>
              </a:graphicData>
            </a:graphic>
          </p:graphicFrame>
          <p:pic>
            <p:nvPicPr>
              <p:cNvPr id="17" name="Picture 103" descr="j0198980[1]"/>
              <p:cNvPicPr>
                <a:picLocks noChangeAspect="1" noChangeArrowheads="1"/>
              </p:cNvPicPr>
              <p:nvPr/>
            </p:nvPicPr>
            <p:blipFill>
              <a:blip r:embed="rId8" cstate="print"/>
              <a:srcRect/>
              <a:stretch>
                <a:fillRect/>
              </a:stretch>
            </p:blipFill>
            <p:spPr bwMode="auto">
              <a:xfrm rot="3993442">
                <a:off x="41583" y="3570489"/>
                <a:ext cx="938215" cy="706440"/>
              </a:xfrm>
              <a:prstGeom prst="rect">
                <a:avLst/>
              </a:prstGeom>
              <a:noFill/>
            </p:spPr>
          </p:pic>
          <p:pic>
            <p:nvPicPr>
              <p:cNvPr id="18" name="Picture 5" descr="480943?role=preview"/>
              <p:cNvPicPr>
                <a:picLocks noChangeAspect="1" noChangeArrowheads="1"/>
              </p:cNvPicPr>
              <p:nvPr/>
            </p:nvPicPr>
            <p:blipFill>
              <a:blip r:embed="rId9" cstate="screen"/>
              <a:srcRect/>
              <a:stretch>
                <a:fillRect/>
              </a:stretch>
            </p:blipFill>
            <p:spPr bwMode="auto">
              <a:xfrm>
                <a:off x="7360962" y="2819400"/>
                <a:ext cx="1783038" cy="1311004"/>
              </a:xfrm>
              <a:prstGeom prst="rect">
                <a:avLst/>
              </a:prstGeom>
              <a:noFill/>
              <a:ln w="9525">
                <a:noFill/>
                <a:miter lim="800000"/>
                <a:headEnd/>
                <a:tailEnd/>
              </a:ln>
            </p:spPr>
          </p:pic>
          <p:pic>
            <p:nvPicPr>
              <p:cNvPr id="19" name="Picture 6" descr="366088?role=preview"/>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6781800" y="3581400"/>
                <a:ext cx="1582148" cy="1163638"/>
              </a:xfrm>
              <a:prstGeom prst="rect">
                <a:avLst/>
              </a:prstGeom>
              <a:noFill/>
              <a:ln w="9525">
                <a:noFill/>
                <a:miter lim="800000"/>
                <a:headEnd/>
                <a:tailEnd/>
              </a:ln>
            </p:spPr>
          </p:pic>
          <p:pic>
            <p:nvPicPr>
              <p:cNvPr id="20" name="Picture 2" descr="http://quark.natinst.com:9000/qwaf/rootserver/assets/284119?role=preview"/>
              <p:cNvPicPr>
                <a:picLocks noChangeAspect="1" noChangeArrowheads="1"/>
              </p:cNvPicPr>
              <p:nvPr/>
            </p:nvPicPr>
            <p:blipFill>
              <a:blip r:embed="rId11" cstate="print">
                <a:clrChange>
                  <a:clrFrom>
                    <a:srgbClr val="FFFFFF"/>
                  </a:clrFrom>
                  <a:clrTo>
                    <a:srgbClr val="FFFFFF">
                      <a:alpha val="0"/>
                    </a:srgbClr>
                  </a:clrTo>
                </a:clrChange>
              </a:blip>
              <a:stretch>
                <a:fillRect/>
              </a:stretch>
            </p:blipFill>
            <p:spPr bwMode="auto">
              <a:xfrm>
                <a:off x="8077200" y="3810000"/>
                <a:ext cx="862197" cy="1219200"/>
              </a:xfrm>
              <a:prstGeom prst="rect">
                <a:avLst/>
              </a:prstGeom>
              <a:noFill/>
              <a:ln>
                <a:noFill/>
              </a:ln>
            </p:spPr>
          </p:pic>
          <p:pic>
            <p:nvPicPr>
              <p:cNvPr id="21" name="Picture 20" descr="PCI-4472"/>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3048000" y="3505200"/>
                <a:ext cx="689547" cy="685800"/>
              </a:xfrm>
              <a:prstGeom prst="rect">
                <a:avLst/>
              </a:prstGeom>
              <a:noFill/>
              <a:ln w="9525">
                <a:noFill/>
                <a:miter lim="800000"/>
                <a:headEnd/>
                <a:tailEnd/>
              </a:ln>
              <a:effectLst/>
            </p:spPr>
          </p:pic>
        </p:grpSp>
        <p:sp>
          <p:nvSpPr>
            <p:cNvPr id="6" name="Rounded Rectangle 5"/>
            <p:cNvSpPr/>
            <p:nvPr/>
          </p:nvSpPr>
          <p:spPr bwMode="auto">
            <a:xfrm>
              <a:off x="609599" y="2209800"/>
              <a:ext cx="1300472" cy="533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zh-CN" altLang="en-US" sz="2400" b="1" dirty="0" smtClean="0">
                  <a:solidFill>
                    <a:schemeClr val="bg1"/>
                  </a:solidFill>
                  <a:latin typeface="Arial Narrow" pitchFamily="34" charset="0"/>
                </a:rPr>
                <a:t>信号</a:t>
              </a:r>
              <a:endParaRPr lang="en-US" sz="2400" b="1" dirty="0" smtClean="0">
                <a:solidFill>
                  <a:schemeClr val="bg1"/>
                </a:solidFill>
                <a:latin typeface="Arial Narrow" pitchFamily="34" charset="0"/>
              </a:endParaRPr>
            </a:p>
          </p:txBody>
        </p:sp>
        <p:sp>
          <p:nvSpPr>
            <p:cNvPr id="7" name="Rounded Rectangle 6"/>
            <p:cNvSpPr/>
            <p:nvPr/>
          </p:nvSpPr>
          <p:spPr bwMode="auto">
            <a:xfrm>
              <a:off x="2819400" y="2209800"/>
              <a:ext cx="1376671" cy="533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zh-CN" altLang="en-US" sz="2400" b="1" dirty="0" smtClean="0">
                  <a:solidFill>
                    <a:schemeClr val="bg1"/>
                  </a:solidFill>
                  <a:latin typeface="Arial Narrow" pitchFamily="34" charset="0"/>
                </a:rPr>
                <a:t>采集</a:t>
              </a:r>
              <a:endParaRPr lang="en-US" sz="2400" b="1" dirty="0" smtClean="0">
                <a:solidFill>
                  <a:schemeClr val="bg1"/>
                </a:solidFill>
                <a:latin typeface="Arial Narrow" pitchFamily="34" charset="0"/>
              </a:endParaRPr>
            </a:p>
          </p:txBody>
        </p:sp>
        <p:sp>
          <p:nvSpPr>
            <p:cNvPr id="8" name="Rounded Rectangle 7"/>
            <p:cNvSpPr/>
            <p:nvPr/>
          </p:nvSpPr>
          <p:spPr bwMode="auto">
            <a:xfrm>
              <a:off x="5181600" y="2209800"/>
              <a:ext cx="1376671" cy="533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zh-CN" altLang="en-US" sz="2400" b="1" dirty="0" smtClean="0">
                  <a:solidFill>
                    <a:schemeClr val="bg1"/>
                  </a:solidFill>
                  <a:latin typeface="Arial Narrow" pitchFamily="34" charset="0"/>
                </a:rPr>
                <a:t>分析</a:t>
              </a:r>
              <a:endParaRPr lang="en-US" sz="2400" b="1" dirty="0" smtClean="0">
                <a:solidFill>
                  <a:schemeClr val="bg1"/>
                </a:solidFill>
                <a:latin typeface="Arial Narrow" pitchFamily="34" charset="0"/>
              </a:endParaRPr>
            </a:p>
          </p:txBody>
        </p:sp>
        <p:sp>
          <p:nvSpPr>
            <p:cNvPr id="9" name="Rounded Rectangle 8"/>
            <p:cNvSpPr/>
            <p:nvPr/>
          </p:nvSpPr>
          <p:spPr bwMode="auto">
            <a:xfrm>
              <a:off x="7467599" y="2209800"/>
              <a:ext cx="1376672" cy="533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zh-CN" altLang="en-US" sz="2400" b="1" dirty="0" smtClean="0">
                  <a:solidFill>
                    <a:schemeClr val="bg1"/>
                  </a:solidFill>
                  <a:latin typeface="Arial Narrow" pitchFamily="34" charset="0"/>
                </a:rPr>
                <a:t>表达</a:t>
              </a:r>
              <a:endParaRPr lang="en-US" sz="2400" b="1" dirty="0" smtClean="0">
                <a:solidFill>
                  <a:schemeClr val="bg1"/>
                </a:solidFill>
                <a:latin typeface="Arial Narrow" pitchFamily="34" charset="0"/>
              </a:endParaRPr>
            </a:p>
          </p:txBody>
        </p:sp>
      </p:grpSp>
      <p:sp>
        <p:nvSpPr>
          <p:cNvPr id="32" name="Isosceles Triangle 31"/>
          <p:cNvSpPr/>
          <p:nvPr/>
        </p:nvSpPr>
        <p:spPr bwMode="auto">
          <a:xfrm rot="10800000">
            <a:off x="0" y="4143380"/>
            <a:ext cx="9144000" cy="1295400"/>
          </a:xfrm>
          <a:prstGeom prst="triangle">
            <a:avLst/>
          </a:prstGeom>
          <a:gradFill flip="none" rotWithShape="1">
            <a:gsLst>
              <a:gs pos="0">
                <a:srgbClr val="0070C0"/>
              </a:gs>
              <a:gs pos="50000">
                <a:srgbClr val="0070C0">
                  <a:alpha val="36000"/>
                </a:srgbClr>
              </a:gs>
              <a:gs pos="100000">
                <a:schemeClr val="accent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pic>
        <p:nvPicPr>
          <p:cNvPr id="22532" name="Picture 4" descr="E:\Marketing\Decoration materials\Powered_By_LV_Hori_4c_logo.jpg"/>
          <p:cNvPicPr>
            <a:picLocks noChangeAspect="1" noChangeArrowheads="1"/>
          </p:cNvPicPr>
          <p:nvPr/>
        </p:nvPicPr>
        <p:blipFill>
          <a:blip r:embed="rId12" cstate="print"/>
          <a:srcRect/>
          <a:stretch>
            <a:fillRect/>
          </a:stretch>
        </p:blipFill>
        <p:spPr bwMode="auto">
          <a:xfrm>
            <a:off x="3143240" y="5062431"/>
            <a:ext cx="2879725" cy="914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wipe(up)">
                                      <p:cBhvr>
                                        <p:cTn id="16"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演示</a:t>
            </a:r>
            <a:r>
              <a:rPr lang="en-US" altLang="zh-CN" dirty="0" smtClean="0"/>
              <a:t>: </a:t>
            </a:r>
            <a:r>
              <a:rPr lang="zh-CN" altLang="en-US" dirty="0" smtClean="0"/>
              <a:t>音频信号采集与处理</a:t>
            </a: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251520" y="2348880"/>
            <a:ext cx="4536504" cy="2752985"/>
          </a:xfrm>
          <a:prstGeom prst="rect">
            <a:avLst/>
          </a:prstGeom>
          <a:noFill/>
          <a:ln w="9525">
            <a:noFill/>
            <a:miter lim="800000"/>
            <a:headEnd/>
            <a:tailEnd/>
          </a:ln>
        </p:spPr>
      </p:pic>
      <p:pic>
        <p:nvPicPr>
          <p:cNvPr id="5" name="Picture 4" descr="E:\Marketing\Projects\给Sales的信号处理相关资源\教学相关\教学课件\信号处理\开课指导\3. 开放式动手实验\基于myDAQ的信号处理实验（程序和说明）\Audio Equalizer\LV online filter(8.6).JPG"/>
          <p:cNvPicPr/>
          <p:nvPr/>
        </p:nvPicPr>
        <p:blipFill>
          <a:blip r:embed="rId3" cstate="print"/>
          <a:srcRect/>
          <a:stretch>
            <a:fillRect/>
          </a:stretch>
        </p:blipFill>
        <p:spPr bwMode="auto">
          <a:xfrm>
            <a:off x="4860032" y="2348880"/>
            <a:ext cx="3888432" cy="2520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rrowheads="1"/>
          </p:cNvPicPr>
          <p:nvPr/>
        </p:nvPicPr>
        <p:blipFill>
          <a:blip r:embed="rId3" cstate="screen"/>
          <a:srcRect/>
          <a:stretch>
            <a:fillRect/>
          </a:stretch>
        </p:blipFill>
        <p:spPr bwMode="auto">
          <a:xfrm>
            <a:off x="6066656" y="3220616"/>
            <a:ext cx="2438400" cy="1371600"/>
          </a:xfrm>
          <a:prstGeom prst="rect">
            <a:avLst/>
          </a:prstGeom>
          <a:ln>
            <a:noFill/>
          </a:ln>
          <a:effectLst/>
        </p:spPr>
      </p:pic>
      <p:sp>
        <p:nvSpPr>
          <p:cNvPr id="2" name="Title 1"/>
          <p:cNvSpPr>
            <a:spLocks noGrp="1"/>
          </p:cNvSpPr>
          <p:nvPr>
            <p:ph type="title"/>
          </p:nvPr>
        </p:nvSpPr>
        <p:spPr/>
        <p:txBody>
          <a:bodyPr/>
          <a:lstStyle/>
          <a:p>
            <a:r>
              <a:rPr lang="en-US" altLang="zh-CN" dirty="0" err="1" smtClean="0"/>
              <a:t>LabVIEW</a:t>
            </a:r>
            <a:r>
              <a:rPr lang="en-US" altLang="zh-CN" dirty="0" smtClean="0"/>
              <a:t> 1.0  </a:t>
            </a:r>
            <a:r>
              <a:rPr lang="zh-CN" altLang="en-US" dirty="0" smtClean="0"/>
              <a:t>革命性地改变编程方式</a:t>
            </a:r>
            <a:endParaRPr lang="zh-CN" altLang="en-US" dirty="0"/>
          </a:p>
        </p:txBody>
      </p:sp>
      <p:pic>
        <p:nvPicPr>
          <p:cNvPr id="4" name="Picture 6"/>
          <p:cNvPicPr>
            <a:picLocks noChangeArrowheads="1"/>
          </p:cNvPicPr>
          <p:nvPr/>
        </p:nvPicPr>
        <p:blipFill>
          <a:blip r:embed="rId4" cstate="screen"/>
          <a:srcRect/>
          <a:stretch>
            <a:fillRect/>
          </a:stretch>
        </p:blipFill>
        <p:spPr bwMode="auto">
          <a:xfrm>
            <a:off x="5076056" y="1772816"/>
            <a:ext cx="3124200" cy="2133600"/>
          </a:xfrm>
          <a:prstGeom prst="rect">
            <a:avLst/>
          </a:prstGeom>
          <a:ln>
            <a:noFill/>
          </a:ln>
          <a:effectLst>
            <a:outerShdw blurRad="292100" dist="139700" dir="2700000" algn="tl" rotWithShape="0">
              <a:srgbClr val="333333">
                <a:alpha val="65000"/>
              </a:srgbClr>
            </a:outerShdw>
          </a:effectLst>
        </p:spPr>
      </p:pic>
      <p:pic>
        <p:nvPicPr>
          <p:cNvPr id="6" name="Picture 5" descr="LV1.0_FieldStrength_Distance_fp_ss.jpg"/>
          <p:cNvPicPr>
            <a:picLocks noChangeAspect="1"/>
          </p:cNvPicPr>
          <p:nvPr/>
        </p:nvPicPr>
        <p:blipFill>
          <a:blip r:embed="rId5" cstate="screen"/>
          <a:srcRect/>
          <a:stretch>
            <a:fillRect/>
          </a:stretch>
        </p:blipFill>
        <p:spPr>
          <a:xfrm>
            <a:off x="1907704" y="2492896"/>
            <a:ext cx="3110865" cy="2202381"/>
          </a:xfrm>
          <a:prstGeom prst="rect">
            <a:avLst/>
          </a:prstGeom>
          <a:ln>
            <a:noFill/>
          </a:ln>
          <a:effectLst>
            <a:softEdge rad="112500"/>
          </a:effectLst>
        </p:spPr>
      </p:pic>
      <p:pic>
        <p:nvPicPr>
          <p:cNvPr id="5" name="Picture 8"/>
          <p:cNvPicPr>
            <a:picLocks noChangeArrowheads="1"/>
          </p:cNvPicPr>
          <p:nvPr/>
        </p:nvPicPr>
        <p:blipFill>
          <a:blip r:embed="rId6" cstate="screen"/>
          <a:srcRect/>
          <a:stretch>
            <a:fillRect/>
          </a:stretch>
        </p:blipFill>
        <p:spPr bwMode="auto">
          <a:xfrm>
            <a:off x="459904" y="1730896"/>
            <a:ext cx="3304126" cy="251222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04800" y="4888670"/>
            <a:ext cx="8534400" cy="1132618"/>
          </a:xfrm>
          <a:prstGeom prst="rect">
            <a:avLst/>
          </a:prstGeom>
          <a:noFill/>
        </p:spPr>
        <p:txBody>
          <a:bodyPr wrap="square" rtlCol="0">
            <a:spAutoFit/>
          </a:bodyPr>
          <a:lstStyle/>
          <a:p>
            <a:pPr marL="342900" indent="-342900" algn="just" fontAlgn="base">
              <a:lnSpc>
                <a:spcPct val="130000"/>
              </a:lnSpc>
              <a:spcBef>
                <a:spcPct val="0"/>
              </a:spcBef>
              <a:spcAft>
                <a:spcPct val="0"/>
              </a:spcAft>
              <a:buFont typeface="Arial" pitchFamily="34" charset="0"/>
              <a:buChar char="•"/>
            </a:pPr>
            <a:r>
              <a:rPr lang="zh-CN" altLang="en-US" sz="2600" dirty="0">
                <a:latin typeface="Arial Narrow" pitchFamily="34" charset="0"/>
                <a:ea typeface="微软雅黑" pitchFamily="34" charset="-122"/>
              </a:rPr>
              <a:t>带来自定义图形界面和数据流编程模式</a:t>
            </a:r>
            <a:endParaRPr lang="en-US" altLang="zh-CN" sz="2600" dirty="0">
              <a:latin typeface="Arial Narrow" pitchFamily="34" charset="0"/>
              <a:ea typeface="微软雅黑" pitchFamily="34" charset="-122"/>
            </a:endParaRPr>
          </a:p>
          <a:p>
            <a:pPr marL="342900" indent="-342900" algn="just" fontAlgn="base">
              <a:lnSpc>
                <a:spcPct val="130000"/>
              </a:lnSpc>
              <a:spcBef>
                <a:spcPct val="0"/>
              </a:spcBef>
              <a:spcAft>
                <a:spcPct val="0"/>
              </a:spcAft>
              <a:buFont typeface="Arial" pitchFamily="34" charset="0"/>
              <a:buChar char="•"/>
            </a:pPr>
            <a:r>
              <a:rPr lang="zh-CN" altLang="en-US" sz="2600" dirty="0" smtClean="0">
                <a:latin typeface="Arial Narrow" pitchFamily="34" charset="0"/>
                <a:ea typeface="微软雅黑" pitchFamily="34" charset="-122"/>
              </a:rPr>
              <a:t>更加高</a:t>
            </a:r>
            <a:r>
              <a:rPr lang="zh-CN" altLang="en-US" sz="2600" dirty="0">
                <a:latin typeface="Arial Narrow" pitchFamily="34" charset="0"/>
                <a:ea typeface="微软雅黑" pitchFamily="34" charset="-122"/>
              </a:rPr>
              <a:t>效的编程体验</a:t>
            </a:r>
            <a:endParaRPr lang="en-US" altLang="zh-CN" sz="2600" dirty="0">
              <a:latin typeface="Arial Narrow" pitchFamily="34" charset="0"/>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zh-CN" altLang="en-US" dirty="0" smtClean="0"/>
              <a:t>更多应用领域</a:t>
            </a:r>
          </a:p>
        </p:txBody>
      </p:sp>
      <p:grpSp>
        <p:nvGrpSpPr>
          <p:cNvPr id="2" name="Group 38"/>
          <p:cNvGrpSpPr>
            <a:grpSpLocks/>
          </p:cNvGrpSpPr>
          <p:nvPr/>
        </p:nvGrpSpPr>
        <p:grpSpPr bwMode="auto">
          <a:xfrm>
            <a:off x="-677863" y="1795463"/>
            <a:ext cx="10821988" cy="3944937"/>
            <a:chOff x="-714412" y="1769794"/>
            <a:chExt cx="10821793" cy="3945222"/>
          </a:xfrm>
        </p:grpSpPr>
        <p:sp>
          <p:nvSpPr>
            <p:cNvPr id="13317" name="TextBox 5"/>
            <p:cNvSpPr txBox="1">
              <a:spLocks noChangeArrowheads="1"/>
            </p:cNvSpPr>
            <p:nvPr/>
          </p:nvSpPr>
          <p:spPr bwMode="auto">
            <a:xfrm>
              <a:off x="6215074" y="3357562"/>
              <a:ext cx="3892307"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结构健康监测</a:t>
              </a:r>
              <a:endParaRPr lang="en-US" altLang="en-US" sz="1400" b="1">
                <a:latin typeface="方正中等线简体" pitchFamily="65" charset="-122"/>
                <a:ea typeface="方正中等线简体" pitchFamily="65" charset="-122"/>
                <a:cs typeface="Franklin Gothic Book"/>
              </a:endParaRPr>
            </a:p>
          </p:txBody>
        </p:sp>
        <p:grpSp>
          <p:nvGrpSpPr>
            <p:cNvPr id="3" name="Group 37"/>
            <p:cNvGrpSpPr>
              <a:grpSpLocks/>
            </p:cNvGrpSpPr>
            <p:nvPr/>
          </p:nvGrpSpPr>
          <p:grpSpPr bwMode="auto">
            <a:xfrm>
              <a:off x="-714412" y="1769794"/>
              <a:ext cx="10127381" cy="3945222"/>
              <a:chOff x="-192021" y="1214422"/>
              <a:chExt cx="10127381" cy="3945222"/>
            </a:xfrm>
          </p:grpSpPr>
          <p:sp>
            <p:nvSpPr>
              <p:cNvPr id="13319" name="TextBox 7"/>
              <p:cNvSpPr txBox="1">
                <a:spLocks noChangeArrowheads="1"/>
              </p:cNvSpPr>
              <p:nvPr/>
            </p:nvSpPr>
            <p:spPr bwMode="auto">
              <a:xfrm>
                <a:off x="-192021" y="3816189"/>
                <a:ext cx="3310883"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节能减排</a:t>
                </a:r>
              </a:p>
            </p:txBody>
          </p:sp>
          <p:grpSp>
            <p:nvGrpSpPr>
              <p:cNvPr id="4" name="Group 32"/>
              <p:cNvGrpSpPr>
                <a:grpSpLocks/>
              </p:cNvGrpSpPr>
              <p:nvPr/>
            </p:nvGrpSpPr>
            <p:grpSpPr bwMode="auto">
              <a:xfrm>
                <a:off x="55143" y="1240673"/>
                <a:ext cx="2777967" cy="2531484"/>
                <a:chOff x="-1718510" y="1240673"/>
                <a:chExt cx="2777967" cy="2531484"/>
              </a:xfrm>
            </p:grpSpPr>
            <p:pic>
              <p:nvPicPr>
                <p:cNvPr id="33" name="Picture 6" descr="nitrogen_waterbead_google.jpg"/>
                <p:cNvPicPr>
                  <a:picLocks noChangeAspect="1"/>
                </p:cNvPicPr>
                <p:nvPr/>
              </p:nvPicPr>
              <p:blipFill>
                <a:blip r:embed="rId2" cstate="screen"/>
                <a:srcRect/>
                <a:stretch>
                  <a:fillRect/>
                </a:stretch>
              </p:blipFill>
              <p:spPr>
                <a:xfrm>
                  <a:off x="-959572" y="2238307"/>
                  <a:ext cx="1373195" cy="593858"/>
                </a:xfrm>
                <a:prstGeom prst="roundRect">
                  <a:avLst>
                    <a:gd name="adj" fmla="val 11300"/>
                  </a:avLst>
                </a:prstGeom>
              </p:spPr>
            </p:pic>
            <p:pic>
              <p:nvPicPr>
                <p:cNvPr id="34" name="Picture 7" descr="BXP25545h_industrial plant.jpg"/>
                <p:cNvPicPr>
                  <a:picLocks/>
                </p:cNvPicPr>
                <p:nvPr/>
              </p:nvPicPr>
              <p:blipFill>
                <a:blip r:embed="rId3" cstate="screen"/>
                <a:srcRect/>
                <a:stretch>
                  <a:fillRect/>
                </a:stretch>
              </p:blipFill>
              <p:spPr>
                <a:xfrm>
                  <a:off x="-976093" y="3177094"/>
                  <a:ext cx="1371932" cy="595063"/>
                </a:xfrm>
                <a:prstGeom prst="roundRect">
                  <a:avLst>
                    <a:gd name="adj" fmla="val 9526"/>
                  </a:avLst>
                </a:prstGeom>
              </p:spPr>
            </p:pic>
            <p:pic>
              <p:nvPicPr>
                <p:cNvPr id="35" name="Picture 12" descr="medical advancement_Medium.jpg"/>
                <p:cNvPicPr>
                  <a:picLocks noChangeAspect="1"/>
                </p:cNvPicPr>
                <p:nvPr/>
              </p:nvPicPr>
              <p:blipFill>
                <a:blip r:embed="rId4" cstate="screen"/>
                <a:srcRect/>
                <a:stretch>
                  <a:fillRect/>
                </a:stretch>
              </p:blipFill>
              <p:spPr>
                <a:xfrm>
                  <a:off x="-964667" y="1240673"/>
                  <a:ext cx="1376131" cy="592347"/>
                </a:xfrm>
                <a:prstGeom prst="roundRect">
                  <a:avLst>
                    <a:gd name="adj" fmla="val 8597"/>
                  </a:avLst>
                </a:prstGeom>
              </p:spPr>
            </p:pic>
            <p:sp>
              <p:nvSpPr>
                <p:cNvPr id="13348" name="TextBox 14"/>
                <p:cNvSpPr txBox="1">
                  <a:spLocks noChangeArrowheads="1"/>
                </p:cNvSpPr>
                <p:nvPr/>
              </p:nvSpPr>
              <p:spPr bwMode="auto">
                <a:xfrm>
                  <a:off x="-1582446" y="2858738"/>
                  <a:ext cx="2505840"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自然环境监测</a:t>
                  </a:r>
                </a:p>
              </p:txBody>
            </p:sp>
            <p:sp>
              <p:nvSpPr>
                <p:cNvPr id="13349" name="TextBox 27"/>
                <p:cNvSpPr txBox="1">
                  <a:spLocks noChangeArrowheads="1"/>
                </p:cNvSpPr>
                <p:nvPr/>
              </p:nvSpPr>
              <p:spPr bwMode="auto">
                <a:xfrm>
                  <a:off x="-1718510" y="1852719"/>
                  <a:ext cx="2777967"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混合信号测试</a:t>
                  </a:r>
                </a:p>
              </p:txBody>
            </p:sp>
          </p:grpSp>
          <p:grpSp>
            <p:nvGrpSpPr>
              <p:cNvPr id="5" name="Group 35"/>
              <p:cNvGrpSpPr>
                <a:grpSpLocks/>
              </p:cNvGrpSpPr>
              <p:nvPr/>
            </p:nvGrpSpPr>
            <p:grpSpPr bwMode="auto">
              <a:xfrm>
                <a:off x="7429520" y="1214422"/>
                <a:ext cx="2505840" cy="2979734"/>
                <a:chOff x="7324810" y="1214422"/>
                <a:chExt cx="2505840" cy="2979734"/>
              </a:xfrm>
            </p:grpSpPr>
            <p:pic>
              <p:nvPicPr>
                <p:cNvPr id="28" name="Picture 5" descr="RippleWater_google.jpg"/>
                <p:cNvPicPr>
                  <a:picLocks/>
                </p:cNvPicPr>
                <p:nvPr/>
              </p:nvPicPr>
              <p:blipFill>
                <a:blip r:embed="rId5" cstate="screen"/>
                <a:srcRect/>
                <a:stretch>
                  <a:fillRect/>
                </a:stretch>
              </p:blipFill>
              <p:spPr>
                <a:xfrm>
                  <a:off x="7868973" y="1214422"/>
                  <a:ext cx="1369369" cy="621045"/>
                </a:xfrm>
                <a:prstGeom prst="roundRect">
                  <a:avLst>
                    <a:gd name="adj" fmla="val 9552"/>
                  </a:avLst>
                </a:prstGeom>
              </p:spPr>
            </p:pic>
            <p:pic>
              <p:nvPicPr>
                <p:cNvPr id="29" name="Picture 9" descr="505719_Steele Bridge_small.jpg"/>
                <p:cNvPicPr>
                  <a:picLocks/>
                </p:cNvPicPr>
                <p:nvPr/>
              </p:nvPicPr>
              <p:blipFill>
                <a:blip r:embed="rId6" cstate="screen"/>
                <a:stretch>
                  <a:fillRect/>
                </a:stretch>
              </p:blipFill>
              <p:spPr>
                <a:xfrm>
                  <a:off x="7879690" y="2234723"/>
                  <a:ext cx="1377017" cy="601027"/>
                </a:xfrm>
                <a:prstGeom prst="roundRect">
                  <a:avLst>
                    <a:gd name="adj" fmla="val 9597"/>
                  </a:avLst>
                </a:prstGeom>
              </p:spPr>
            </p:pic>
            <p:sp>
              <p:nvSpPr>
                <p:cNvPr id="13342" name="TextBox 30"/>
                <p:cNvSpPr txBox="1">
                  <a:spLocks noChangeArrowheads="1"/>
                </p:cNvSpPr>
                <p:nvPr/>
              </p:nvSpPr>
              <p:spPr bwMode="auto">
                <a:xfrm>
                  <a:off x="7324810" y="1877294"/>
                  <a:ext cx="2505840"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水质处理</a:t>
                  </a:r>
                  <a:endParaRPr lang="en-US" altLang="en-US" sz="1400" b="1">
                    <a:latin typeface="方正中等线简体" pitchFamily="65" charset="-122"/>
                    <a:ea typeface="方正中等线简体" pitchFamily="65" charset="-122"/>
                    <a:cs typeface="Franklin Gothic Book"/>
                  </a:endParaRPr>
                </a:p>
              </p:txBody>
            </p:sp>
            <p:sp>
              <p:nvSpPr>
                <p:cNvPr id="13343" name="TextBox 31"/>
                <p:cNvSpPr txBox="1">
                  <a:spLocks noChangeArrowheads="1"/>
                </p:cNvSpPr>
                <p:nvPr/>
              </p:nvSpPr>
              <p:spPr bwMode="auto">
                <a:xfrm>
                  <a:off x="7324810" y="3816189"/>
                  <a:ext cx="2505840"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风能发电</a:t>
                  </a:r>
                </a:p>
              </p:txBody>
            </p:sp>
            <p:pic>
              <p:nvPicPr>
                <p:cNvPr id="32" name="Picture 3" descr="C:\Documents and Settings\bzhou\Desktop\20080912092228024.jpg"/>
                <p:cNvPicPr>
                  <a:picLocks noChangeAspect="1" noChangeArrowheads="1"/>
                </p:cNvPicPr>
                <p:nvPr/>
              </p:nvPicPr>
              <p:blipFill>
                <a:blip r:embed="rId7" cstate="screen"/>
                <a:srcRect/>
                <a:stretch>
                  <a:fillRect/>
                </a:stretch>
              </p:blipFill>
              <p:spPr bwMode="auto">
                <a:xfrm>
                  <a:off x="7860936" y="3168535"/>
                  <a:ext cx="1377406" cy="612181"/>
                </a:xfrm>
                <a:prstGeom prst="roundRect">
                  <a:avLst>
                    <a:gd name="adj" fmla="val 9526"/>
                  </a:avLst>
                </a:prstGeom>
              </p:spPr>
            </p:pic>
          </p:grpSp>
          <p:grpSp>
            <p:nvGrpSpPr>
              <p:cNvPr id="6" name="Group 33"/>
              <p:cNvGrpSpPr>
                <a:grpSpLocks/>
              </p:cNvGrpSpPr>
              <p:nvPr/>
            </p:nvGrpSpPr>
            <p:grpSpPr bwMode="auto">
              <a:xfrm>
                <a:off x="2118730" y="1214422"/>
                <a:ext cx="3461517" cy="3919415"/>
                <a:chOff x="915344" y="1240229"/>
                <a:chExt cx="3461517" cy="3919415"/>
              </a:xfrm>
            </p:grpSpPr>
            <p:pic>
              <p:nvPicPr>
                <p:cNvPr id="20" name="Picture 3" descr="54180_Healthcare.jpg"/>
                <p:cNvPicPr>
                  <a:picLocks noChangeAspect="1"/>
                </p:cNvPicPr>
                <p:nvPr/>
              </p:nvPicPr>
              <p:blipFill>
                <a:blip r:embed="rId8" cstate="screen"/>
                <a:stretch>
                  <a:fillRect/>
                </a:stretch>
              </p:blipFill>
              <p:spPr>
                <a:xfrm>
                  <a:off x="1943190" y="4147787"/>
                  <a:ext cx="1367559" cy="601831"/>
                </a:xfrm>
                <a:prstGeom prst="roundRect">
                  <a:avLst>
                    <a:gd name="adj" fmla="val 13107"/>
                  </a:avLst>
                </a:prstGeom>
              </p:spPr>
            </p:pic>
            <p:pic>
              <p:nvPicPr>
                <p:cNvPr id="21" name="Picture 20" descr="Brain engineering_Medium.jpg"/>
                <p:cNvPicPr>
                  <a:picLocks/>
                </p:cNvPicPr>
                <p:nvPr/>
              </p:nvPicPr>
              <p:blipFill>
                <a:blip r:embed="rId9" cstate="screen"/>
                <a:stretch>
                  <a:fillRect/>
                </a:stretch>
              </p:blipFill>
              <p:spPr>
                <a:xfrm>
                  <a:off x="1943190" y="1240229"/>
                  <a:ext cx="1370644" cy="593233"/>
                </a:xfrm>
                <a:prstGeom prst="roundRect">
                  <a:avLst>
                    <a:gd name="adj" fmla="val 8609"/>
                  </a:avLst>
                </a:prstGeom>
              </p:spPr>
            </p:pic>
            <p:pic>
              <p:nvPicPr>
                <p:cNvPr id="22" name="Picture 21" descr="nuclear terror bomb_Medium.jpg"/>
                <p:cNvPicPr>
                  <a:picLocks noChangeAspect="1"/>
                </p:cNvPicPr>
                <p:nvPr/>
              </p:nvPicPr>
              <p:blipFill>
                <a:blip r:embed="rId10" cstate="screen"/>
                <a:srcRect/>
                <a:stretch>
                  <a:fillRect/>
                </a:stretch>
              </p:blipFill>
              <p:spPr>
                <a:xfrm>
                  <a:off x="1943190" y="3178501"/>
                  <a:ext cx="1370644" cy="592249"/>
                </a:xfrm>
                <a:prstGeom prst="roundRect">
                  <a:avLst>
                    <a:gd name="adj" fmla="val 8595"/>
                  </a:avLst>
                </a:prstGeom>
              </p:spPr>
            </p:pic>
            <p:sp>
              <p:nvSpPr>
                <p:cNvPr id="13335" name="TextBox 23"/>
                <p:cNvSpPr txBox="1">
                  <a:spLocks noChangeArrowheads="1"/>
                </p:cNvSpPr>
                <p:nvPr/>
              </p:nvSpPr>
              <p:spPr bwMode="auto">
                <a:xfrm>
                  <a:off x="915344" y="1877294"/>
                  <a:ext cx="3461517"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电能质量检测</a:t>
                  </a:r>
                  <a:endParaRPr lang="en-US" altLang="en-US" sz="1400" b="1">
                    <a:latin typeface="方正中等线简体" pitchFamily="65" charset="-122"/>
                    <a:ea typeface="方正中等线简体" pitchFamily="65" charset="-122"/>
                    <a:cs typeface="Franklin Gothic Book"/>
                  </a:endParaRPr>
                </a:p>
              </p:txBody>
            </p:sp>
            <p:sp>
              <p:nvSpPr>
                <p:cNvPr id="13336" name="TextBox 24"/>
                <p:cNvSpPr txBox="1">
                  <a:spLocks noChangeArrowheads="1"/>
                </p:cNvSpPr>
                <p:nvPr/>
              </p:nvSpPr>
              <p:spPr bwMode="auto">
                <a:xfrm>
                  <a:off x="1274127" y="2858738"/>
                  <a:ext cx="2743951"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楼宇资源监控</a:t>
                  </a:r>
                </a:p>
              </p:txBody>
            </p:sp>
            <p:sp>
              <p:nvSpPr>
                <p:cNvPr id="13337" name="TextBox 25"/>
                <p:cNvSpPr txBox="1">
                  <a:spLocks noChangeArrowheads="1"/>
                </p:cNvSpPr>
                <p:nvPr/>
              </p:nvSpPr>
              <p:spPr bwMode="auto">
                <a:xfrm>
                  <a:off x="1251449" y="3816189"/>
                  <a:ext cx="2789306"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核能工程</a:t>
                  </a:r>
                </a:p>
              </p:txBody>
            </p:sp>
            <p:sp>
              <p:nvSpPr>
                <p:cNvPr id="13338" name="TextBox 26"/>
                <p:cNvSpPr txBox="1">
                  <a:spLocks noChangeArrowheads="1"/>
                </p:cNvSpPr>
                <p:nvPr/>
              </p:nvSpPr>
              <p:spPr bwMode="auto">
                <a:xfrm>
                  <a:off x="1393182" y="4781677"/>
                  <a:ext cx="2505840"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通信工程</a:t>
                  </a:r>
                </a:p>
              </p:txBody>
            </p:sp>
            <p:pic>
              <p:nvPicPr>
                <p:cNvPr id="27" name="Picture 5" descr="http://www.dejlevy.com/images/services/1168341759-large.jpg"/>
                <p:cNvPicPr>
                  <a:picLocks noChangeAspect="1" noChangeArrowheads="1"/>
                </p:cNvPicPr>
                <p:nvPr/>
              </p:nvPicPr>
              <p:blipFill>
                <a:blip r:embed="rId11" cstate="screen">
                  <a:lum contrast="20000"/>
                </a:blip>
                <a:srcRect/>
                <a:stretch>
                  <a:fillRect/>
                </a:stretch>
              </p:blipFill>
              <p:spPr bwMode="auto">
                <a:xfrm>
                  <a:off x="1943191" y="2240688"/>
                  <a:ext cx="1377406" cy="589097"/>
                </a:xfrm>
                <a:prstGeom prst="roundRect">
                  <a:avLst>
                    <a:gd name="adj" fmla="val 9526"/>
                  </a:avLst>
                </a:prstGeom>
              </p:spPr>
            </p:pic>
          </p:grpSp>
          <p:grpSp>
            <p:nvGrpSpPr>
              <p:cNvPr id="7" name="Group 34"/>
              <p:cNvGrpSpPr>
                <a:grpSpLocks/>
              </p:cNvGrpSpPr>
              <p:nvPr/>
            </p:nvGrpSpPr>
            <p:grpSpPr bwMode="auto">
              <a:xfrm>
                <a:off x="4937305" y="1214422"/>
                <a:ext cx="2777967" cy="3945222"/>
                <a:chOff x="4267252" y="1214422"/>
                <a:chExt cx="2777967" cy="3945222"/>
              </a:xfrm>
            </p:grpSpPr>
            <p:pic>
              <p:nvPicPr>
                <p:cNvPr id="12" name="Picture 11" descr="6199468_Solar panels.tif"/>
                <p:cNvPicPr>
                  <a:picLocks/>
                </p:cNvPicPr>
                <p:nvPr/>
              </p:nvPicPr>
              <p:blipFill>
                <a:blip r:embed="rId12" cstate="screen"/>
                <a:stretch>
                  <a:fillRect/>
                </a:stretch>
              </p:blipFill>
              <p:spPr>
                <a:xfrm>
                  <a:off x="4938870" y="3176324"/>
                  <a:ext cx="1377514" cy="596604"/>
                </a:xfrm>
                <a:prstGeom prst="roundRect">
                  <a:avLst>
                    <a:gd name="adj" fmla="val 9544"/>
                  </a:avLst>
                </a:prstGeom>
              </p:spPr>
            </p:pic>
            <p:pic>
              <p:nvPicPr>
                <p:cNvPr id="13" name="Picture 8" descr="Virtual_Reality_google.jpg"/>
                <p:cNvPicPr>
                  <a:picLocks/>
                </p:cNvPicPr>
                <p:nvPr/>
              </p:nvPicPr>
              <p:blipFill>
                <a:blip r:embed="rId13" cstate="screen"/>
                <a:srcRect/>
                <a:stretch>
                  <a:fillRect/>
                </a:stretch>
              </p:blipFill>
              <p:spPr>
                <a:xfrm>
                  <a:off x="4944794" y="2240198"/>
                  <a:ext cx="1371591" cy="590077"/>
                </a:xfrm>
                <a:prstGeom prst="roundRect">
                  <a:avLst>
                    <a:gd name="adj" fmla="val 11266"/>
                  </a:avLst>
                </a:prstGeom>
              </p:spPr>
            </p:pic>
            <p:pic>
              <p:nvPicPr>
                <p:cNvPr id="14" name="Picture 13" descr="Scientific discovery_microscope.jpg"/>
                <p:cNvPicPr>
                  <a:picLocks noChangeAspect="1"/>
                </p:cNvPicPr>
                <p:nvPr/>
              </p:nvPicPr>
              <p:blipFill>
                <a:blip r:embed="rId14" cstate="screen"/>
                <a:srcRect/>
                <a:stretch>
                  <a:fillRect/>
                </a:stretch>
              </p:blipFill>
              <p:spPr>
                <a:xfrm>
                  <a:off x="4902063" y="1214422"/>
                  <a:ext cx="1377019" cy="644848"/>
                </a:xfrm>
                <a:prstGeom prst="roundRect">
                  <a:avLst>
                    <a:gd name="adj" fmla="val 10370"/>
                  </a:avLst>
                </a:prstGeom>
              </p:spPr>
            </p:pic>
            <p:sp>
              <p:nvSpPr>
                <p:cNvPr id="13327" name="TextBox 15"/>
                <p:cNvSpPr txBox="1">
                  <a:spLocks noChangeArrowheads="1"/>
                </p:cNvSpPr>
                <p:nvPr/>
              </p:nvSpPr>
              <p:spPr bwMode="auto">
                <a:xfrm>
                  <a:off x="4404618" y="2836719"/>
                  <a:ext cx="2505840"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虚拟现实</a:t>
                  </a:r>
                  <a:endParaRPr lang="en-US" altLang="en-US" sz="1400" b="1">
                    <a:latin typeface="方正中等线简体" pitchFamily="65" charset="-122"/>
                    <a:ea typeface="方正中等线简体" pitchFamily="65" charset="-122"/>
                    <a:cs typeface="Franklin Gothic Book"/>
                  </a:endParaRPr>
                </a:p>
              </p:txBody>
            </p:sp>
            <p:sp>
              <p:nvSpPr>
                <p:cNvPr id="13328" name="TextBox 16"/>
                <p:cNvSpPr txBox="1">
                  <a:spLocks noChangeArrowheads="1"/>
                </p:cNvSpPr>
                <p:nvPr/>
              </p:nvSpPr>
              <p:spPr bwMode="auto">
                <a:xfrm>
                  <a:off x="4376870" y="1877294"/>
                  <a:ext cx="2505840"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生物医电</a:t>
                  </a:r>
                  <a:endParaRPr lang="en-US" altLang="en-US" sz="1400" b="1">
                    <a:latin typeface="方正中等线简体" pitchFamily="65" charset="-122"/>
                    <a:ea typeface="方正中等线简体" pitchFamily="65" charset="-122"/>
                    <a:cs typeface="Franklin Gothic Book"/>
                  </a:endParaRPr>
                </a:p>
              </p:txBody>
            </p:sp>
            <p:sp>
              <p:nvSpPr>
                <p:cNvPr id="13329" name="TextBox 17"/>
                <p:cNvSpPr txBox="1">
                  <a:spLocks noChangeArrowheads="1"/>
                </p:cNvSpPr>
                <p:nvPr/>
              </p:nvSpPr>
              <p:spPr bwMode="auto">
                <a:xfrm>
                  <a:off x="4267252" y="3816189"/>
                  <a:ext cx="2777967"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太阳能电池板</a:t>
                  </a:r>
                </a:p>
              </p:txBody>
            </p:sp>
            <p:sp>
              <p:nvSpPr>
                <p:cNvPr id="13330" name="TextBox 18"/>
                <p:cNvSpPr txBox="1">
                  <a:spLocks noChangeArrowheads="1"/>
                </p:cNvSpPr>
                <p:nvPr/>
              </p:nvSpPr>
              <p:spPr bwMode="auto">
                <a:xfrm>
                  <a:off x="4376870" y="4781677"/>
                  <a:ext cx="2505840" cy="377967"/>
                </a:xfrm>
                <a:prstGeom prst="rect">
                  <a:avLst/>
                </a:prstGeom>
                <a:noFill/>
                <a:ln w="9525">
                  <a:noFill/>
                  <a:miter lim="800000"/>
                  <a:headEnd/>
                  <a:tailEnd/>
                </a:ln>
              </p:spPr>
              <p:txBody>
                <a:bodyPr lIns="160953" tIns="80476" rIns="160953" bIns="80476">
                  <a:spAutoFit/>
                </a:bodyPr>
                <a:lstStyle/>
                <a:p>
                  <a:pPr algn="ctr"/>
                  <a:r>
                    <a:rPr lang="zh-CN" altLang="en-US" sz="1400" b="1">
                      <a:latin typeface="方正中等线简体" pitchFamily="65" charset="-122"/>
                      <a:ea typeface="方正中等线简体" pitchFamily="65" charset="-122"/>
                      <a:cs typeface="Franklin Gothic Book"/>
                    </a:rPr>
                    <a:t>机器人开发</a:t>
                  </a:r>
                </a:p>
              </p:txBody>
            </p:sp>
            <p:pic>
              <p:nvPicPr>
                <p:cNvPr id="19" name="Picture 1" descr="D:\TM Projects\09 Marketing\NI Days 2009\Keynote\p80.tif"/>
                <p:cNvPicPr>
                  <a:picLocks noChangeAspect="1" noChangeArrowheads="1"/>
                </p:cNvPicPr>
                <p:nvPr/>
              </p:nvPicPr>
              <p:blipFill>
                <a:blip r:embed="rId15" cstate="screen"/>
                <a:srcRect/>
                <a:stretch>
                  <a:fillRect/>
                </a:stretch>
              </p:blipFill>
              <p:spPr bwMode="auto">
                <a:xfrm>
                  <a:off x="4953078" y="4168120"/>
                  <a:ext cx="1326391" cy="561166"/>
                </a:xfrm>
                <a:prstGeom prst="roundRect">
                  <a:avLst>
                    <a:gd name="adj" fmla="val 9526"/>
                  </a:avLst>
                </a:prstGeom>
              </p:spPr>
            </p:pic>
          </p:grpSp>
        </p:grpSp>
      </p:grpSp>
      <p:sp>
        <p:nvSpPr>
          <p:cNvPr id="13316" name="TextBox 38"/>
          <p:cNvSpPr txBox="1">
            <a:spLocks noChangeArrowheads="1"/>
          </p:cNvSpPr>
          <p:nvPr/>
        </p:nvSpPr>
        <p:spPr bwMode="auto">
          <a:xfrm>
            <a:off x="7696200" y="5207000"/>
            <a:ext cx="1219200" cy="584200"/>
          </a:xfrm>
          <a:prstGeom prst="rect">
            <a:avLst/>
          </a:prstGeom>
          <a:noFill/>
          <a:ln w="9525">
            <a:noFill/>
            <a:miter lim="800000"/>
            <a:headEnd/>
            <a:tailEnd/>
          </a:ln>
        </p:spPr>
        <p:txBody>
          <a:bodyPr>
            <a:spAutoFit/>
          </a:bodyPr>
          <a:lstStyle/>
          <a:p>
            <a:r>
              <a:rPr lang="en-US" altLang="zh-CN" sz="3200"/>
              <a:t>…</a:t>
            </a:r>
            <a:endParaRPr lang="zh-CN" altLang="en-US" sz="32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演示</a:t>
            </a:r>
            <a:r>
              <a:rPr lang="en-US" altLang="zh-CN" dirty="0" smtClean="0"/>
              <a:t>: </a:t>
            </a:r>
            <a:r>
              <a:rPr lang="zh-CN" altLang="en-US" dirty="0" smtClean="0"/>
              <a:t>快速实现一个正弦波发生器</a:t>
            </a:r>
            <a:endParaRPr lang="zh-CN" altLang="en-US" dirty="0"/>
          </a:p>
        </p:txBody>
      </p:sp>
      <p:sp>
        <p:nvSpPr>
          <p:cNvPr id="3" name="Content Placeholder 2"/>
          <p:cNvSpPr>
            <a:spLocks noGrp="1"/>
          </p:cNvSpPr>
          <p:nvPr>
            <p:ph idx="1"/>
          </p:nvPr>
        </p:nvSpPr>
        <p:spPr>
          <a:xfrm>
            <a:off x="2267744" y="5085184"/>
            <a:ext cx="6419056" cy="1040979"/>
          </a:xfrm>
        </p:spPr>
        <p:txBody>
          <a:bodyPr/>
          <a:lstStyle/>
          <a:p>
            <a:r>
              <a:rPr lang="zh-CN" altLang="en-US" dirty="0" smtClean="0"/>
              <a:t>使用基本</a:t>
            </a:r>
            <a:r>
              <a:rPr lang="en-US" altLang="zh-CN" dirty="0" err="1" smtClean="0"/>
              <a:t>LabVIEW</a:t>
            </a:r>
            <a:r>
              <a:rPr lang="zh-CN" altLang="en-US" dirty="0" smtClean="0"/>
              <a:t>对象</a:t>
            </a:r>
          </a:p>
          <a:p>
            <a:r>
              <a:rPr lang="zh-CN" altLang="en-US" dirty="0" smtClean="0"/>
              <a:t>仿真信号与显示</a:t>
            </a:r>
          </a:p>
          <a:p>
            <a:endParaRPr lang="zh-CN" altLang="en-US" dirty="0"/>
          </a:p>
        </p:txBody>
      </p:sp>
      <p:pic>
        <p:nvPicPr>
          <p:cNvPr id="4" name="Picture 3" descr="E1 FP.bmp"/>
          <p:cNvPicPr>
            <a:picLocks noChangeAspect="1"/>
          </p:cNvPicPr>
          <p:nvPr/>
        </p:nvPicPr>
        <p:blipFill>
          <a:blip r:embed="rId2" cstate="print"/>
          <a:stretch>
            <a:fillRect/>
          </a:stretch>
        </p:blipFill>
        <p:spPr>
          <a:xfrm>
            <a:off x="1302892" y="1681946"/>
            <a:ext cx="2868636" cy="3043198"/>
          </a:xfrm>
          <a:prstGeom prst="rect">
            <a:avLst/>
          </a:prstGeom>
          <a:effectLst>
            <a:outerShdw blurRad="190500" dist="101600" dir="2700000" algn="tl" rotWithShape="0">
              <a:prstClr val="black">
                <a:alpha val="40000"/>
              </a:prstClr>
            </a:outerShdw>
          </a:effectLst>
        </p:spPr>
      </p:pic>
      <p:pic>
        <p:nvPicPr>
          <p:cNvPr id="5" name="Picture 4" descr="E1 BD.bmp"/>
          <p:cNvPicPr>
            <a:picLocks noChangeAspect="1"/>
          </p:cNvPicPr>
          <p:nvPr/>
        </p:nvPicPr>
        <p:blipFill>
          <a:blip r:embed="rId3" cstate="print"/>
          <a:stretch>
            <a:fillRect/>
          </a:stretch>
        </p:blipFill>
        <p:spPr>
          <a:xfrm>
            <a:off x="4353118" y="1681946"/>
            <a:ext cx="3171210" cy="3043198"/>
          </a:xfrm>
          <a:prstGeom prst="rect">
            <a:avLst/>
          </a:prstGeom>
          <a:effectLst>
            <a:outerShdw blurRad="190500" dist="1016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zh-CN" altLang="en-US" dirty="0" smtClean="0"/>
              <a:t>狭义的</a:t>
            </a:r>
            <a:r>
              <a:rPr lang="en-US" altLang="zh-CN" dirty="0" smtClean="0"/>
              <a:t>“</a:t>
            </a:r>
            <a:r>
              <a:rPr lang="zh-CN" altLang="en-US" dirty="0" smtClean="0"/>
              <a:t>虚拟仪器</a:t>
            </a:r>
            <a:r>
              <a:rPr lang="en-US" altLang="zh-CN" dirty="0" smtClean="0"/>
              <a:t>” </a:t>
            </a:r>
            <a:r>
              <a:rPr lang="zh-CN" altLang="en-US" dirty="0" smtClean="0"/>
              <a:t>的概念</a:t>
            </a:r>
          </a:p>
        </p:txBody>
      </p:sp>
      <p:sp>
        <p:nvSpPr>
          <p:cNvPr id="39939" name="Content Placeholder 2"/>
          <p:cNvSpPr>
            <a:spLocks noGrp="1"/>
          </p:cNvSpPr>
          <p:nvPr>
            <p:ph idx="1"/>
          </p:nvPr>
        </p:nvSpPr>
        <p:spPr/>
        <p:txBody>
          <a:bodyPr/>
          <a:lstStyle/>
          <a:p>
            <a:pPr eaLnBrk="1" hangingPunct="1">
              <a:spcBef>
                <a:spcPct val="0"/>
              </a:spcBef>
            </a:pPr>
            <a:r>
              <a:rPr lang="zh-CN" altLang="en-US" dirty="0" smtClean="0"/>
              <a:t>早期概念：</a:t>
            </a:r>
            <a:r>
              <a:rPr lang="en-US" altLang="zh-CN" dirty="0" smtClean="0"/>
              <a:t>1986</a:t>
            </a:r>
            <a:r>
              <a:rPr lang="zh-CN" altLang="en-US" dirty="0" smtClean="0"/>
              <a:t>年由</a:t>
            </a:r>
            <a:r>
              <a:rPr lang="en-US" altLang="zh-CN" dirty="0" smtClean="0"/>
              <a:t>NI</a:t>
            </a:r>
            <a:r>
              <a:rPr lang="zh-CN" altLang="en-US" dirty="0" smtClean="0"/>
              <a:t>公司提出，它是基于通用硬件平台，充分利用软件定义的仪器，用户可以通过友好的图形界面与仪器进行交互作用</a:t>
            </a:r>
            <a:endParaRPr lang="en-US" altLang="zh-CN" dirty="0" smtClean="0"/>
          </a:p>
          <a:p>
            <a:pPr eaLnBrk="1" hangingPunct="1">
              <a:spcBef>
                <a:spcPct val="0"/>
              </a:spcBef>
            </a:pPr>
            <a:r>
              <a:rPr lang="zh-CN" altLang="en-US" dirty="0" smtClean="0"/>
              <a:t>狭义的虚拟仪器概念主要是在测量与测试系统的范畴内</a:t>
            </a:r>
            <a:r>
              <a:rPr lang="en-US" altLang="zh-CN" dirty="0" smtClean="0"/>
              <a:t>, </a:t>
            </a:r>
            <a:r>
              <a:rPr lang="zh-CN" altLang="en-US" dirty="0" smtClean="0"/>
              <a:t>通过软件定义通用硬件的功能</a:t>
            </a:r>
            <a:r>
              <a:rPr lang="en-US" altLang="zh-CN" dirty="0" smtClean="0"/>
              <a:t>, </a:t>
            </a:r>
            <a:r>
              <a:rPr lang="zh-CN" altLang="en-US" dirty="0" smtClean="0"/>
              <a:t>从而实现不同的自定义功能</a:t>
            </a:r>
            <a:endParaRPr lang="en-US" altLang="zh-CN"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zh-CN" altLang="en-US" dirty="0" smtClean="0"/>
              <a:t>狭义的“虚拟仪器”架构</a:t>
            </a:r>
          </a:p>
        </p:txBody>
      </p:sp>
      <p:sp>
        <p:nvSpPr>
          <p:cNvPr id="38915" name="Content Placeholder 21"/>
          <p:cNvSpPr>
            <a:spLocks noGrp="1"/>
          </p:cNvSpPr>
          <p:nvPr>
            <p:ph idx="1"/>
          </p:nvPr>
        </p:nvSpPr>
        <p:spPr>
          <a:xfrm>
            <a:off x="457200" y="4267200"/>
            <a:ext cx="8229600" cy="2011363"/>
          </a:xfrm>
        </p:spPr>
        <p:txBody>
          <a:bodyPr/>
          <a:lstStyle/>
          <a:p>
            <a:pPr eaLnBrk="1" hangingPunct="1">
              <a:spcBef>
                <a:spcPct val="0"/>
              </a:spcBef>
            </a:pPr>
            <a:r>
              <a:rPr lang="zh-CN" altLang="en-US" dirty="0" smtClean="0"/>
              <a:t>对系统中的模块化仪器</a:t>
            </a:r>
            <a:r>
              <a:rPr lang="en-US" altLang="zh-CN" dirty="0" smtClean="0"/>
              <a:t>/</a:t>
            </a:r>
            <a:r>
              <a:rPr lang="zh-CN" altLang="en-US" dirty="0" smtClean="0"/>
              <a:t>分立仪器进行配置</a:t>
            </a:r>
            <a:r>
              <a:rPr lang="en-US" altLang="zh-CN" dirty="0" smtClean="0"/>
              <a:t>(</a:t>
            </a:r>
            <a:r>
              <a:rPr lang="zh-CN" altLang="en-US" dirty="0" smtClean="0"/>
              <a:t>通过驱动程序完成</a:t>
            </a:r>
            <a:r>
              <a:rPr lang="en-US" altLang="zh-CN" dirty="0" smtClean="0"/>
              <a:t>)</a:t>
            </a:r>
          </a:p>
          <a:p>
            <a:pPr eaLnBrk="1" hangingPunct="1">
              <a:spcBef>
                <a:spcPct val="0"/>
              </a:spcBef>
            </a:pPr>
            <a:r>
              <a:rPr lang="zh-CN" altLang="en-US" dirty="0" smtClean="0"/>
              <a:t>对通过总线获取的原始数据进行信号处理等计算操作</a:t>
            </a:r>
            <a:endParaRPr lang="en-US" altLang="zh-CN" dirty="0" smtClean="0"/>
          </a:p>
          <a:p>
            <a:pPr eaLnBrk="1" hangingPunct="1">
              <a:spcBef>
                <a:spcPct val="0"/>
              </a:spcBef>
            </a:pPr>
            <a:r>
              <a:rPr lang="zh-CN" altLang="en-US" dirty="0" smtClean="0"/>
              <a:t>用户界面、数据存储等</a:t>
            </a:r>
          </a:p>
        </p:txBody>
      </p:sp>
      <p:sp>
        <p:nvSpPr>
          <p:cNvPr id="6" name="Rounded Rectangle 5"/>
          <p:cNvSpPr/>
          <p:nvPr/>
        </p:nvSpPr>
        <p:spPr bwMode="auto">
          <a:xfrm>
            <a:off x="1090613" y="2052638"/>
            <a:ext cx="6757987" cy="131445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zh-CN" altLang="en-US" sz="2400">
              <a:latin typeface="Times" pitchFamily="18" charset="0"/>
              <a:ea typeface="宋体" charset="-122"/>
            </a:endParaRPr>
          </a:p>
        </p:txBody>
      </p:sp>
      <p:sp>
        <p:nvSpPr>
          <p:cNvPr id="8" name="Rectangle 7"/>
          <p:cNvSpPr/>
          <p:nvPr/>
        </p:nvSpPr>
        <p:spPr bwMode="auto">
          <a:xfrm>
            <a:off x="5399088" y="2301875"/>
            <a:ext cx="2008187" cy="766763"/>
          </a:xfrm>
          <a:prstGeom prst="rect">
            <a:avLst/>
          </a:prstGeom>
          <a:solidFill>
            <a:srgbClr val="006699"/>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zh-CN" sz="2000" b="1" dirty="0">
                <a:solidFill>
                  <a:schemeClr val="bg1"/>
                </a:solidFill>
                <a:latin typeface="+mj-lt"/>
              </a:rPr>
              <a:t>PC</a:t>
            </a:r>
            <a:r>
              <a:rPr lang="zh-CN" altLang="en-US" sz="2000" b="1" dirty="0">
                <a:solidFill>
                  <a:schemeClr val="bg1"/>
                </a:solidFill>
                <a:latin typeface="+mj-lt"/>
              </a:rPr>
              <a:t>处理器</a:t>
            </a:r>
            <a:endParaRPr lang="en-US" altLang="zh-CN" sz="2000" b="1" dirty="0">
              <a:solidFill>
                <a:schemeClr val="bg1"/>
              </a:solidFill>
              <a:latin typeface="+mj-lt"/>
            </a:endParaRPr>
          </a:p>
          <a:p>
            <a:pPr algn="ctr">
              <a:defRPr/>
            </a:pPr>
            <a:r>
              <a:rPr lang="zh-CN" altLang="en-US" sz="2800" b="1" dirty="0">
                <a:solidFill>
                  <a:schemeClr val="bg1"/>
                </a:solidFill>
                <a:latin typeface="+mj-lt"/>
              </a:rPr>
              <a:t>软件</a:t>
            </a:r>
          </a:p>
        </p:txBody>
      </p:sp>
      <p:cxnSp>
        <p:nvCxnSpPr>
          <p:cNvPr id="9" name="Straight Arrow Connector 8"/>
          <p:cNvCxnSpPr>
            <a:endCxn id="10" idx="1"/>
          </p:cNvCxnSpPr>
          <p:nvPr/>
        </p:nvCxnSpPr>
        <p:spPr bwMode="auto">
          <a:xfrm>
            <a:off x="762000" y="2686050"/>
            <a:ext cx="1308100" cy="1588"/>
          </a:xfrm>
          <a:prstGeom prst="straightConnector1">
            <a:avLst/>
          </a:prstGeom>
          <a:solidFill>
            <a:schemeClr val="accent1"/>
          </a:solidFill>
          <a:ln w="47625" cap="sq" cmpd="sng" algn="ctr">
            <a:solidFill>
              <a:schemeClr val="bg1">
                <a:lumMod val="65000"/>
              </a:schemeClr>
            </a:solidFill>
            <a:prstDash val="solid"/>
            <a:round/>
            <a:headEnd type="none" w="med" len="med"/>
            <a:tailEnd type="triangle"/>
          </a:ln>
          <a:effectLst/>
        </p:spPr>
      </p:cxnSp>
      <p:sp>
        <p:nvSpPr>
          <p:cNvPr id="10" name="Rectangle 9"/>
          <p:cNvSpPr/>
          <p:nvPr/>
        </p:nvSpPr>
        <p:spPr bwMode="auto">
          <a:xfrm>
            <a:off x="2070100" y="2301875"/>
            <a:ext cx="2124075" cy="766763"/>
          </a:xfrm>
          <a:prstGeom prst="rect">
            <a:avLst/>
          </a:prstGeom>
          <a:solidFill>
            <a:srgbClr val="006699"/>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000" b="1" dirty="0" smtClean="0">
                <a:solidFill>
                  <a:schemeClr val="bg1"/>
                </a:solidFill>
                <a:latin typeface="+mj-lt"/>
              </a:rPr>
              <a:t>传统台式仪</a:t>
            </a:r>
            <a:r>
              <a:rPr lang="zh-CN" altLang="en-US" sz="2000" b="1" dirty="0">
                <a:solidFill>
                  <a:schemeClr val="bg1"/>
                </a:solidFill>
                <a:latin typeface="+mj-lt"/>
              </a:rPr>
              <a:t>器</a:t>
            </a:r>
            <a:endParaRPr lang="en-US" altLang="zh-CN" sz="2000" b="1" dirty="0">
              <a:solidFill>
                <a:schemeClr val="bg1"/>
              </a:solidFill>
              <a:latin typeface="+mj-lt"/>
            </a:endParaRPr>
          </a:p>
          <a:p>
            <a:pPr algn="ctr">
              <a:defRPr/>
            </a:pPr>
            <a:r>
              <a:rPr lang="en-US" altLang="zh-CN" sz="2000" b="1" dirty="0" smtClean="0">
                <a:solidFill>
                  <a:schemeClr val="bg1"/>
                </a:solidFill>
                <a:latin typeface="+mj-lt"/>
              </a:rPr>
              <a:t>/</a:t>
            </a:r>
            <a:r>
              <a:rPr lang="zh-CN" altLang="en-US" sz="2000" b="1" dirty="0">
                <a:solidFill>
                  <a:schemeClr val="bg1"/>
                </a:solidFill>
                <a:latin typeface="+mj-lt"/>
              </a:rPr>
              <a:t>模块化</a:t>
            </a:r>
            <a:r>
              <a:rPr lang="zh-CN" altLang="en-US" sz="2000" b="1" dirty="0" smtClean="0">
                <a:solidFill>
                  <a:schemeClr val="bg1"/>
                </a:solidFill>
                <a:latin typeface="+mj-lt"/>
              </a:rPr>
              <a:t>仪</a:t>
            </a:r>
            <a:r>
              <a:rPr lang="zh-CN" altLang="en-US" sz="2000" b="1" dirty="0">
                <a:solidFill>
                  <a:schemeClr val="bg1"/>
                </a:solidFill>
                <a:latin typeface="+mj-lt"/>
              </a:rPr>
              <a:t>器</a:t>
            </a:r>
          </a:p>
        </p:txBody>
      </p:sp>
      <p:cxnSp>
        <p:nvCxnSpPr>
          <p:cNvPr id="11" name="Straight Arrow Connector 10"/>
          <p:cNvCxnSpPr>
            <a:stCxn id="10" idx="3"/>
            <a:endCxn id="8" idx="1"/>
          </p:cNvCxnSpPr>
          <p:nvPr/>
        </p:nvCxnSpPr>
        <p:spPr bwMode="auto">
          <a:xfrm>
            <a:off x="4194175" y="2686050"/>
            <a:ext cx="1204913" cy="1588"/>
          </a:xfrm>
          <a:prstGeom prst="straightConnector1">
            <a:avLst/>
          </a:prstGeom>
          <a:solidFill>
            <a:schemeClr val="accent1"/>
          </a:solidFill>
          <a:ln w="47625" cap="sq" cmpd="sng" algn="ctr">
            <a:solidFill>
              <a:schemeClr val="bg1">
                <a:lumMod val="65000"/>
              </a:schemeClr>
            </a:solidFill>
            <a:prstDash val="solid"/>
            <a:round/>
            <a:headEnd type="none" w="med" len="med"/>
            <a:tailEnd type="triangle"/>
          </a:ln>
          <a:effectLst/>
        </p:spPr>
      </p:cxnSp>
      <p:sp>
        <p:nvSpPr>
          <p:cNvPr id="13" name="Rectangle 12"/>
          <p:cNvSpPr/>
          <p:nvPr/>
        </p:nvSpPr>
        <p:spPr>
          <a:xfrm>
            <a:off x="1090613" y="2736850"/>
            <a:ext cx="700087" cy="400050"/>
          </a:xfrm>
          <a:prstGeom prst="rect">
            <a:avLst/>
          </a:prstGeom>
        </p:spPr>
        <p:txBody>
          <a:bodyPr wrap="none">
            <a:spAutoFit/>
          </a:bodyPr>
          <a:lstStyle/>
          <a:p>
            <a:pPr>
              <a:defRPr/>
            </a:pPr>
            <a:r>
              <a:rPr lang="zh-CN" altLang="en-US" sz="2000" b="1" dirty="0">
                <a:solidFill>
                  <a:schemeClr val="bg1">
                    <a:lumMod val="50000"/>
                  </a:schemeClr>
                </a:solidFill>
                <a:latin typeface="Arial" charset="0"/>
                <a:ea typeface="宋体" charset="-122"/>
              </a:rPr>
              <a:t>信号</a:t>
            </a:r>
          </a:p>
        </p:txBody>
      </p:sp>
      <p:sp>
        <p:nvSpPr>
          <p:cNvPr id="14" name="Rectangle 13"/>
          <p:cNvSpPr/>
          <p:nvPr/>
        </p:nvSpPr>
        <p:spPr>
          <a:xfrm>
            <a:off x="4355976" y="2780928"/>
            <a:ext cx="701675" cy="400050"/>
          </a:xfrm>
          <a:prstGeom prst="rect">
            <a:avLst/>
          </a:prstGeom>
        </p:spPr>
        <p:txBody>
          <a:bodyPr wrap="none">
            <a:spAutoFit/>
          </a:bodyPr>
          <a:lstStyle/>
          <a:p>
            <a:pPr>
              <a:defRPr/>
            </a:pPr>
            <a:r>
              <a:rPr lang="zh-CN" altLang="en-US" sz="2000" b="1" dirty="0">
                <a:solidFill>
                  <a:schemeClr val="bg1">
                    <a:lumMod val="50000"/>
                  </a:schemeClr>
                </a:solidFill>
                <a:latin typeface="Arial" charset="0"/>
                <a:ea typeface="宋体" charset="-122"/>
              </a:rPr>
              <a:t>总线</a:t>
            </a:r>
          </a:p>
        </p:txBody>
      </p:sp>
      <p:cxnSp>
        <p:nvCxnSpPr>
          <p:cNvPr id="38923" name="Straight Connector 14"/>
          <p:cNvCxnSpPr>
            <a:cxnSpLocks noChangeShapeType="1"/>
          </p:cNvCxnSpPr>
          <p:nvPr/>
        </p:nvCxnSpPr>
        <p:spPr bwMode="auto">
          <a:xfrm rot="5400000" flipH="1" flipV="1">
            <a:off x="4159250" y="2138363"/>
            <a:ext cx="1093787" cy="1588"/>
          </a:xfrm>
          <a:prstGeom prst="line">
            <a:avLst/>
          </a:prstGeom>
          <a:noFill/>
          <a:ln w="22225" cap="rnd" algn="ctr">
            <a:solidFill>
              <a:srgbClr val="006699"/>
            </a:solidFill>
            <a:round/>
            <a:headEnd/>
            <a:tailEnd type="oval" w="med" len="med"/>
          </a:ln>
        </p:spPr>
      </p:cxnSp>
      <p:sp>
        <p:nvSpPr>
          <p:cNvPr id="16" name="Rectangle 15"/>
          <p:cNvSpPr/>
          <p:nvPr/>
        </p:nvSpPr>
        <p:spPr>
          <a:xfrm>
            <a:off x="4668838" y="1395413"/>
            <a:ext cx="1331912" cy="400050"/>
          </a:xfrm>
          <a:prstGeom prst="rect">
            <a:avLst/>
          </a:prstGeom>
        </p:spPr>
        <p:txBody>
          <a:bodyPr>
            <a:spAutoFit/>
          </a:bodyPr>
          <a:lstStyle/>
          <a:p>
            <a:pPr>
              <a:defRPr/>
            </a:pPr>
            <a:r>
              <a:rPr lang="zh-CN" altLang="en-US" sz="2000" b="1" dirty="0">
                <a:solidFill>
                  <a:schemeClr val="bg1">
                    <a:lumMod val="50000"/>
                  </a:schemeClr>
                </a:solidFill>
                <a:latin typeface="Arial" charset="0"/>
                <a:ea typeface="宋体" charset="-122"/>
              </a:rPr>
              <a:t>原始数据</a:t>
            </a:r>
          </a:p>
        </p:txBody>
      </p:sp>
      <p:cxnSp>
        <p:nvCxnSpPr>
          <p:cNvPr id="38925" name="Straight Connector 16"/>
          <p:cNvCxnSpPr>
            <a:cxnSpLocks noChangeShapeType="1"/>
          </p:cNvCxnSpPr>
          <p:nvPr/>
        </p:nvCxnSpPr>
        <p:spPr bwMode="auto">
          <a:xfrm rot="5400000" flipH="1" flipV="1">
            <a:off x="6030913" y="1946275"/>
            <a:ext cx="709612" cy="1588"/>
          </a:xfrm>
          <a:prstGeom prst="line">
            <a:avLst/>
          </a:prstGeom>
          <a:noFill/>
          <a:ln w="22225" cap="rnd" algn="ctr">
            <a:solidFill>
              <a:srgbClr val="006699"/>
            </a:solidFill>
            <a:round/>
            <a:headEnd/>
            <a:tailEnd type="oval" w="med" len="med"/>
          </a:ln>
        </p:spPr>
      </p:cxnSp>
      <p:sp>
        <p:nvSpPr>
          <p:cNvPr id="18" name="Rectangle 17"/>
          <p:cNvSpPr/>
          <p:nvPr/>
        </p:nvSpPr>
        <p:spPr>
          <a:xfrm>
            <a:off x="6418263" y="1422400"/>
            <a:ext cx="2154237" cy="400050"/>
          </a:xfrm>
          <a:prstGeom prst="rect">
            <a:avLst/>
          </a:prstGeom>
        </p:spPr>
        <p:txBody>
          <a:bodyPr>
            <a:spAutoFit/>
          </a:bodyPr>
          <a:lstStyle/>
          <a:p>
            <a:pPr>
              <a:defRPr/>
            </a:pPr>
            <a:r>
              <a:rPr lang="zh-CN" altLang="en-US" sz="2000" b="1" dirty="0">
                <a:solidFill>
                  <a:schemeClr val="bg1">
                    <a:lumMod val="50000"/>
                  </a:schemeClr>
                </a:solidFill>
                <a:latin typeface="Arial" charset="0"/>
                <a:ea typeface="宋体" charset="-122"/>
              </a:rPr>
              <a:t>用户</a:t>
            </a:r>
            <a:r>
              <a:rPr lang="zh-CN" altLang="en-US" sz="2000" b="1" dirty="0">
                <a:solidFill>
                  <a:srgbClr val="93191A"/>
                </a:solidFill>
                <a:latin typeface="Arial" charset="0"/>
                <a:ea typeface="宋体" charset="-122"/>
              </a:rPr>
              <a:t>自定义</a:t>
            </a:r>
            <a:r>
              <a:rPr lang="zh-CN" altLang="en-US" sz="2000" b="1" dirty="0">
                <a:solidFill>
                  <a:schemeClr val="bg1">
                    <a:lumMod val="50000"/>
                  </a:schemeClr>
                </a:solidFill>
                <a:latin typeface="Arial" charset="0"/>
                <a:ea typeface="宋体" charset="-122"/>
              </a:rPr>
              <a:t>功能</a:t>
            </a:r>
          </a:p>
        </p:txBody>
      </p:sp>
      <p:cxnSp>
        <p:nvCxnSpPr>
          <p:cNvPr id="19" name="Elbow Connector 18"/>
          <p:cNvCxnSpPr>
            <a:stCxn id="21" idx="2"/>
            <a:endCxn id="10" idx="2"/>
          </p:cNvCxnSpPr>
          <p:nvPr/>
        </p:nvCxnSpPr>
        <p:spPr bwMode="auto">
          <a:xfrm rot="5400000" flipH="1">
            <a:off x="4736307" y="1464469"/>
            <a:ext cx="74612" cy="3282950"/>
          </a:xfrm>
          <a:prstGeom prst="bentConnector3">
            <a:avLst>
              <a:gd name="adj1" fmla="val -699750"/>
            </a:avLst>
          </a:prstGeom>
          <a:solidFill>
            <a:schemeClr val="accent1"/>
          </a:solidFill>
          <a:ln w="47625" cap="sq" cmpd="sng" algn="ctr">
            <a:solidFill>
              <a:schemeClr val="bg1">
                <a:lumMod val="65000"/>
              </a:schemeClr>
            </a:solidFill>
            <a:prstDash val="sysDash"/>
            <a:round/>
            <a:headEnd type="none" w="med" len="med"/>
            <a:tailEnd type="triangle"/>
          </a:ln>
          <a:effectLst/>
        </p:spPr>
      </p:cxnSp>
      <p:sp>
        <p:nvSpPr>
          <p:cNvPr id="20" name="Rectangle 19"/>
          <p:cNvSpPr/>
          <p:nvPr/>
        </p:nvSpPr>
        <p:spPr>
          <a:xfrm>
            <a:off x="4486275" y="3714750"/>
            <a:ext cx="701675" cy="400050"/>
          </a:xfrm>
          <a:prstGeom prst="rect">
            <a:avLst/>
          </a:prstGeom>
        </p:spPr>
        <p:txBody>
          <a:bodyPr wrap="none">
            <a:spAutoFit/>
          </a:bodyPr>
          <a:lstStyle/>
          <a:p>
            <a:pPr>
              <a:defRPr/>
            </a:pPr>
            <a:r>
              <a:rPr lang="zh-CN" altLang="en-US" sz="2000" b="1" dirty="0">
                <a:solidFill>
                  <a:schemeClr val="bg1">
                    <a:lumMod val="50000"/>
                  </a:schemeClr>
                </a:solidFill>
                <a:latin typeface="Arial" charset="0"/>
                <a:ea typeface="宋体" charset="-122"/>
              </a:rPr>
              <a:t>配置</a:t>
            </a:r>
          </a:p>
        </p:txBody>
      </p:sp>
      <p:sp>
        <p:nvSpPr>
          <p:cNvPr id="21" name="Rounded Rectangle 20"/>
          <p:cNvSpPr/>
          <p:nvPr/>
        </p:nvSpPr>
        <p:spPr bwMode="auto">
          <a:xfrm>
            <a:off x="5326063" y="2230438"/>
            <a:ext cx="2178050" cy="912812"/>
          </a:xfrm>
          <a:prstGeom prst="roundRect">
            <a:avLst/>
          </a:prstGeom>
          <a:noFill/>
          <a:ln w="47625">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zh-CN" altLang="en-US">
              <a:latin typeface="Arial Narrow"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广义的</a:t>
            </a:r>
            <a:r>
              <a:rPr lang="en-US" altLang="zh-CN" dirty="0" smtClean="0"/>
              <a:t>“</a:t>
            </a:r>
            <a:r>
              <a:rPr lang="zh-CN" altLang="en-US" dirty="0" smtClean="0"/>
              <a:t>虚拟仪器</a:t>
            </a:r>
            <a:r>
              <a:rPr lang="en-US" altLang="zh-CN" dirty="0" smtClean="0"/>
              <a:t>” </a:t>
            </a:r>
            <a:r>
              <a:rPr lang="zh-CN" altLang="en-US" dirty="0" smtClean="0"/>
              <a:t>概念</a:t>
            </a:r>
            <a:endParaRPr lang="zh-CN" altLang="en-US" dirty="0"/>
          </a:p>
        </p:txBody>
      </p:sp>
      <p:sp>
        <p:nvSpPr>
          <p:cNvPr id="3" name="Content Placeholder 2"/>
          <p:cNvSpPr>
            <a:spLocks noGrp="1"/>
          </p:cNvSpPr>
          <p:nvPr>
            <p:ph idx="1"/>
          </p:nvPr>
        </p:nvSpPr>
        <p:spPr/>
        <p:txBody>
          <a:bodyPr/>
          <a:lstStyle/>
          <a:p>
            <a:pPr hangingPunct="1"/>
            <a:r>
              <a:rPr lang="zh-CN" altLang="en-US" dirty="0" smtClean="0"/>
              <a:t>广义的虚拟仪器概念可进一步扩展到自动控制、通信系统等领域，只要是通过软件定义模块化硬件功能</a:t>
            </a:r>
            <a:r>
              <a:rPr lang="en-US" altLang="zh-CN" dirty="0" smtClean="0"/>
              <a:t>, </a:t>
            </a:r>
            <a:r>
              <a:rPr lang="zh-CN" altLang="en-US" dirty="0" smtClean="0"/>
              <a:t>从而满足自定义应用需求的系统</a:t>
            </a:r>
            <a:r>
              <a:rPr lang="en-US" altLang="zh-CN" dirty="0" smtClean="0"/>
              <a:t>, </a:t>
            </a:r>
            <a:r>
              <a:rPr lang="zh-CN" altLang="en-US" dirty="0" smtClean="0"/>
              <a:t>都可以看作虚拟仪器技术的应用</a:t>
            </a:r>
            <a:endParaRPr lang="en-US" altLang="zh-CN" dirty="0" smtClean="0"/>
          </a:p>
          <a:p>
            <a:pPr hangingPunct="1"/>
            <a:r>
              <a:rPr lang="zh-CN" altLang="en-US" dirty="0" smtClean="0"/>
              <a:t>“图形化系统设计”（</a:t>
            </a:r>
            <a:r>
              <a:rPr lang="en-US" altLang="zh-CN" dirty="0" smtClean="0"/>
              <a:t>Graphical System Design</a:t>
            </a:r>
            <a:r>
              <a:rPr lang="zh-CN" altLang="en-US" dirty="0" smtClean="0"/>
              <a:t>）的概念也越来越多的取代“虚拟仪器”的提法，并且能更加准确地表达这种系统设计方式的优势</a:t>
            </a:r>
            <a:endParaRPr lang="en-US" altLang="zh-CN" dirty="0" smtClean="0"/>
          </a:p>
          <a:p>
            <a:pPr lvl="1" hangingPunct="1"/>
            <a:r>
              <a:rPr lang="zh-CN" altLang="en-US" dirty="0" smtClean="0"/>
              <a:t>现成可用的模块化硬件</a:t>
            </a:r>
            <a:endParaRPr lang="en-US" altLang="zh-CN" dirty="0" smtClean="0"/>
          </a:p>
          <a:p>
            <a:pPr lvl="1" hangingPunct="1"/>
            <a:r>
              <a:rPr lang="zh-CN" altLang="en-US" dirty="0" smtClean="0"/>
              <a:t>方便快速开发的软件工具</a:t>
            </a:r>
            <a:endParaRPr lang="en-US" altLang="zh-CN" dirty="0" smtClean="0"/>
          </a:p>
          <a:p>
            <a:pPr lvl="1" hangingPunct="1"/>
            <a:r>
              <a:rPr lang="zh-CN" altLang="en-US" dirty="0" smtClean="0"/>
              <a:t>加速系统级应用的设计与实现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21"/>
          <p:cNvSpPr>
            <a:spLocks noChangeArrowheads="1"/>
          </p:cNvSpPr>
          <p:nvPr/>
        </p:nvSpPr>
        <p:spPr bwMode="auto">
          <a:xfrm flipV="1">
            <a:off x="611560" y="2743200"/>
            <a:ext cx="8064896" cy="457200"/>
          </a:xfrm>
          <a:prstGeom prst="triangle">
            <a:avLst>
              <a:gd name="adj" fmla="val 50000"/>
            </a:avLst>
          </a:prstGeom>
          <a:gradFill rotWithShape="1">
            <a:gsLst>
              <a:gs pos="0">
                <a:srgbClr val="0067AC">
                  <a:alpha val="39998"/>
                </a:srgbClr>
              </a:gs>
              <a:gs pos="100000">
                <a:schemeClr val="bg1"/>
              </a:gs>
            </a:gsLst>
            <a:lin ang="16200000" scaled="1"/>
          </a:gradFill>
          <a:ln w="9525" algn="ctr">
            <a:noFill/>
            <a:miter lim="800000"/>
            <a:headEnd/>
            <a:tailEnd/>
          </a:ln>
        </p:spPr>
        <p:txBody>
          <a:bodyPr wrap="none" anchor="ctr"/>
          <a:lstStyle/>
          <a:p>
            <a:pPr algn="ctr"/>
            <a:endParaRPr lang="en-US" altLang="zh-CN" sz="1400">
              <a:solidFill>
                <a:srgbClr val="000000"/>
              </a:solidFill>
              <a:latin typeface="微软雅黑" pitchFamily="34" charset="-122"/>
              <a:ea typeface="微软雅黑" pitchFamily="34" charset="-122"/>
              <a:cs typeface="Arial" pitchFamily="34" charset="0"/>
            </a:endParaRPr>
          </a:p>
        </p:txBody>
      </p:sp>
      <p:sp>
        <p:nvSpPr>
          <p:cNvPr id="6147" name="Title 1"/>
          <p:cNvSpPr>
            <a:spLocks noGrp="1"/>
          </p:cNvSpPr>
          <p:nvPr>
            <p:ph type="title"/>
          </p:nvPr>
        </p:nvSpPr>
        <p:spPr/>
        <p:txBody>
          <a:bodyPr/>
          <a:lstStyle/>
          <a:p>
            <a:pPr eaLnBrk="1" hangingPunct="1"/>
            <a:r>
              <a:rPr lang="zh-CN" altLang="en-US" dirty="0" smtClean="0"/>
              <a:t>图形化系统设计 </a:t>
            </a:r>
            <a:r>
              <a:rPr lang="en-US" altLang="zh-CN" dirty="0" smtClean="0"/>
              <a:t>(Graphical System Design)</a:t>
            </a:r>
            <a:endParaRPr lang="zh-CN" altLang="en-US" dirty="0" smtClean="0"/>
          </a:p>
        </p:txBody>
      </p:sp>
      <p:sp>
        <p:nvSpPr>
          <p:cNvPr id="6148" name="AutoShape 21"/>
          <p:cNvSpPr>
            <a:spLocks noChangeArrowheads="1"/>
          </p:cNvSpPr>
          <p:nvPr/>
        </p:nvSpPr>
        <p:spPr bwMode="auto">
          <a:xfrm rot="10800000" flipV="1">
            <a:off x="1554163" y="4645025"/>
            <a:ext cx="5903912" cy="322263"/>
          </a:xfrm>
          <a:prstGeom prst="triangle">
            <a:avLst>
              <a:gd name="adj" fmla="val 50000"/>
            </a:avLst>
          </a:prstGeom>
          <a:gradFill rotWithShape="1">
            <a:gsLst>
              <a:gs pos="0">
                <a:srgbClr val="0067AC">
                  <a:alpha val="39998"/>
                </a:srgbClr>
              </a:gs>
              <a:gs pos="100000">
                <a:schemeClr val="bg1"/>
              </a:gs>
            </a:gsLst>
            <a:lin ang="16200000" scaled="1"/>
          </a:gradFill>
          <a:ln w="9525" algn="ctr">
            <a:noFill/>
            <a:miter lim="800000"/>
            <a:headEnd/>
            <a:tailEnd/>
          </a:ln>
        </p:spPr>
        <p:txBody>
          <a:bodyPr wrap="none" anchor="ctr"/>
          <a:lstStyle/>
          <a:p>
            <a:pPr algn="ctr"/>
            <a:endParaRPr lang="en-US" altLang="zh-CN" sz="1400">
              <a:solidFill>
                <a:srgbClr val="000000"/>
              </a:solidFill>
              <a:latin typeface="微软雅黑" pitchFamily="34" charset="-122"/>
              <a:ea typeface="微软雅黑" pitchFamily="34" charset="-122"/>
              <a:cs typeface="Arial" pitchFamily="34" charset="0"/>
            </a:endParaRPr>
          </a:p>
        </p:txBody>
      </p:sp>
      <p:sp>
        <p:nvSpPr>
          <p:cNvPr id="7" name="AutoShape 16"/>
          <p:cNvSpPr>
            <a:spLocks noChangeArrowheads="1"/>
          </p:cNvSpPr>
          <p:nvPr/>
        </p:nvSpPr>
        <p:spPr bwMode="auto">
          <a:xfrm>
            <a:off x="1112520" y="4953000"/>
            <a:ext cx="7040880" cy="1600200"/>
          </a:xfrm>
          <a:prstGeom prst="roundRect">
            <a:avLst>
              <a:gd name="adj" fmla="val 16667"/>
            </a:avLst>
          </a:prstGeom>
          <a:solidFill>
            <a:schemeClr val="bg1"/>
          </a:solidFill>
          <a:ln>
            <a:noFill/>
            <a:headEnd type="none" w="sm" len="sm"/>
            <a:tailEnd type="none" w="sm" len="sm"/>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wrap="none" anchor="ctr"/>
          <a:lstStyle/>
          <a:p>
            <a:pPr fontAlgn="auto">
              <a:spcBef>
                <a:spcPts val="0"/>
              </a:spcBef>
              <a:spcAft>
                <a:spcPts val="0"/>
              </a:spcAft>
              <a:defRPr/>
            </a:pPr>
            <a:endParaRPr lang="en-US" dirty="0">
              <a:solidFill>
                <a:srgbClr val="FFFFFF"/>
              </a:solidFill>
              <a:latin typeface="微软雅黑" pitchFamily="34" charset="-122"/>
              <a:ea typeface="微软雅黑" pitchFamily="34" charset="-122"/>
            </a:endParaRPr>
          </a:p>
        </p:txBody>
      </p:sp>
      <p:pic>
        <p:nvPicPr>
          <p:cNvPr id="6150" name="Picture 11" descr="PXI 8-Slot Front View (pxi1042_d02_m)"/>
          <p:cNvPicPr>
            <a:picLocks noChangeAspect="1" noChangeArrowheads="1"/>
          </p:cNvPicPr>
          <p:nvPr/>
        </p:nvPicPr>
        <p:blipFill>
          <a:blip r:embed="rId3" cstate="print"/>
          <a:srcRect/>
          <a:stretch>
            <a:fillRect/>
          </a:stretch>
        </p:blipFill>
        <p:spPr bwMode="auto">
          <a:xfrm>
            <a:off x="3124200" y="5043488"/>
            <a:ext cx="1524000" cy="1112837"/>
          </a:xfrm>
          <a:prstGeom prst="rect">
            <a:avLst/>
          </a:prstGeom>
          <a:noFill/>
          <a:ln w="9525">
            <a:noFill/>
            <a:miter lim="800000"/>
            <a:headEnd/>
            <a:tailEnd/>
          </a:ln>
        </p:spPr>
      </p:pic>
      <p:pic>
        <p:nvPicPr>
          <p:cNvPr id="6151" name="Picture 18" descr="GX270optiplex2"/>
          <p:cNvPicPr>
            <a:picLocks noChangeAspect="1" noChangeArrowheads="1"/>
          </p:cNvPicPr>
          <p:nvPr/>
        </p:nvPicPr>
        <p:blipFill>
          <a:blip r:embed="rId4" cstate="print"/>
          <a:srcRect/>
          <a:stretch>
            <a:fillRect/>
          </a:stretch>
        </p:blipFill>
        <p:spPr bwMode="auto">
          <a:xfrm>
            <a:off x="2008188" y="5076825"/>
            <a:ext cx="687387" cy="1047750"/>
          </a:xfrm>
          <a:prstGeom prst="rect">
            <a:avLst/>
          </a:prstGeom>
          <a:noFill/>
          <a:ln w="9525">
            <a:noFill/>
            <a:miter lim="800000"/>
            <a:headEnd/>
            <a:tailEnd/>
          </a:ln>
        </p:spPr>
      </p:pic>
      <p:pic>
        <p:nvPicPr>
          <p:cNvPr id="6152" name="Picture 42" descr="Front View"/>
          <p:cNvPicPr>
            <a:picLocks noChangeAspect="1" noChangeArrowheads="1"/>
          </p:cNvPicPr>
          <p:nvPr/>
        </p:nvPicPr>
        <p:blipFill>
          <a:blip r:embed="rId5" cstate="print"/>
          <a:srcRect/>
          <a:stretch>
            <a:fillRect/>
          </a:stretch>
        </p:blipFill>
        <p:spPr bwMode="auto">
          <a:xfrm>
            <a:off x="1169988" y="5292725"/>
            <a:ext cx="857250" cy="615950"/>
          </a:xfrm>
          <a:prstGeom prst="rect">
            <a:avLst/>
          </a:prstGeom>
          <a:noFill/>
          <a:ln w="9525">
            <a:noFill/>
            <a:miter lim="800000"/>
            <a:headEnd/>
            <a:tailEnd/>
          </a:ln>
        </p:spPr>
      </p:pic>
      <p:pic>
        <p:nvPicPr>
          <p:cNvPr id="6153" name="Picture 9" descr="652315?role=previe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83363" y="5326063"/>
            <a:ext cx="1265237" cy="549275"/>
          </a:xfrm>
          <a:prstGeom prst="rect">
            <a:avLst/>
          </a:prstGeom>
          <a:noFill/>
          <a:ln w="9525">
            <a:noFill/>
            <a:miter lim="800000"/>
            <a:headEnd/>
            <a:tailEnd/>
          </a:ln>
        </p:spPr>
      </p:pic>
      <p:sp>
        <p:nvSpPr>
          <p:cNvPr id="6154" name="Text Box 13"/>
          <p:cNvSpPr txBox="1">
            <a:spLocks noChangeArrowheads="1"/>
          </p:cNvSpPr>
          <p:nvPr/>
        </p:nvSpPr>
        <p:spPr bwMode="auto">
          <a:xfrm>
            <a:off x="2819400" y="6153150"/>
            <a:ext cx="3505200" cy="369888"/>
          </a:xfrm>
          <a:prstGeom prst="rect">
            <a:avLst/>
          </a:prstGeom>
          <a:noFill/>
          <a:ln w="9525" algn="ctr">
            <a:noFill/>
            <a:miter lim="800000"/>
            <a:headEnd/>
            <a:tailEnd/>
          </a:ln>
        </p:spPr>
        <p:txBody>
          <a:bodyPr>
            <a:spAutoFit/>
          </a:bodyPr>
          <a:lstStyle/>
          <a:p>
            <a:pPr algn="ctr"/>
            <a:r>
              <a:rPr lang="zh-CN" altLang="en-US">
                <a:solidFill>
                  <a:srgbClr val="000000"/>
                </a:solidFill>
                <a:latin typeface="微软雅黑" pitchFamily="34" charset="-122"/>
                <a:ea typeface="微软雅黑" pitchFamily="34" charset="-122"/>
                <a:cs typeface="Arial" pitchFamily="34" charset="0"/>
              </a:rPr>
              <a:t>各种硬件模块</a:t>
            </a:r>
          </a:p>
        </p:txBody>
      </p:sp>
      <p:pic>
        <p:nvPicPr>
          <p:cNvPr id="6155"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87938" y="5616575"/>
            <a:ext cx="866775" cy="479425"/>
          </a:xfrm>
          <a:prstGeom prst="rect">
            <a:avLst/>
          </a:prstGeom>
          <a:noFill/>
          <a:ln w="9525">
            <a:noFill/>
            <a:miter lim="800000"/>
            <a:headEnd/>
            <a:tailEnd/>
          </a:ln>
        </p:spPr>
      </p:pic>
      <p:pic>
        <p:nvPicPr>
          <p:cNvPr id="6156"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3213" y="5072063"/>
            <a:ext cx="1017587" cy="652462"/>
          </a:xfrm>
          <a:prstGeom prst="rect">
            <a:avLst/>
          </a:prstGeom>
          <a:noFill/>
          <a:ln w="9525">
            <a:noFill/>
            <a:miter lim="800000"/>
            <a:headEnd/>
            <a:tailEnd/>
          </a:ln>
        </p:spPr>
      </p:pic>
      <p:sp>
        <p:nvSpPr>
          <p:cNvPr id="6157" name="TextBox 21"/>
          <p:cNvSpPr txBox="1">
            <a:spLocks noChangeArrowheads="1"/>
          </p:cNvSpPr>
          <p:nvPr/>
        </p:nvSpPr>
        <p:spPr bwMode="auto">
          <a:xfrm>
            <a:off x="1981200" y="4343400"/>
            <a:ext cx="5257800" cy="369888"/>
          </a:xfrm>
          <a:prstGeom prst="rect">
            <a:avLst/>
          </a:prstGeom>
          <a:noFill/>
          <a:ln w="9525">
            <a:noFill/>
            <a:miter lim="800000"/>
            <a:headEnd/>
            <a:tailEnd/>
          </a:ln>
        </p:spPr>
        <p:txBody>
          <a:bodyPr>
            <a:spAutoFit/>
          </a:bodyPr>
          <a:lstStyle/>
          <a:p>
            <a:pPr algn="ctr" eaLnBrk="0" hangingPunct="0"/>
            <a:r>
              <a:rPr lang="zh-CN" altLang="en-US">
                <a:solidFill>
                  <a:srgbClr val="000000"/>
                </a:solidFill>
                <a:latin typeface="微软雅黑" pitchFamily="34" charset="-122"/>
                <a:ea typeface="微软雅黑" pitchFamily="34" charset="-122"/>
                <a:cs typeface="Franklin Gothic Medium" pitchFamily="34" charset="0"/>
              </a:rPr>
              <a:t>图形化编程环境或基于文本语言的开发环境</a:t>
            </a:r>
          </a:p>
        </p:txBody>
      </p:sp>
      <p:grpSp>
        <p:nvGrpSpPr>
          <p:cNvPr id="2" name="Group 46"/>
          <p:cNvGrpSpPr>
            <a:grpSpLocks/>
          </p:cNvGrpSpPr>
          <p:nvPr/>
        </p:nvGrpSpPr>
        <p:grpSpPr bwMode="auto">
          <a:xfrm>
            <a:off x="539552" y="1143000"/>
            <a:ext cx="8143056" cy="1638300"/>
            <a:chOff x="539552" y="1143000"/>
            <a:chExt cx="8143056" cy="1637944"/>
          </a:xfrm>
        </p:grpSpPr>
        <p:sp>
          <p:nvSpPr>
            <p:cNvPr id="6169" name="TextBox 3"/>
            <p:cNvSpPr txBox="1">
              <a:spLocks noChangeArrowheads="1"/>
            </p:cNvSpPr>
            <p:nvPr/>
          </p:nvSpPr>
          <p:spPr bwMode="auto">
            <a:xfrm>
              <a:off x="539552" y="1143000"/>
              <a:ext cx="7560840" cy="646191"/>
            </a:xfrm>
            <a:prstGeom prst="rect">
              <a:avLst/>
            </a:prstGeom>
            <a:noFill/>
            <a:ln w="9525">
              <a:noFill/>
              <a:miter lim="800000"/>
              <a:headEnd/>
              <a:tailEnd/>
            </a:ln>
          </p:spPr>
          <p:txBody>
            <a:bodyPr wrap="square">
              <a:spAutoFit/>
            </a:bodyPr>
            <a:lstStyle/>
            <a:p>
              <a:r>
                <a:rPr lang="zh-CN" altLang="en-US" dirty="0">
                  <a:latin typeface="微软雅黑" pitchFamily="34" charset="-122"/>
                  <a:ea typeface="微软雅黑" pitchFamily="34" charset="-122"/>
                </a:rPr>
                <a:t>广</a:t>
              </a:r>
              <a:r>
                <a:rPr lang="zh-CN" altLang="en-US" dirty="0" smtClean="0">
                  <a:latin typeface="微软雅黑" pitchFamily="34" charset="-122"/>
                  <a:ea typeface="微软雅黑" pitchFamily="34" charset="-122"/>
                </a:rPr>
                <a:t>泛用于自</a:t>
              </a:r>
              <a:r>
                <a:rPr lang="zh-CN" altLang="en-US" dirty="0">
                  <a:latin typeface="微软雅黑" pitchFamily="34" charset="-122"/>
                  <a:ea typeface="微软雅黑" pitchFamily="34" charset="-122"/>
                </a:rPr>
                <a:t>动化测</a:t>
              </a:r>
              <a:r>
                <a:rPr lang="zh-CN" altLang="en-US" dirty="0" smtClean="0">
                  <a:latin typeface="微软雅黑" pitchFamily="34" charset="-122"/>
                  <a:ea typeface="微软雅黑" pitchFamily="34" charset="-122"/>
                </a:rPr>
                <a:t>试、自动控制、通信系统设计与验证、生物医电</a:t>
              </a:r>
              <a:r>
                <a:rPr lang="en-US" altLang="zh-CN" dirty="0" smtClean="0">
                  <a:latin typeface="微软雅黑" pitchFamily="34" charset="-122"/>
                  <a:ea typeface="微软雅黑" pitchFamily="34" charset="-122"/>
                </a:rPr>
                <a:t>…</a:t>
              </a:r>
              <a:endParaRPr lang="en-US" altLang="en-US"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6170" name="TextBox 4"/>
            <p:cNvSpPr txBox="1">
              <a:spLocks noChangeArrowheads="1"/>
            </p:cNvSpPr>
            <p:nvPr/>
          </p:nvSpPr>
          <p:spPr bwMode="auto">
            <a:xfrm>
              <a:off x="1331640" y="1143000"/>
              <a:ext cx="184731" cy="369252"/>
            </a:xfrm>
            <a:prstGeom prst="rect">
              <a:avLst/>
            </a:prstGeom>
            <a:noFill/>
            <a:ln w="9525">
              <a:noFill/>
              <a:miter lim="800000"/>
              <a:headEnd/>
              <a:tailEnd/>
            </a:ln>
          </p:spPr>
          <p:txBody>
            <a:bodyPr wrap="none">
              <a:spAutoFit/>
            </a:bodyPr>
            <a:lstStyle/>
            <a:p>
              <a:endParaRPr lang="en-US" altLang="en-US" dirty="0">
                <a:latin typeface="微软雅黑" pitchFamily="34" charset="-122"/>
                <a:ea typeface="微软雅黑" pitchFamily="34" charset="-122"/>
              </a:endParaRPr>
            </a:p>
          </p:txBody>
        </p:sp>
        <p:pic>
          <p:nvPicPr>
            <p:cNvPr id="6171" name="Picture 3"/>
            <p:cNvPicPr>
              <a:picLocks noChangeAspect="1" noChangeArrowheads="1"/>
            </p:cNvPicPr>
            <p:nvPr/>
          </p:nvPicPr>
          <p:blipFill>
            <a:blip r:embed="rId9" cstate="print"/>
            <a:srcRect/>
            <a:stretch>
              <a:fillRect/>
            </a:stretch>
          </p:blipFill>
          <p:spPr bwMode="auto">
            <a:xfrm>
              <a:off x="586679" y="1552508"/>
              <a:ext cx="1267221" cy="1219200"/>
            </a:xfrm>
            <a:prstGeom prst="rect">
              <a:avLst/>
            </a:prstGeom>
            <a:solidFill>
              <a:srgbClr val="EDEDED"/>
            </a:solidFill>
            <a:ln w="9525">
              <a:noFill/>
              <a:miter lim="800000"/>
              <a:headEnd/>
              <a:tailEnd/>
            </a:ln>
          </p:spPr>
        </p:pic>
        <p:pic>
          <p:nvPicPr>
            <p:cNvPr id="6172" name="Picture 2"/>
            <p:cNvPicPr>
              <a:picLocks noChangeAspect="1" noChangeArrowheads="1"/>
            </p:cNvPicPr>
            <p:nvPr/>
          </p:nvPicPr>
          <p:blipFill>
            <a:blip r:embed="rId10" cstate="print"/>
            <a:srcRect/>
            <a:stretch>
              <a:fillRect/>
            </a:stretch>
          </p:blipFill>
          <p:spPr bwMode="auto">
            <a:xfrm>
              <a:off x="3329879" y="1552508"/>
              <a:ext cx="1314129" cy="1219200"/>
            </a:xfrm>
            <a:prstGeom prst="rect">
              <a:avLst/>
            </a:prstGeom>
            <a:solidFill>
              <a:srgbClr val="EDEDED"/>
            </a:solidFill>
            <a:ln w="9525">
              <a:noFill/>
              <a:miter lim="800000"/>
              <a:headEnd/>
              <a:tailEnd/>
            </a:ln>
          </p:spPr>
        </p:pic>
        <p:pic>
          <p:nvPicPr>
            <p:cNvPr id="6173" name="Picture 25" descr="Cern114.jpg"/>
            <p:cNvPicPr>
              <a:picLocks noChangeAspect="1"/>
            </p:cNvPicPr>
            <p:nvPr/>
          </p:nvPicPr>
          <p:blipFill>
            <a:blip r:embed="rId11" cstate="print"/>
            <a:srcRect/>
            <a:stretch>
              <a:fillRect/>
            </a:stretch>
          </p:blipFill>
          <p:spPr bwMode="auto">
            <a:xfrm>
              <a:off x="1882079" y="1552508"/>
              <a:ext cx="1428750" cy="1219200"/>
            </a:xfrm>
            <a:prstGeom prst="rect">
              <a:avLst/>
            </a:prstGeom>
            <a:noFill/>
            <a:ln w="9525">
              <a:noFill/>
              <a:miter lim="800000"/>
              <a:headEnd/>
              <a:tailEnd/>
            </a:ln>
          </p:spPr>
        </p:pic>
        <p:pic>
          <p:nvPicPr>
            <p:cNvPr id="6174" name="Picture 2" descr="http://sine.ni.com/cms/images/casestudies/olympica.jpg"/>
            <p:cNvPicPr>
              <a:picLocks noChangeAspect="1" noChangeArrowheads="1"/>
            </p:cNvPicPr>
            <p:nvPr/>
          </p:nvPicPr>
          <p:blipFill>
            <a:blip r:embed="rId12" cstate="print"/>
            <a:srcRect/>
            <a:stretch>
              <a:fillRect/>
            </a:stretch>
          </p:blipFill>
          <p:spPr bwMode="auto">
            <a:xfrm>
              <a:off x="7387208" y="1552508"/>
              <a:ext cx="1295400" cy="1228436"/>
            </a:xfrm>
            <a:prstGeom prst="rect">
              <a:avLst/>
            </a:prstGeom>
            <a:solidFill>
              <a:srgbClr val="EDEDED"/>
            </a:solidFill>
            <a:ln w="9525">
              <a:noFill/>
              <a:miter lim="800000"/>
              <a:headEnd/>
              <a:tailEnd/>
            </a:ln>
          </p:spPr>
        </p:pic>
        <p:pic>
          <p:nvPicPr>
            <p:cNvPr id="6175" name="Picture 5"/>
            <p:cNvPicPr>
              <a:picLocks noChangeAspect="1" noChangeArrowheads="1"/>
            </p:cNvPicPr>
            <p:nvPr/>
          </p:nvPicPr>
          <p:blipFill>
            <a:blip r:embed="rId13" cstate="print"/>
            <a:srcRect/>
            <a:stretch>
              <a:fillRect/>
            </a:stretch>
          </p:blipFill>
          <p:spPr bwMode="auto">
            <a:xfrm>
              <a:off x="4644008" y="1552508"/>
              <a:ext cx="1295400" cy="1219200"/>
            </a:xfrm>
            <a:prstGeom prst="rect">
              <a:avLst/>
            </a:prstGeom>
            <a:noFill/>
            <a:ln w="9525">
              <a:noFill/>
              <a:miter lim="800000"/>
              <a:headEnd/>
              <a:tailEnd/>
            </a:ln>
          </p:spPr>
        </p:pic>
        <p:pic>
          <p:nvPicPr>
            <p:cNvPr id="6176" name="Picture 8"/>
            <p:cNvPicPr>
              <a:picLocks noChangeAspect="1" noChangeArrowheads="1"/>
            </p:cNvPicPr>
            <p:nvPr/>
          </p:nvPicPr>
          <p:blipFill>
            <a:blip r:embed="rId14" cstate="print"/>
            <a:srcRect/>
            <a:stretch>
              <a:fillRect/>
            </a:stretch>
          </p:blipFill>
          <p:spPr bwMode="auto">
            <a:xfrm>
              <a:off x="5963792" y="1552508"/>
              <a:ext cx="1395984" cy="1219200"/>
            </a:xfrm>
            <a:prstGeom prst="rect">
              <a:avLst/>
            </a:prstGeom>
            <a:noFill/>
            <a:ln w="9525">
              <a:noFill/>
              <a:miter lim="800000"/>
              <a:headEnd/>
              <a:tailEnd/>
            </a:ln>
          </p:spPr>
        </p:pic>
      </p:grpSp>
      <p:grpSp>
        <p:nvGrpSpPr>
          <p:cNvPr id="3" name="Group 45"/>
          <p:cNvGrpSpPr>
            <a:grpSpLocks noChangeAspect="1"/>
          </p:cNvGrpSpPr>
          <p:nvPr/>
        </p:nvGrpSpPr>
        <p:grpSpPr bwMode="auto">
          <a:xfrm>
            <a:off x="590550" y="3181350"/>
            <a:ext cx="8027988" cy="1196975"/>
            <a:chOff x="228600" y="990600"/>
            <a:chExt cx="8763000" cy="1307069"/>
          </a:xfrm>
        </p:grpSpPr>
        <p:pic>
          <p:nvPicPr>
            <p:cNvPr id="6160" name="Picture 21" descr="lv"/>
            <p:cNvPicPr>
              <a:picLocks noChangeAspect="1" noChangeArrowheads="1"/>
            </p:cNvPicPr>
            <p:nvPr/>
          </p:nvPicPr>
          <p:blipFill>
            <a:blip r:embed="rId15" cstate="print"/>
            <a:srcRect l="662" t="873" r="662" b="873"/>
            <a:stretch>
              <a:fillRect/>
            </a:stretch>
          </p:blipFill>
          <p:spPr bwMode="auto">
            <a:xfrm>
              <a:off x="5748338" y="998327"/>
              <a:ext cx="1643062" cy="1241425"/>
            </a:xfrm>
            <a:prstGeom prst="rect">
              <a:avLst/>
            </a:prstGeom>
            <a:noFill/>
            <a:ln w="31750" cap="rnd">
              <a:solidFill>
                <a:srgbClr val="0067AC"/>
              </a:solidFill>
              <a:round/>
              <a:headEnd/>
              <a:tailEnd/>
            </a:ln>
          </p:spPr>
        </p:pic>
        <p:pic>
          <p:nvPicPr>
            <p:cNvPr id="6161" name="Picture 12"/>
            <p:cNvPicPr>
              <a:picLocks noChangeAspect="1" noChangeArrowheads="1"/>
            </p:cNvPicPr>
            <p:nvPr/>
          </p:nvPicPr>
          <p:blipFill>
            <a:blip r:embed="rId16" cstate="print"/>
            <a:srcRect l="19727" t="19225" r="10860" b="26398"/>
            <a:stretch>
              <a:fillRect/>
            </a:stretch>
          </p:blipFill>
          <p:spPr bwMode="auto">
            <a:xfrm>
              <a:off x="7546975" y="1002269"/>
              <a:ext cx="1444625" cy="1236663"/>
            </a:xfrm>
            <a:prstGeom prst="rect">
              <a:avLst/>
            </a:prstGeom>
            <a:noFill/>
            <a:ln w="31750" cap="rnd">
              <a:solidFill>
                <a:srgbClr val="336699"/>
              </a:solidFill>
              <a:round/>
              <a:headEnd/>
              <a:tailEnd/>
            </a:ln>
          </p:spPr>
        </p:pic>
        <p:pic>
          <p:nvPicPr>
            <p:cNvPr id="6162" name="Picture 4"/>
            <p:cNvPicPr>
              <a:picLocks noChangeAspect="1" noChangeArrowheads="1"/>
            </p:cNvPicPr>
            <p:nvPr/>
          </p:nvPicPr>
          <p:blipFill>
            <a:blip r:embed="rId17" cstate="print"/>
            <a:srcRect/>
            <a:stretch>
              <a:fillRect/>
            </a:stretch>
          </p:blipFill>
          <p:spPr bwMode="auto">
            <a:xfrm>
              <a:off x="3846475" y="999774"/>
              <a:ext cx="1746250" cy="1286226"/>
            </a:xfrm>
            <a:prstGeom prst="rect">
              <a:avLst/>
            </a:prstGeom>
            <a:noFill/>
            <a:ln w="31750" cap="rnd" algn="ctr">
              <a:solidFill>
                <a:srgbClr val="0067AC"/>
              </a:solidFill>
              <a:round/>
              <a:headEnd/>
              <a:tailEnd/>
            </a:ln>
          </p:spPr>
        </p:pic>
        <p:pic>
          <p:nvPicPr>
            <p:cNvPr id="36" name="Picture 2" descr="http://quark.natinst.com:9000/qwaf/rootserver/assets/509927?role=preview"/>
            <p:cNvPicPr>
              <a:picLocks noChangeAspect="1" noChangeArrowheads="1"/>
            </p:cNvPicPr>
            <p:nvPr/>
          </p:nvPicPr>
          <p:blipFill>
            <a:blip r:embed="rId18" cstate="print"/>
            <a:srcRect/>
            <a:stretch>
              <a:fillRect/>
            </a:stretch>
          </p:blipFill>
          <p:spPr bwMode="auto">
            <a:xfrm>
              <a:off x="228600" y="1009477"/>
              <a:ext cx="1600200" cy="1288192"/>
            </a:xfrm>
            <a:prstGeom prst="rect">
              <a:avLst/>
            </a:prstGeom>
            <a:solidFill>
              <a:srgbClr val="FFFFFF">
                <a:shade val="85000"/>
              </a:srgbClr>
            </a:solidFill>
            <a:ln w="381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35"/>
            <p:cNvGrpSpPr>
              <a:grpSpLocks/>
            </p:cNvGrpSpPr>
            <p:nvPr/>
          </p:nvGrpSpPr>
          <p:grpSpPr bwMode="auto">
            <a:xfrm>
              <a:off x="2082571" y="1083653"/>
              <a:ext cx="1567063" cy="1098853"/>
              <a:chOff x="3591760" y="1899745"/>
              <a:chExt cx="2779674" cy="2155246"/>
            </a:xfrm>
          </p:grpSpPr>
          <p:pic>
            <p:nvPicPr>
              <p:cNvPr id="6166" name="Picture 2"/>
              <p:cNvPicPr>
                <a:picLocks noChangeAspect="1" noChangeArrowheads="1"/>
              </p:cNvPicPr>
              <p:nvPr/>
            </p:nvPicPr>
            <p:blipFill>
              <a:blip r:embed="rId19" cstate="print"/>
              <a:srcRect/>
              <a:stretch>
                <a:fillRect/>
              </a:stretch>
            </p:blipFill>
            <p:spPr bwMode="auto">
              <a:xfrm>
                <a:off x="6047584" y="2819400"/>
                <a:ext cx="323850" cy="352425"/>
              </a:xfrm>
              <a:prstGeom prst="rect">
                <a:avLst/>
              </a:prstGeom>
              <a:noFill/>
              <a:ln w="9525">
                <a:noFill/>
                <a:miter lim="800000"/>
                <a:headEnd/>
                <a:tailEnd/>
              </a:ln>
            </p:spPr>
          </p:pic>
          <p:sp>
            <p:nvSpPr>
              <p:cNvPr id="45" name="Isosceles Triangle 44"/>
              <p:cNvSpPr/>
              <p:nvPr/>
            </p:nvSpPr>
            <p:spPr bwMode="auto">
              <a:xfrm rot="5400000">
                <a:off x="4853151" y="2589074"/>
                <a:ext cx="1904024" cy="731550"/>
              </a:xfrm>
              <a:prstGeom prst="triangle">
                <a:avLst/>
              </a:prstGeom>
              <a:solidFill>
                <a:schemeClr val="accent3">
                  <a:lumMod val="85000"/>
                  <a:alpha val="47000"/>
                </a:schemeClr>
              </a:solidFill>
              <a:ln w="9525" cap="flat" cmpd="sng" algn="ctr">
                <a:noFill/>
                <a:prstDash val="solid"/>
                <a:round/>
                <a:headEnd type="none" w="med" len="med"/>
                <a:tailEnd type="none" w="med" len="med"/>
              </a:ln>
              <a:effectLst/>
            </p:spPr>
            <p:txBody>
              <a:bodyPr wrap="none" anchor="ctr"/>
              <a:lstStyle/>
              <a:p>
                <a:pPr algn="ctr" eaLnBrk="0" hangingPunct="0">
                  <a:defRPr/>
                </a:pPr>
                <a:endParaRPr lang="en-US" sz="1200" dirty="0">
                  <a:latin typeface="微软雅黑" pitchFamily="34" charset="-122"/>
                  <a:ea typeface="微软雅黑" pitchFamily="34" charset="-122"/>
                  <a:cs typeface="Arial" charset="0"/>
                </a:endParaRPr>
              </a:p>
            </p:txBody>
          </p:sp>
          <p:pic>
            <p:nvPicPr>
              <p:cNvPr id="6168" name="Picture 3"/>
              <p:cNvPicPr>
                <a:picLocks noChangeAspect="1" noChangeArrowheads="1"/>
              </p:cNvPicPr>
              <p:nvPr/>
            </p:nvPicPr>
            <p:blipFill>
              <a:blip r:embed="rId20" cstate="print"/>
              <a:srcRect/>
              <a:stretch>
                <a:fillRect/>
              </a:stretch>
            </p:blipFill>
            <p:spPr bwMode="auto">
              <a:xfrm>
                <a:off x="3591760" y="1899745"/>
                <a:ext cx="1824236" cy="2155246"/>
              </a:xfrm>
              <a:prstGeom prst="rect">
                <a:avLst/>
              </a:prstGeom>
              <a:noFill/>
              <a:ln w="9525">
                <a:solidFill>
                  <a:schemeClr val="tx2"/>
                </a:solidFill>
                <a:miter lim="800000"/>
                <a:headEnd/>
                <a:tailEnd/>
              </a:ln>
            </p:spPr>
          </p:pic>
        </p:grpSp>
        <p:sp>
          <p:nvSpPr>
            <p:cNvPr id="6165" name="Rectangle 42"/>
            <p:cNvSpPr>
              <a:spLocks noChangeArrowheads="1"/>
            </p:cNvSpPr>
            <p:nvPr/>
          </p:nvSpPr>
          <p:spPr bwMode="auto">
            <a:xfrm>
              <a:off x="2014184" y="990600"/>
              <a:ext cx="1670712" cy="1276064"/>
            </a:xfrm>
            <a:prstGeom prst="rect">
              <a:avLst/>
            </a:prstGeom>
            <a:noFill/>
            <a:ln w="38100" algn="ctr">
              <a:solidFill>
                <a:srgbClr val="0060A8"/>
              </a:solidFill>
              <a:round/>
              <a:headEnd/>
              <a:tailEnd/>
            </a:ln>
          </p:spPr>
          <p:txBody>
            <a:bodyPr wrap="none" anchor="ctr"/>
            <a:lstStyle/>
            <a:p>
              <a:pPr algn="ctr" eaLnBrk="0" hangingPunct="0"/>
              <a:endParaRPr lang="en-US" altLang="zh-CN" sz="1200">
                <a:latin typeface="微软雅黑" pitchFamily="34" charset="-122"/>
                <a:ea typeface="微软雅黑" pitchFamily="34" charset="-122"/>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zh-CN" smtClean="0"/>
              <a:t>LabVIEW</a:t>
            </a:r>
            <a:r>
              <a:rPr lang="zh-CN" altLang="en-US" smtClean="0"/>
              <a:t>的发展</a:t>
            </a:r>
          </a:p>
        </p:txBody>
      </p:sp>
      <p:sp>
        <p:nvSpPr>
          <p:cNvPr id="6147" name="Content Placeholder 3"/>
          <p:cNvSpPr>
            <a:spLocks noGrp="1"/>
          </p:cNvSpPr>
          <p:nvPr>
            <p:ph idx="1"/>
          </p:nvPr>
        </p:nvSpPr>
        <p:spPr/>
        <p:txBody>
          <a:bodyPr/>
          <a:lstStyle/>
          <a:p>
            <a:pPr>
              <a:spcBef>
                <a:spcPct val="0"/>
              </a:spcBef>
            </a:pPr>
            <a:r>
              <a:rPr lang="zh-CN" altLang="en-US" sz="2200" smtClean="0"/>
              <a:t>功能不断增加，效率不断提升</a:t>
            </a:r>
            <a:endParaRPr lang="en-US" altLang="zh-CN" sz="2200" smtClean="0"/>
          </a:p>
          <a:p>
            <a:pPr>
              <a:spcBef>
                <a:spcPct val="0"/>
              </a:spcBef>
            </a:pPr>
            <a:r>
              <a:rPr lang="zh-CN" altLang="en-US" sz="2200" smtClean="0"/>
              <a:t>不断融合各种最新的技术发展，简化工程师在测控系统中利用新技术的复杂度</a:t>
            </a:r>
          </a:p>
        </p:txBody>
      </p:sp>
      <p:sp>
        <p:nvSpPr>
          <p:cNvPr id="42" name="Line 2"/>
          <p:cNvSpPr>
            <a:spLocks noChangeShapeType="1"/>
          </p:cNvSpPr>
          <p:nvPr/>
        </p:nvSpPr>
        <p:spPr bwMode="auto">
          <a:xfrm>
            <a:off x="449263" y="4575175"/>
            <a:ext cx="8564562" cy="60325"/>
          </a:xfrm>
          <a:prstGeom prst="line">
            <a:avLst/>
          </a:prstGeom>
          <a:noFill/>
          <a:ln w="44450">
            <a:solidFill>
              <a:srgbClr val="808080"/>
            </a:solidFill>
            <a:round/>
            <a:headEnd type="none" w="sm" len="sm"/>
            <a:tailEnd type="stealth" w="lg" len="med"/>
          </a:ln>
        </p:spPr>
        <p:txBody>
          <a:bodyPr wrap="none" anchor="ctr"/>
          <a:lstStyle/>
          <a:p>
            <a:pPr fontAlgn="auto">
              <a:spcBef>
                <a:spcPts val="0"/>
              </a:spcBef>
              <a:spcAft>
                <a:spcPts val="0"/>
              </a:spcAft>
              <a:defRPr/>
            </a:pPr>
            <a:endParaRPr lang="en-US" b="1" kern="0">
              <a:solidFill>
                <a:schemeClr val="tx2"/>
              </a:solidFill>
              <a:latin typeface="Arial Narrow" pitchFamily="34" charset="0"/>
              <a:ea typeface="微软雅黑" pitchFamily="34" charset="-122"/>
            </a:endParaRPr>
          </a:p>
        </p:txBody>
      </p:sp>
      <p:sp>
        <p:nvSpPr>
          <p:cNvPr id="43" name="Line 3"/>
          <p:cNvSpPr>
            <a:spLocks noChangeShapeType="1"/>
          </p:cNvSpPr>
          <p:nvPr/>
        </p:nvSpPr>
        <p:spPr bwMode="auto">
          <a:xfrm>
            <a:off x="5326063" y="4633913"/>
            <a:ext cx="0" cy="284162"/>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b="1" kern="0">
              <a:solidFill>
                <a:schemeClr val="tx2"/>
              </a:solidFill>
              <a:latin typeface="Arial Narrow" pitchFamily="34" charset="0"/>
              <a:ea typeface="微软雅黑" pitchFamily="34" charset="-122"/>
            </a:endParaRPr>
          </a:p>
        </p:txBody>
      </p:sp>
      <p:sp>
        <p:nvSpPr>
          <p:cNvPr id="44" name="Text Box 4"/>
          <p:cNvSpPr txBox="1">
            <a:spLocks noChangeArrowheads="1"/>
          </p:cNvSpPr>
          <p:nvPr/>
        </p:nvSpPr>
        <p:spPr bwMode="auto">
          <a:xfrm>
            <a:off x="5029200" y="4233863"/>
            <a:ext cx="606425" cy="368300"/>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a:solidFill>
                  <a:schemeClr val="tx2"/>
                </a:solidFill>
                <a:latin typeface="Arial Narrow" pitchFamily="34" charset="0"/>
                <a:ea typeface="微软雅黑" pitchFamily="34" charset="-122"/>
              </a:rPr>
              <a:t>2005</a:t>
            </a:r>
          </a:p>
        </p:txBody>
      </p:sp>
      <p:sp>
        <p:nvSpPr>
          <p:cNvPr id="45" name="Text Box 5"/>
          <p:cNvSpPr txBox="1">
            <a:spLocks noChangeArrowheads="1"/>
          </p:cNvSpPr>
          <p:nvPr/>
        </p:nvSpPr>
        <p:spPr bwMode="auto">
          <a:xfrm>
            <a:off x="5778500" y="4598988"/>
            <a:ext cx="608013" cy="368300"/>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dirty="0">
                <a:solidFill>
                  <a:schemeClr val="tx2"/>
                </a:solidFill>
                <a:latin typeface="Arial Narrow" pitchFamily="34" charset="0"/>
                <a:ea typeface="微软雅黑" pitchFamily="34" charset="-122"/>
              </a:rPr>
              <a:t>2006</a:t>
            </a:r>
          </a:p>
        </p:txBody>
      </p:sp>
      <p:sp>
        <p:nvSpPr>
          <p:cNvPr id="46" name="Text Box 6"/>
          <p:cNvSpPr txBox="1">
            <a:spLocks noChangeArrowheads="1"/>
          </p:cNvSpPr>
          <p:nvPr/>
        </p:nvSpPr>
        <p:spPr bwMode="auto">
          <a:xfrm>
            <a:off x="4210050" y="4248150"/>
            <a:ext cx="608013" cy="369888"/>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a:solidFill>
                  <a:schemeClr val="tx2"/>
                </a:solidFill>
                <a:latin typeface="Arial Narrow" pitchFamily="34" charset="0"/>
                <a:ea typeface="微软雅黑" pitchFamily="34" charset="-122"/>
              </a:rPr>
              <a:t>2003</a:t>
            </a:r>
          </a:p>
        </p:txBody>
      </p:sp>
      <p:sp>
        <p:nvSpPr>
          <p:cNvPr id="47" name="Line 9"/>
          <p:cNvSpPr>
            <a:spLocks noChangeShapeType="1"/>
          </p:cNvSpPr>
          <p:nvPr/>
        </p:nvSpPr>
        <p:spPr bwMode="auto">
          <a:xfrm>
            <a:off x="3276600" y="4633913"/>
            <a:ext cx="0" cy="284162"/>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b="1" kern="0">
              <a:solidFill>
                <a:schemeClr val="tx2"/>
              </a:solidFill>
              <a:latin typeface="Arial Narrow" pitchFamily="34" charset="0"/>
              <a:ea typeface="微软雅黑" pitchFamily="34" charset="-122"/>
            </a:endParaRPr>
          </a:p>
        </p:txBody>
      </p:sp>
      <p:sp>
        <p:nvSpPr>
          <p:cNvPr id="48" name="Text Box 10"/>
          <p:cNvSpPr txBox="1">
            <a:spLocks noChangeArrowheads="1"/>
          </p:cNvSpPr>
          <p:nvPr/>
        </p:nvSpPr>
        <p:spPr bwMode="auto">
          <a:xfrm>
            <a:off x="2989263" y="4244975"/>
            <a:ext cx="608012" cy="369888"/>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a:solidFill>
                  <a:schemeClr val="tx2"/>
                </a:solidFill>
                <a:latin typeface="Arial Narrow" pitchFamily="34" charset="0"/>
                <a:ea typeface="微软雅黑" pitchFamily="34" charset="-122"/>
              </a:rPr>
              <a:t>1998</a:t>
            </a:r>
          </a:p>
        </p:txBody>
      </p:sp>
      <p:sp>
        <p:nvSpPr>
          <p:cNvPr id="49" name="Text Box 11"/>
          <p:cNvSpPr txBox="1">
            <a:spLocks noChangeArrowheads="1"/>
          </p:cNvSpPr>
          <p:nvPr/>
        </p:nvSpPr>
        <p:spPr bwMode="auto">
          <a:xfrm>
            <a:off x="3662363" y="4573588"/>
            <a:ext cx="606425" cy="36988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a:solidFill>
                  <a:schemeClr val="tx2"/>
                </a:solidFill>
                <a:latin typeface="Arial Narrow" pitchFamily="34" charset="0"/>
                <a:ea typeface="微软雅黑" pitchFamily="34" charset="-122"/>
              </a:rPr>
              <a:t>2000</a:t>
            </a:r>
          </a:p>
        </p:txBody>
      </p:sp>
      <p:sp>
        <p:nvSpPr>
          <p:cNvPr id="50" name="Line 12"/>
          <p:cNvSpPr>
            <a:spLocks noChangeShapeType="1"/>
          </p:cNvSpPr>
          <p:nvPr/>
        </p:nvSpPr>
        <p:spPr bwMode="auto">
          <a:xfrm rot="10800000">
            <a:off x="3937000" y="3502025"/>
            <a:ext cx="0" cy="1087438"/>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latin typeface="Arial Narrow" pitchFamily="34" charset="0"/>
              <a:ea typeface="微软雅黑" pitchFamily="34" charset="-122"/>
            </a:endParaRPr>
          </a:p>
        </p:txBody>
      </p:sp>
      <p:sp>
        <p:nvSpPr>
          <p:cNvPr id="51" name="Text Box 13"/>
          <p:cNvSpPr txBox="1">
            <a:spLocks noChangeArrowheads="1"/>
          </p:cNvSpPr>
          <p:nvPr/>
        </p:nvSpPr>
        <p:spPr bwMode="auto">
          <a:xfrm>
            <a:off x="1449388" y="4557713"/>
            <a:ext cx="608012" cy="36988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dirty="0">
                <a:solidFill>
                  <a:schemeClr val="tx2"/>
                </a:solidFill>
                <a:latin typeface="Arial Narrow" pitchFamily="34" charset="0"/>
                <a:ea typeface="微软雅黑" pitchFamily="34" charset="-122"/>
              </a:rPr>
              <a:t>1993</a:t>
            </a:r>
          </a:p>
        </p:txBody>
      </p:sp>
      <p:sp>
        <p:nvSpPr>
          <p:cNvPr id="52" name="Text Box 14"/>
          <p:cNvSpPr txBox="1">
            <a:spLocks noChangeArrowheads="1"/>
          </p:cNvSpPr>
          <p:nvPr/>
        </p:nvSpPr>
        <p:spPr bwMode="auto">
          <a:xfrm>
            <a:off x="2268538" y="4573588"/>
            <a:ext cx="608012" cy="36988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a:solidFill>
                  <a:schemeClr val="tx2"/>
                </a:solidFill>
                <a:latin typeface="Arial Narrow" pitchFamily="34" charset="0"/>
                <a:ea typeface="微软雅黑" pitchFamily="34" charset="-122"/>
              </a:rPr>
              <a:t>1997</a:t>
            </a:r>
          </a:p>
        </p:txBody>
      </p:sp>
      <p:sp>
        <p:nvSpPr>
          <p:cNvPr id="53" name="Line 15"/>
          <p:cNvSpPr>
            <a:spLocks noChangeShapeType="1"/>
          </p:cNvSpPr>
          <p:nvPr/>
        </p:nvSpPr>
        <p:spPr bwMode="auto">
          <a:xfrm rot="10800000">
            <a:off x="2544763" y="4305300"/>
            <a:ext cx="0" cy="284163"/>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b="1" kern="0">
              <a:solidFill>
                <a:schemeClr val="tx2"/>
              </a:solidFill>
              <a:latin typeface="Arial Narrow" pitchFamily="34" charset="0"/>
              <a:ea typeface="微软雅黑" pitchFamily="34" charset="-122"/>
            </a:endParaRPr>
          </a:p>
        </p:txBody>
      </p:sp>
      <p:sp>
        <p:nvSpPr>
          <p:cNvPr id="54" name="Line 16"/>
          <p:cNvSpPr>
            <a:spLocks noChangeShapeType="1"/>
          </p:cNvSpPr>
          <p:nvPr/>
        </p:nvSpPr>
        <p:spPr bwMode="auto">
          <a:xfrm>
            <a:off x="1095375" y="4589463"/>
            <a:ext cx="0" cy="282575"/>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b="1" kern="0">
              <a:solidFill>
                <a:schemeClr val="tx2"/>
              </a:solidFill>
              <a:latin typeface="Arial Narrow" pitchFamily="34" charset="0"/>
              <a:ea typeface="微软雅黑" pitchFamily="34" charset="-122"/>
            </a:endParaRPr>
          </a:p>
        </p:txBody>
      </p:sp>
      <p:sp>
        <p:nvSpPr>
          <p:cNvPr id="55" name="Text Box 17"/>
          <p:cNvSpPr txBox="1">
            <a:spLocks noChangeArrowheads="1"/>
          </p:cNvSpPr>
          <p:nvPr/>
        </p:nvSpPr>
        <p:spPr bwMode="auto">
          <a:xfrm>
            <a:off x="809625" y="4233863"/>
            <a:ext cx="608013" cy="368300"/>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a:solidFill>
                  <a:schemeClr val="tx2"/>
                </a:solidFill>
                <a:latin typeface="Arial Narrow" pitchFamily="34" charset="0"/>
                <a:ea typeface="微软雅黑" pitchFamily="34" charset="-122"/>
              </a:rPr>
              <a:t>1990</a:t>
            </a:r>
          </a:p>
        </p:txBody>
      </p:sp>
      <p:sp>
        <p:nvSpPr>
          <p:cNvPr id="56" name="Text Box 19"/>
          <p:cNvSpPr txBox="1">
            <a:spLocks noChangeArrowheads="1"/>
          </p:cNvSpPr>
          <p:nvPr/>
        </p:nvSpPr>
        <p:spPr bwMode="auto">
          <a:xfrm>
            <a:off x="180975" y="4573588"/>
            <a:ext cx="608013" cy="36988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a:solidFill>
                  <a:schemeClr val="tx2"/>
                </a:solidFill>
                <a:latin typeface="Arial Narrow" pitchFamily="34" charset="0"/>
                <a:ea typeface="微软雅黑" pitchFamily="34" charset="-122"/>
              </a:rPr>
              <a:t>1986</a:t>
            </a:r>
          </a:p>
        </p:txBody>
      </p:sp>
      <p:sp>
        <p:nvSpPr>
          <p:cNvPr id="57" name="Line 20"/>
          <p:cNvSpPr>
            <a:spLocks noChangeShapeType="1"/>
          </p:cNvSpPr>
          <p:nvPr/>
        </p:nvSpPr>
        <p:spPr bwMode="auto">
          <a:xfrm rot="10800000">
            <a:off x="457200" y="4305300"/>
            <a:ext cx="0" cy="284163"/>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b="1" kern="0">
              <a:solidFill>
                <a:schemeClr val="tx2"/>
              </a:solidFill>
              <a:latin typeface="Arial Narrow" pitchFamily="34" charset="0"/>
              <a:ea typeface="微软雅黑" pitchFamily="34" charset="-122"/>
            </a:endParaRPr>
          </a:p>
        </p:txBody>
      </p:sp>
      <p:sp>
        <p:nvSpPr>
          <p:cNvPr id="58" name="Text Box 21"/>
          <p:cNvSpPr txBox="1">
            <a:spLocks noChangeArrowheads="1"/>
          </p:cNvSpPr>
          <p:nvPr/>
        </p:nvSpPr>
        <p:spPr bwMode="auto">
          <a:xfrm>
            <a:off x="22225" y="3760788"/>
            <a:ext cx="1171575" cy="55403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600" kern="0" dirty="0" err="1">
                <a:solidFill>
                  <a:srgbClr val="000000"/>
                </a:solidFill>
                <a:latin typeface="Arial Narrow" pitchFamily="34" charset="0"/>
                <a:ea typeface="微软雅黑" pitchFamily="34" charset="-122"/>
              </a:rPr>
              <a:t>LabVIEW</a:t>
            </a:r>
            <a:r>
              <a:rPr lang="en-US" altLang="zh-CN" sz="1600" kern="0" dirty="0">
                <a:solidFill>
                  <a:srgbClr val="000000"/>
                </a:solidFill>
                <a:latin typeface="Arial Narrow" pitchFamily="34" charset="0"/>
                <a:ea typeface="微软雅黑" pitchFamily="34" charset="-122"/>
              </a:rPr>
              <a:t> 1.0</a:t>
            </a:r>
          </a:p>
          <a:p>
            <a:pPr fontAlgn="auto">
              <a:spcBef>
                <a:spcPts val="0"/>
              </a:spcBef>
              <a:spcAft>
                <a:spcPts val="0"/>
              </a:spcAft>
              <a:defRPr/>
            </a:pPr>
            <a:r>
              <a:rPr lang="en-US" altLang="zh-CN" sz="1400" kern="0" dirty="0">
                <a:solidFill>
                  <a:srgbClr val="000000"/>
                </a:solidFill>
                <a:latin typeface="Arial Narrow" pitchFamily="34" charset="0"/>
                <a:ea typeface="微软雅黑" pitchFamily="34" charset="-122"/>
              </a:rPr>
              <a:t>Macintosh</a:t>
            </a:r>
          </a:p>
        </p:txBody>
      </p:sp>
      <p:sp>
        <p:nvSpPr>
          <p:cNvPr id="59" name="Text Box 22"/>
          <p:cNvSpPr txBox="1">
            <a:spLocks noChangeArrowheads="1"/>
          </p:cNvSpPr>
          <p:nvPr/>
        </p:nvSpPr>
        <p:spPr bwMode="auto">
          <a:xfrm>
            <a:off x="444500" y="4919663"/>
            <a:ext cx="1416050" cy="584200"/>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400" kern="0" dirty="0" err="1">
                <a:solidFill>
                  <a:srgbClr val="000000"/>
                </a:solidFill>
                <a:latin typeface="Arial Narrow" pitchFamily="34" charset="0"/>
                <a:ea typeface="微软雅黑" pitchFamily="34" charset="-122"/>
              </a:rPr>
              <a:t>LabVIEW</a:t>
            </a:r>
            <a:r>
              <a:rPr lang="en-US" altLang="zh-CN" sz="1600" kern="0" dirty="0">
                <a:solidFill>
                  <a:srgbClr val="000000"/>
                </a:solidFill>
                <a:latin typeface="Arial Narrow" pitchFamily="34" charset="0"/>
                <a:ea typeface="微软雅黑" pitchFamily="34" charset="-122"/>
              </a:rPr>
              <a:t> 2.0</a:t>
            </a:r>
          </a:p>
          <a:p>
            <a:pPr fontAlgn="auto">
              <a:spcBef>
                <a:spcPts val="0"/>
              </a:spcBef>
              <a:spcAft>
                <a:spcPts val="0"/>
              </a:spcAft>
              <a:defRPr/>
            </a:pPr>
            <a:r>
              <a:rPr lang="zh-CN" altLang="en-US" sz="1600" kern="0" dirty="0">
                <a:solidFill>
                  <a:srgbClr val="000000"/>
                </a:solidFill>
                <a:latin typeface="Arial Narrow" pitchFamily="34" charset="0"/>
                <a:ea typeface="微软雅黑" pitchFamily="34" charset="-122"/>
              </a:rPr>
              <a:t>编译语言程序</a:t>
            </a:r>
          </a:p>
        </p:txBody>
      </p:sp>
      <p:sp>
        <p:nvSpPr>
          <p:cNvPr id="60" name="Line 25"/>
          <p:cNvSpPr>
            <a:spLocks noChangeShapeType="1"/>
          </p:cNvSpPr>
          <p:nvPr/>
        </p:nvSpPr>
        <p:spPr bwMode="auto">
          <a:xfrm rot="10800000">
            <a:off x="5972175" y="4289425"/>
            <a:ext cx="0" cy="323850"/>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b="1" kern="0">
              <a:solidFill>
                <a:schemeClr val="tx2"/>
              </a:solidFill>
              <a:latin typeface="Arial Narrow" pitchFamily="34" charset="0"/>
              <a:ea typeface="微软雅黑" pitchFamily="34" charset="-122"/>
            </a:endParaRPr>
          </a:p>
        </p:txBody>
      </p:sp>
      <p:sp>
        <p:nvSpPr>
          <p:cNvPr id="61" name="Line 26"/>
          <p:cNvSpPr>
            <a:spLocks noChangeShapeType="1"/>
          </p:cNvSpPr>
          <p:nvPr/>
        </p:nvSpPr>
        <p:spPr bwMode="auto">
          <a:xfrm>
            <a:off x="1704975" y="3719513"/>
            <a:ext cx="0" cy="874712"/>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latin typeface="Arial Narrow" pitchFamily="34" charset="0"/>
              <a:ea typeface="微软雅黑" pitchFamily="34" charset="-122"/>
            </a:endParaRPr>
          </a:p>
        </p:txBody>
      </p:sp>
      <p:sp>
        <p:nvSpPr>
          <p:cNvPr id="62" name="Line 27"/>
          <p:cNvSpPr>
            <a:spLocks noChangeShapeType="1"/>
          </p:cNvSpPr>
          <p:nvPr/>
        </p:nvSpPr>
        <p:spPr bwMode="auto">
          <a:xfrm>
            <a:off x="4475163" y="4589463"/>
            <a:ext cx="0" cy="1085850"/>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latin typeface="Arial Narrow" pitchFamily="34" charset="0"/>
              <a:ea typeface="微软雅黑" pitchFamily="34" charset="-122"/>
            </a:endParaRPr>
          </a:p>
        </p:txBody>
      </p:sp>
      <p:sp>
        <p:nvSpPr>
          <p:cNvPr id="63" name="Text Box 28"/>
          <p:cNvSpPr txBox="1">
            <a:spLocks noChangeArrowheads="1"/>
          </p:cNvSpPr>
          <p:nvPr/>
        </p:nvSpPr>
        <p:spPr bwMode="auto">
          <a:xfrm>
            <a:off x="1171575" y="3133725"/>
            <a:ext cx="1171575" cy="554038"/>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600" kern="0" dirty="0" err="1">
                <a:solidFill>
                  <a:srgbClr val="000000"/>
                </a:solidFill>
                <a:latin typeface="Arial Narrow" pitchFamily="34" charset="0"/>
                <a:ea typeface="微软雅黑" pitchFamily="34" charset="-122"/>
              </a:rPr>
              <a:t>LabVIEW</a:t>
            </a:r>
            <a:r>
              <a:rPr lang="en-US" altLang="zh-CN" sz="1600" kern="0" dirty="0">
                <a:solidFill>
                  <a:srgbClr val="000000"/>
                </a:solidFill>
                <a:latin typeface="Arial Narrow" pitchFamily="34" charset="0"/>
                <a:ea typeface="微软雅黑" pitchFamily="34" charset="-122"/>
              </a:rPr>
              <a:t> 3.0</a:t>
            </a:r>
          </a:p>
          <a:p>
            <a:pPr fontAlgn="auto">
              <a:spcBef>
                <a:spcPts val="0"/>
              </a:spcBef>
              <a:spcAft>
                <a:spcPts val="0"/>
              </a:spcAft>
              <a:defRPr/>
            </a:pPr>
            <a:r>
              <a:rPr lang="zh-CN" altLang="en-US" sz="1400" kern="0" dirty="0">
                <a:solidFill>
                  <a:srgbClr val="000000"/>
                </a:solidFill>
                <a:latin typeface="Arial Narrow" pitchFamily="34" charset="0"/>
                <a:ea typeface="微软雅黑" pitchFamily="34" charset="-122"/>
              </a:rPr>
              <a:t>多平台</a:t>
            </a:r>
          </a:p>
        </p:txBody>
      </p:sp>
      <p:sp>
        <p:nvSpPr>
          <p:cNvPr id="64" name="Text Box 29"/>
          <p:cNvSpPr txBox="1">
            <a:spLocks noChangeArrowheads="1"/>
          </p:cNvSpPr>
          <p:nvPr/>
        </p:nvSpPr>
        <p:spPr bwMode="auto">
          <a:xfrm>
            <a:off x="2009775" y="3609975"/>
            <a:ext cx="1171575" cy="554038"/>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600" kern="0" dirty="0" err="1">
                <a:solidFill>
                  <a:srgbClr val="000000"/>
                </a:solidFill>
                <a:latin typeface="Arial Narrow" pitchFamily="34" charset="0"/>
                <a:ea typeface="微软雅黑" pitchFamily="34" charset="-122"/>
              </a:rPr>
              <a:t>LabVIEW</a:t>
            </a:r>
            <a:r>
              <a:rPr lang="en-US" altLang="zh-CN" sz="1600" kern="0" dirty="0">
                <a:solidFill>
                  <a:srgbClr val="000000"/>
                </a:solidFill>
                <a:latin typeface="Arial Narrow" pitchFamily="34" charset="0"/>
                <a:ea typeface="微软雅黑" pitchFamily="34" charset="-122"/>
              </a:rPr>
              <a:t> 4.0</a:t>
            </a:r>
          </a:p>
          <a:p>
            <a:pPr fontAlgn="auto">
              <a:spcBef>
                <a:spcPts val="0"/>
              </a:spcBef>
              <a:spcAft>
                <a:spcPts val="0"/>
              </a:spcAft>
              <a:defRPr/>
            </a:pPr>
            <a:r>
              <a:rPr lang="zh-CN" altLang="en-US" sz="1400" kern="0" dirty="0">
                <a:solidFill>
                  <a:srgbClr val="000000"/>
                </a:solidFill>
                <a:latin typeface="Arial Narrow" pitchFamily="34" charset="0"/>
                <a:ea typeface="微软雅黑" pitchFamily="34" charset="-122"/>
              </a:rPr>
              <a:t>专业化开发</a:t>
            </a:r>
          </a:p>
        </p:txBody>
      </p:sp>
      <p:sp>
        <p:nvSpPr>
          <p:cNvPr id="65" name="Text Box 30"/>
          <p:cNvSpPr txBox="1">
            <a:spLocks noChangeArrowheads="1"/>
          </p:cNvSpPr>
          <p:nvPr/>
        </p:nvSpPr>
        <p:spPr bwMode="auto">
          <a:xfrm>
            <a:off x="3394075" y="2970213"/>
            <a:ext cx="1069975" cy="55403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600" kern="0" dirty="0" err="1">
                <a:solidFill>
                  <a:srgbClr val="000000"/>
                </a:solidFill>
                <a:latin typeface="Arial Narrow" pitchFamily="34" charset="0"/>
                <a:ea typeface="微软雅黑" pitchFamily="34" charset="-122"/>
              </a:rPr>
              <a:t>LabVIEW</a:t>
            </a:r>
            <a:r>
              <a:rPr lang="en-US" altLang="zh-CN" sz="1600" kern="0" dirty="0">
                <a:solidFill>
                  <a:srgbClr val="000000"/>
                </a:solidFill>
                <a:latin typeface="Arial Narrow" pitchFamily="34" charset="0"/>
                <a:ea typeface="微软雅黑" pitchFamily="34" charset="-122"/>
              </a:rPr>
              <a:t> 6</a:t>
            </a:r>
            <a:r>
              <a:rPr lang="en-US" altLang="zh-CN" sz="1600" i="1" kern="0" dirty="0">
                <a:solidFill>
                  <a:srgbClr val="000000"/>
                </a:solidFill>
                <a:latin typeface="Arial Narrow" pitchFamily="34" charset="0"/>
                <a:ea typeface="微软雅黑" pitchFamily="34" charset="-122"/>
              </a:rPr>
              <a:t>i</a:t>
            </a:r>
          </a:p>
          <a:p>
            <a:pPr fontAlgn="auto">
              <a:spcBef>
                <a:spcPts val="0"/>
              </a:spcBef>
              <a:spcAft>
                <a:spcPts val="0"/>
              </a:spcAft>
              <a:defRPr/>
            </a:pPr>
            <a:r>
              <a:rPr lang="zh-CN" altLang="en-US" sz="1400" kern="0" dirty="0">
                <a:solidFill>
                  <a:sysClr val="windowText" lastClr="000000"/>
                </a:solidFill>
                <a:latin typeface="Arial Narrow" pitchFamily="34" charset="0"/>
                <a:ea typeface="微软雅黑" pitchFamily="34" charset="-122"/>
              </a:rPr>
              <a:t>网络技术</a:t>
            </a:r>
            <a:endParaRPr lang="zh-CN" altLang="en-US" sz="1400" kern="0" dirty="0">
              <a:solidFill>
                <a:srgbClr val="000000"/>
              </a:solidFill>
              <a:latin typeface="Arial Narrow" pitchFamily="34" charset="0"/>
              <a:ea typeface="微软雅黑" pitchFamily="34" charset="-122"/>
            </a:endParaRPr>
          </a:p>
        </p:txBody>
      </p:sp>
      <p:sp>
        <p:nvSpPr>
          <p:cNvPr id="66" name="Text Box 31"/>
          <p:cNvSpPr txBox="1">
            <a:spLocks noChangeArrowheads="1"/>
          </p:cNvSpPr>
          <p:nvPr/>
        </p:nvSpPr>
        <p:spPr bwMode="auto">
          <a:xfrm>
            <a:off x="2752725" y="4883150"/>
            <a:ext cx="1171575" cy="554038"/>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600" kern="0" dirty="0" err="1">
                <a:solidFill>
                  <a:srgbClr val="000000"/>
                </a:solidFill>
                <a:latin typeface="Arial Narrow" pitchFamily="34" charset="0"/>
                <a:ea typeface="微软雅黑" pitchFamily="34" charset="-122"/>
              </a:rPr>
              <a:t>LabVIEW</a:t>
            </a:r>
            <a:r>
              <a:rPr lang="en-US" altLang="zh-CN" sz="1600" kern="0" dirty="0">
                <a:solidFill>
                  <a:srgbClr val="000000"/>
                </a:solidFill>
                <a:latin typeface="Arial Narrow" pitchFamily="34" charset="0"/>
                <a:ea typeface="微软雅黑" pitchFamily="34" charset="-122"/>
              </a:rPr>
              <a:t> 5.0</a:t>
            </a:r>
          </a:p>
          <a:p>
            <a:pPr fontAlgn="auto">
              <a:spcBef>
                <a:spcPts val="0"/>
              </a:spcBef>
              <a:spcAft>
                <a:spcPts val="0"/>
              </a:spcAft>
              <a:defRPr/>
            </a:pPr>
            <a:r>
              <a:rPr lang="zh-CN" altLang="en-US" sz="1400" kern="0" dirty="0">
                <a:solidFill>
                  <a:srgbClr val="000000"/>
                </a:solidFill>
                <a:latin typeface="Arial Narrow" pitchFamily="34" charset="0"/>
                <a:ea typeface="微软雅黑" pitchFamily="34" charset="-122"/>
              </a:rPr>
              <a:t>实时技术</a:t>
            </a:r>
          </a:p>
        </p:txBody>
      </p:sp>
      <p:sp>
        <p:nvSpPr>
          <p:cNvPr id="67" name="Text Box 32"/>
          <p:cNvSpPr txBox="1">
            <a:spLocks noChangeArrowheads="1"/>
          </p:cNvSpPr>
          <p:nvPr/>
        </p:nvSpPr>
        <p:spPr bwMode="auto">
          <a:xfrm>
            <a:off x="3671888" y="5745163"/>
            <a:ext cx="1687512" cy="55403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600" kern="0" dirty="0" err="1">
                <a:solidFill>
                  <a:srgbClr val="000000"/>
                </a:solidFill>
                <a:latin typeface="Arial Narrow" pitchFamily="34" charset="0"/>
                <a:ea typeface="微软雅黑" pitchFamily="34" charset="-122"/>
              </a:rPr>
              <a:t>LabVIEW</a:t>
            </a:r>
            <a:r>
              <a:rPr lang="en-US" altLang="zh-CN" sz="1600" kern="0" dirty="0">
                <a:solidFill>
                  <a:srgbClr val="000000"/>
                </a:solidFill>
                <a:latin typeface="Arial Narrow" pitchFamily="34" charset="0"/>
                <a:ea typeface="微软雅黑" pitchFamily="34" charset="-122"/>
              </a:rPr>
              <a:t> 7 Express</a:t>
            </a:r>
          </a:p>
          <a:p>
            <a:pPr fontAlgn="auto">
              <a:spcBef>
                <a:spcPts val="0"/>
              </a:spcBef>
              <a:spcAft>
                <a:spcPts val="0"/>
              </a:spcAft>
              <a:defRPr/>
            </a:pPr>
            <a:r>
              <a:rPr lang="en-US" altLang="zh-CN" sz="1400" kern="0" dirty="0">
                <a:solidFill>
                  <a:srgbClr val="000000"/>
                </a:solidFill>
                <a:latin typeface="Arial Narrow" pitchFamily="34" charset="0"/>
                <a:ea typeface="微软雅黑" pitchFamily="34" charset="-122"/>
              </a:rPr>
              <a:t>PDA </a:t>
            </a:r>
            <a:r>
              <a:rPr lang="zh-CN" altLang="en-US" sz="1400" kern="0" dirty="0">
                <a:solidFill>
                  <a:srgbClr val="000000"/>
                </a:solidFill>
                <a:latin typeface="Arial Narrow" pitchFamily="34" charset="0"/>
                <a:ea typeface="微软雅黑" pitchFamily="34" charset="-122"/>
              </a:rPr>
              <a:t>和 </a:t>
            </a:r>
            <a:r>
              <a:rPr lang="en-US" altLang="zh-CN" sz="1400" kern="0" dirty="0">
                <a:solidFill>
                  <a:srgbClr val="000000"/>
                </a:solidFill>
                <a:latin typeface="Arial Narrow" pitchFamily="34" charset="0"/>
                <a:ea typeface="微软雅黑" pitchFamily="34" charset="-122"/>
              </a:rPr>
              <a:t>FPGA</a:t>
            </a:r>
          </a:p>
        </p:txBody>
      </p:sp>
      <p:sp>
        <p:nvSpPr>
          <p:cNvPr id="68" name="Text Box 34"/>
          <p:cNvSpPr txBox="1">
            <a:spLocks noChangeArrowheads="1"/>
          </p:cNvSpPr>
          <p:nvPr/>
        </p:nvSpPr>
        <p:spPr bwMode="auto">
          <a:xfrm>
            <a:off x="5335588" y="3551238"/>
            <a:ext cx="1246187" cy="73818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400" kern="0" dirty="0" err="1">
                <a:solidFill>
                  <a:srgbClr val="000000"/>
                </a:solidFill>
                <a:latin typeface="Arial Narrow" pitchFamily="34" charset="0"/>
                <a:ea typeface="微软雅黑" pitchFamily="34" charset="-122"/>
              </a:rPr>
              <a:t>LabVIEW</a:t>
            </a:r>
            <a:r>
              <a:rPr lang="en-US" altLang="zh-CN" sz="1400" kern="0" dirty="0">
                <a:solidFill>
                  <a:srgbClr val="000000"/>
                </a:solidFill>
                <a:latin typeface="Arial Narrow" pitchFamily="34" charset="0"/>
                <a:ea typeface="微软雅黑" pitchFamily="34" charset="-122"/>
              </a:rPr>
              <a:t> 8.20</a:t>
            </a:r>
          </a:p>
          <a:p>
            <a:pPr fontAlgn="auto">
              <a:spcBef>
                <a:spcPts val="0"/>
              </a:spcBef>
              <a:spcAft>
                <a:spcPts val="0"/>
              </a:spcAft>
              <a:defRPr/>
            </a:pPr>
            <a:r>
              <a:rPr lang="en-US" altLang="zh-CN" sz="1400" kern="0" dirty="0">
                <a:solidFill>
                  <a:srgbClr val="000000"/>
                </a:solidFill>
                <a:latin typeface="Arial Narrow" pitchFamily="34" charset="0"/>
                <a:ea typeface="微软雅黑" pitchFamily="34" charset="-122"/>
              </a:rPr>
              <a:t>20</a:t>
            </a:r>
            <a:r>
              <a:rPr lang="zh-CN" altLang="en-US" sz="1400" kern="0" dirty="0">
                <a:solidFill>
                  <a:srgbClr val="000000"/>
                </a:solidFill>
                <a:latin typeface="Arial Narrow" pitchFamily="34" charset="0"/>
                <a:ea typeface="微软雅黑" pitchFamily="34" charset="-122"/>
              </a:rPr>
              <a:t>周年纪念版</a:t>
            </a:r>
          </a:p>
          <a:p>
            <a:pPr fontAlgn="auto">
              <a:spcBef>
                <a:spcPts val="0"/>
              </a:spcBef>
              <a:spcAft>
                <a:spcPts val="0"/>
              </a:spcAft>
              <a:defRPr/>
            </a:pPr>
            <a:r>
              <a:rPr lang="zh-CN" altLang="en-US" sz="1400" kern="0" dirty="0">
                <a:solidFill>
                  <a:srgbClr val="000000"/>
                </a:solidFill>
                <a:latin typeface="Arial Narrow" pitchFamily="34" charset="0"/>
                <a:ea typeface="微软雅黑" pitchFamily="34" charset="-122"/>
              </a:rPr>
              <a:t>简体中文版</a:t>
            </a:r>
          </a:p>
        </p:txBody>
      </p:sp>
      <p:sp>
        <p:nvSpPr>
          <p:cNvPr id="69" name="Text Box 35"/>
          <p:cNvSpPr txBox="1">
            <a:spLocks noChangeArrowheads="1"/>
          </p:cNvSpPr>
          <p:nvPr/>
        </p:nvSpPr>
        <p:spPr bwMode="auto">
          <a:xfrm>
            <a:off x="4829175" y="4906963"/>
            <a:ext cx="1082675" cy="554037"/>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600" kern="0" dirty="0" err="1">
                <a:solidFill>
                  <a:srgbClr val="000000"/>
                </a:solidFill>
                <a:latin typeface="Arial Narrow" pitchFamily="34" charset="0"/>
                <a:ea typeface="微软雅黑" pitchFamily="34" charset="-122"/>
              </a:rPr>
              <a:t>LabVIEW</a:t>
            </a:r>
            <a:r>
              <a:rPr lang="en-US" altLang="zh-CN" sz="1600" kern="0" dirty="0">
                <a:solidFill>
                  <a:srgbClr val="000000"/>
                </a:solidFill>
                <a:latin typeface="Arial Narrow" pitchFamily="34" charset="0"/>
                <a:ea typeface="微软雅黑" pitchFamily="34" charset="-122"/>
              </a:rPr>
              <a:t> 8</a:t>
            </a:r>
          </a:p>
          <a:p>
            <a:pPr fontAlgn="auto">
              <a:spcBef>
                <a:spcPts val="0"/>
              </a:spcBef>
              <a:spcAft>
                <a:spcPts val="0"/>
              </a:spcAft>
              <a:defRPr/>
            </a:pPr>
            <a:r>
              <a:rPr lang="zh-CN" altLang="en-US" sz="1400" kern="0" dirty="0">
                <a:solidFill>
                  <a:srgbClr val="000000"/>
                </a:solidFill>
                <a:latin typeface="Arial Narrow" pitchFamily="34" charset="0"/>
                <a:ea typeface="微软雅黑" pitchFamily="34" charset="-122"/>
              </a:rPr>
              <a:t>分布式智能</a:t>
            </a:r>
          </a:p>
        </p:txBody>
      </p:sp>
      <p:sp>
        <p:nvSpPr>
          <p:cNvPr id="70" name="Text Box 5"/>
          <p:cNvSpPr txBox="1">
            <a:spLocks noChangeArrowheads="1"/>
          </p:cNvSpPr>
          <p:nvPr/>
        </p:nvSpPr>
        <p:spPr bwMode="auto">
          <a:xfrm>
            <a:off x="6657975" y="4249738"/>
            <a:ext cx="608013" cy="368300"/>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dirty="0">
                <a:solidFill>
                  <a:schemeClr val="tx2"/>
                </a:solidFill>
                <a:latin typeface="Arial Narrow" pitchFamily="34" charset="0"/>
                <a:ea typeface="微软雅黑" pitchFamily="34" charset="-122"/>
              </a:rPr>
              <a:t>2008</a:t>
            </a:r>
          </a:p>
        </p:txBody>
      </p:sp>
      <p:sp>
        <p:nvSpPr>
          <p:cNvPr id="71" name="Line 25"/>
          <p:cNvSpPr>
            <a:spLocks noChangeShapeType="1"/>
          </p:cNvSpPr>
          <p:nvPr/>
        </p:nvSpPr>
        <p:spPr bwMode="auto">
          <a:xfrm rot="10800000">
            <a:off x="7026275" y="4633913"/>
            <a:ext cx="0" cy="627062"/>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b="1" kern="0">
              <a:solidFill>
                <a:schemeClr val="tx2"/>
              </a:solidFill>
              <a:latin typeface="Arial Narrow" pitchFamily="34" charset="0"/>
              <a:ea typeface="微软雅黑" pitchFamily="34" charset="-122"/>
            </a:endParaRPr>
          </a:p>
        </p:txBody>
      </p:sp>
      <p:sp>
        <p:nvSpPr>
          <p:cNvPr id="72" name="Text Box 34"/>
          <p:cNvSpPr txBox="1">
            <a:spLocks noChangeArrowheads="1"/>
          </p:cNvSpPr>
          <p:nvPr/>
        </p:nvSpPr>
        <p:spPr bwMode="auto">
          <a:xfrm>
            <a:off x="6276975" y="5319713"/>
            <a:ext cx="1660525" cy="523875"/>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sz="1400" kern="0" dirty="0" err="1">
                <a:solidFill>
                  <a:srgbClr val="000000"/>
                </a:solidFill>
                <a:latin typeface="Arial Narrow" pitchFamily="34" charset="0"/>
                <a:ea typeface="微软雅黑" pitchFamily="34" charset="-122"/>
              </a:rPr>
              <a:t>LabVIEW</a:t>
            </a:r>
            <a:r>
              <a:rPr lang="en-US" altLang="zh-CN" sz="1400" kern="0" dirty="0">
                <a:solidFill>
                  <a:srgbClr val="000000"/>
                </a:solidFill>
                <a:latin typeface="Arial Narrow" pitchFamily="34" charset="0"/>
                <a:ea typeface="微软雅黑" pitchFamily="34" charset="-122"/>
              </a:rPr>
              <a:t> 8.6</a:t>
            </a:r>
          </a:p>
          <a:p>
            <a:pPr fontAlgn="auto">
              <a:spcBef>
                <a:spcPts val="0"/>
              </a:spcBef>
              <a:spcAft>
                <a:spcPts val="0"/>
              </a:spcAft>
              <a:defRPr/>
            </a:pPr>
            <a:r>
              <a:rPr lang="zh-CN" altLang="en-US" sz="1400" kern="0" dirty="0">
                <a:solidFill>
                  <a:sysClr val="windowText" lastClr="000000"/>
                </a:solidFill>
                <a:latin typeface="Arial Narrow" pitchFamily="34" charset="0"/>
                <a:ea typeface="微软雅黑" pitchFamily="34" charset="-122"/>
              </a:rPr>
              <a:t>多核、</a:t>
            </a:r>
            <a:r>
              <a:rPr lang="en-US" altLang="zh-CN" sz="1400" kern="0" dirty="0">
                <a:solidFill>
                  <a:sysClr val="windowText" lastClr="000000"/>
                </a:solidFill>
                <a:latin typeface="Arial Narrow" pitchFamily="34" charset="0"/>
                <a:ea typeface="微软雅黑" pitchFamily="34" charset="-122"/>
              </a:rPr>
              <a:t>FPGA</a:t>
            </a:r>
            <a:r>
              <a:rPr lang="zh-CN" altLang="en-US" sz="1400" kern="0" dirty="0">
                <a:solidFill>
                  <a:sysClr val="windowText" lastClr="000000"/>
                </a:solidFill>
                <a:latin typeface="Arial Narrow" pitchFamily="34" charset="0"/>
                <a:ea typeface="微软雅黑" pitchFamily="34" charset="-122"/>
              </a:rPr>
              <a:t>、无线</a:t>
            </a:r>
            <a:endParaRPr lang="en-US" altLang="zh-CN" sz="1400" kern="0" dirty="0">
              <a:solidFill>
                <a:srgbClr val="000000"/>
              </a:solidFill>
              <a:latin typeface="Arial Narrow" pitchFamily="34" charset="0"/>
              <a:ea typeface="微软雅黑" pitchFamily="34" charset="-122"/>
            </a:endParaRPr>
          </a:p>
        </p:txBody>
      </p:sp>
      <p:sp>
        <p:nvSpPr>
          <p:cNvPr id="73" name="Text Box 5"/>
          <p:cNvSpPr txBox="1">
            <a:spLocks noChangeArrowheads="1"/>
          </p:cNvSpPr>
          <p:nvPr/>
        </p:nvSpPr>
        <p:spPr bwMode="auto">
          <a:xfrm>
            <a:off x="7718425" y="4598988"/>
            <a:ext cx="608013" cy="368300"/>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dirty="0">
                <a:solidFill>
                  <a:schemeClr val="tx2"/>
                </a:solidFill>
                <a:latin typeface="Arial Narrow" pitchFamily="34" charset="0"/>
                <a:ea typeface="微软雅黑" pitchFamily="34" charset="-122"/>
              </a:rPr>
              <a:t>2009</a:t>
            </a:r>
          </a:p>
        </p:txBody>
      </p:sp>
      <p:sp>
        <p:nvSpPr>
          <p:cNvPr id="74" name="Line 25"/>
          <p:cNvSpPr>
            <a:spLocks noChangeShapeType="1"/>
          </p:cNvSpPr>
          <p:nvPr/>
        </p:nvSpPr>
        <p:spPr bwMode="auto">
          <a:xfrm rot="10800000">
            <a:off x="8099425" y="3795713"/>
            <a:ext cx="0" cy="817562"/>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latin typeface="Arial Narrow" pitchFamily="34" charset="0"/>
              <a:ea typeface="微软雅黑" pitchFamily="34" charset="-122"/>
            </a:endParaRPr>
          </a:p>
        </p:txBody>
      </p:sp>
      <p:sp>
        <p:nvSpPr>
          <p:cNvPr id="6181" name="Text Box 34"/>
          <p:cNvSpPr txBox="1">
            <a:spLocks noChangeArrowheads="1"/>
          </p:cNvSpPr>
          <p:nvPr/>
        </p:nvSpPr>
        <p:spPr bwMode="auto">
          <a:xfrm>
            <a:off x="7208838" y="3219450"/>
            <a:ext cx="1905000" cy="538163"/>
          </a:xfrm>
          <a:prstGeom prst="rect">
            <a:avLst/>
          </a:prstGeom>
          <a:noFill/>
          <a:ln w="9525" algn="ctr">
            <a:noFill/>
            <a:miter lim="800000"/>
            <a:headEnd type="none" w="sm" len="sm"/>
            <a:tailEnd type="none" w="sm" len="sm"/>
          </a:ln>
        </p:spPr>
        <p:txBody>
          <a:bodyPr>
            <a:spAutoFit/>
          </a:bodyPr>
          <a:lstStyle/>
          <a:p>
            <a:r>
              <a:rPr lang="en-US" altLang="zh-CN" sz="1500">
                <a:latin typeface="Arial Narrow" pitchFamily="34" charset="0"/>
                <a:ea typeface="微软雅黑" pitchFamily="34" charset="-122"/>
              </a:rPr>
              <a:t>LabVIEW 2009</a:t>
            </a:r>
          </a:p>
          <a:p>
            <a:r>
              <a:rPr lang="zh-CN" altLang="en-US" sz="1400">
                <a:latin typeface="Arial Narrow" pitchFamily="34" charset="0"/>
                <a:ea typeface="微软雅黑" pitchFamily="34" charset="-122"/>
              </a:rPr>
              <a:t>更高效率，机器人</a:t>
            </a:r>
          </a:p>
        </p:txBody>
      </p:sp>
      <p:sp>
        <p:nvSpPr>
          <p:cNvPr id="76" name="Text Box 5"/>
          <p:cNvSpPr txBox="1">
            <a:spLocks noChangeArrowheads="1"/>
          </p:cNvSpPr>
          <p:nvPr/>
        </p:nvSpPr>
        <p:spPr bwMode="auto">
          <a:xfrm>
            <a:off x="8442325" y="4233863"/>
            <a:ext cx="608013" cy="368300"/>
          </a:xfrm>
          <a:prstGeom prst="rect">
            <a:avLst/>
          </a:prstGeom>
          <a:noFill/>
          <a:ln w="9525" algn="ctr">
            <a:noFill/>
            <a:miter lim="800000"/>
            <a:headEnd type="none" w="sm" len="sm"/>
            <a:tailEnd type="none" w="sm" len="sm"/>
          </a:ln>
        </p:spPr>
        <p:txBody>
          <a:bodyPr wrap="none">
            <a:spAutoFit/>
          </a:bodyPr>
          <a:lstStyle/>
          <a:p>
            <a:pPr fontAlgn="auto">
              <a:spcBef>
                <a:spcPts val="0"/>
              </a:spcBef>
              <a:spcAft>
                <a:spcPts val="0"/>
              </a:spcAft>
              <a:defRPr/>
            </a:pPr>
            <a:r>
              <a:rPr lang="en-US" altLang="zh-CN" b="1" kern="0" dirty="0">
                <a:solidFill>
                  <a:schemeClr val="tx2"/>
                </a:solidFill>
                <a:latin typeface="Arial Narrow" pitchFamily="34" charset="0"/>
                <a:ea typeface="微软雅黑" pitchFamily="34" charset="-122"/>
              </a:rPr>
              <a:t>2010</a:t>
            </a:r>
          </a:p>
        </p:txBody>
      </p:sp>
      <p:sp>
        <p:nvSpPr>
          <p:cNvPr id="6183" name="Rectangle 76"/>
          <p:cNvSpPr>
            <a:spLocks noChangeArrowheads="1"/>
          </p:cNvSpPr>
          <p:nvPr/>
        </p:nvSpPr>
        <p:spPr bwMode="auto">
          <a:xfrm>
            <a:off x="7894638" y="5922963"/>
            <a:ext cx="1249362" cy="554037"/>
          </a:xfrm>
          <a:prstGeom prst="rect">
            <a:avLst/>
          </a:prstGeom>
          <a:noFill/>
          <a:ln w="9525">
            <a:noFill/>
            <a:miter lim="800000"/>
            <a:headEnd/>
            <a:tailEnd/>
          </a:ln>
        </p:spPr>
        <p:txBody>
          <a:bodyPr wrap="none">
            <a:spAutoFit/>
          </a:bodyPr>
          <a:lstStyle/>
          <a:p>
            <a:r>
              <a:rPr lang="en-US" altLang="zh-CN" sz="1500">
                <a:solidFill>
                  <a:srgbClr val="000000"/>
                </a:solidFill>
                <a:latin typeface="Arial Narrow" pitchFamily="34" charset="0"/>
                <a:ea typeface="微软雅黑" pitchFamily="34" charset="-122"/>
              </a:rPr>
              <a:t>LabVIEW 2010</a:t>
            </a:r>
          </a:p>
          <a:p>
            <a:r>
              <a:rPr lang="en-US" altLang="zh-CN" sz="1400">
                <a:solidFill>
                  <a:srgbClr val="000000"/>
                </a:solidFill>
                <a:latin typeface="Arial Narrow" pitchFamily="34" charset="0"/>
                <a:ea typeface="微软雅黑" pitchFamily="34" charset="-122"/>
              </a:rPr>
              <a:t>FPGA</a:t>
            </a:r>
            <a:r>
              <a:rPr lang="zh-CN" altLang="en-US" sz="1400">
                <a:solidFill>
                  <a:srgbClr val="000000"/>
                </a:solidFill>
                <a:latin typeface="Arial Narrow" pitchFamily="34" charset="0"/>
                <a:ea typeface="微软雅黑" pitchFamily="34" charset="-122"/>
              </a:rPr>
              <a:t>云编译</a:t>
            </a:r>
            <a:endParaRPr lang="en-US" altLang="zh-CN" sz="1400">
              <a:solidFill>
                <a:srgbClr val="000000"/>
              </a:solidFill>
              <a:latin typeface="Arial Narrow" pitchFamily="34" charset="0"/>
              <a:ea typeface="微软雅黑" pitchFamily="34" charset="-122"/>
            </a:endParaRPr>
          </a:p>
        </p:txBody>
      </p:sp>
      <p:sp>
        <p:nvSpPr>
          <p:cNvPr id="78" name="Line 25"/>
          <p:cNvSpPr>
            <a:spLocks noChangeShapeType="1"/>
          </p:cNvSpPr>
          <p:nvPr/>
        </p:nvSpPr>
        <p:spPr bwMode="auto">
          <a:xfrm rot="10800000">
            <a:off x="8732838" y="4646613"/>
            <a:ext cx="0" cy="1295400"/>
          </a:xfrm>
          <a:prstGeom prst="line">
            <a:avLst/>
          </a:prstGeom>
          <a:noFill/>
          <a:ln w="38100">
            <a:solidFill>
              <a:srgbClr val="808080"/>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latin typeface="Arial Narrow" pitchFamily="34" charset="0"/>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3239</Words>
  <Application>Microsoft Office PowerPoint</Application>
  <PresentationFormat>On-screen Show (4:3)</PresentationFormat>
  <Paragraphs>337</Paragraphs>
  <Slides>30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1_Office Theme</vt:lpstr>
      <vt:lpstr>Bitmap Image</vt:lpstr>
      <vt:lpstr>虚拟仪器技术与LabVIEW</vt:lpstr>
      <vt:lpstr>虚拟仪器技术的背景与早期发展</vt:lpstr>
      <vt:lpstr>LabVIEW 1.0  革命性地改变编程方式</vt:lpstr>
      <vt:lpstr>演示: 快速实现一个正弦波发生器</vt:lpstr>
      <vt:lpstr>狭义的“虚拟仪器” 的概念</vt:lpstr>
      <vt:lpstr>狭义的“虚拟仪器”架构</vt:lpstr>
      <vt:lpstr>广义的“虚拟仪器” 概念</vt:lpstr>
      <vt:lpstr>图形化系统设计 (Graphical System Design)</vt:lpstr>
      <vt:lpstr>LabVIEW的发展</vt:lpstr>
      <vt:lpstr>LabVIEW的本质是什么? </vt:lpstr>
      <vt:lpstr>LabVIEW作为编程语言的优势</vt:lpstr>
      <vt:lpstr>LabVIEW在工业界的广泛使用</vt:lpstr>
      <vt:lpstr>LabVIEW在高校中的广泛使用</vt:lpstr>
      <vt:lpstr>应用案例与演示</vt:lpstr>
      <vt:lpstr>测试测量: 奥运鸟巢体育场结构监测</vt:lpstr>
      <vt:lpstr>测试测量: 波音公司客机噪声定位系统</vt:lpstr>
      <vt:lpstr>测试测量演示: 温度采集与报警</vt:lpstr>
      <vt:lpstr>高速控制: 高速电锯制动系统</vt:lpstr>
      <vt:lpstr>演示: 直流马达的PID转速控制</vt:lpstr>
      <vt:lpstr>产线自动化: 铅笔分拣系统</vt:lpstr>
      <vt:lpstr>嵌入式应用: 上海世博服务机器人</vt:lpstr>
      <vt:lpstr>科研: 大型粒子对撞机的精确控制</vt:lpstr>
      <vt:lpstr>科研: “三网合一”研究平台</vt:lpstr>
      <vt:lpstr>演示: 通过虚拟仪器实现的FM收音机</vt:lpstr>
      <vt:lpstr>生物: 壁虎神经细胞记录与模式分析</vt:lpstr>
      <vt:lpstr>生物信号处理的其他应用</vt:lpstr>
      <vt:lpstr>信号处理演示: ECG信号峰值提取</vt:lpstr>
      <vt:lpstr>让信号处理“真实”起来</vt:lpstr>
      <vt:lpstr>演示: 音频信号采集与处理</vt:lpstr>
      <vt:lpstr>更多应用领域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zhxu</dc:creator>
  <cp:lastModifiedBy>zhxu</cp:lastModifiedBy>
  <cp:revision>36</cp:revision>
  <dcterms:created xsi:type="dcterms:W3CDTF">2013-01-08T02:28:50Z</dcterms:created>
  <dcterms:modified xsi:type="dcterms:W3CDTF">2013-01-08T14:03:25Z</dcterms:modified>
</cp:coreProperties>
</file>